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50"/>
  </p:notesMasterIdLst>
  <p:sldIdLst>
    <p:sldId id="256" r:id="rId2"/>
    <p:sldId id="339" r:id="rId3"/>
    <p:sldId id="340" r:id="rId4"/>
    <p:sldId id="380" r:id="rId5"/>
    <p:sldId id="436" r:id="rId6"/>
    <p:sldId id="444" r:id="rId7"/>
    <p:sldId id="446" r:id="rId8"/>
    <p:sldId id="457" r:id="rId9"/>
    <p:sldId id="456" r:id="rId10"/>
    <p:sldId id="455" r:id="rId11"/>
    <p:sldId id="470" r:id="rId12"/>
    <p:sldId id="475" r:id="rId13"/>
    <p:sldId id="469" r:id="rId14"/>
    <p:sldId id="433" r:id="rId15"/>
    <p:sldId id="432" r:id="rId16"/>
    <p:sldId id="435" r:id="rId17"/>
    <p:sldId id="461" r:id="rId18"/>
    <p:sldId id="412" r:id="rId19"/>
    <p:sldId id="357" r:id="rId20"/>
    <p:sldId id="443" r:id="rId21"/>
    <p:sldId id="465" r:id="rId22"/>
    <p:sldId id="468" r:id="rId23"/>
    <p:sldId id="466" r:id="rId24"/>
    <p:sldId id="474" r:id="rId25"/>
    <p:sldId id="449" r:id="rId26"/>
    <p:sldId id="476" r:id="rId27"/>
    <p:sldId id="473" r:id="rId28"/>
    <p:sldId id="450" r:id="rId29"/>
    <p:sldId id="451" r:id="rId30"/>
    <p:sldId id="471" r:id="rId31"/>
    <p:sldId id="272" r:id="rId32"/>
    <p:sldId id="454" r:id="rId33"/>
    <p:sldId id="464" r:id="rId34"/>
    <p:sldId id="417" r:id="rId35"/>
    <p:sldId id="418" r:id="rId36"/>
    <p:sldId id="459" r:id="rId37"/>
    <p:sldId id="439" r:id="rId38"/>
    <p:sldId id="445" r:id="rId39"/>
    <p:sldId id="452" r:id="rId40"/>
    <p:sldId id="440" r:id="rId41"/>
    <p:sldId id="434" r:id="rId42"/>
    <p:sldId id="413" r:id="rId43"/>
    <p:sldId id="414" r:id="rId44"/>
    <p:sldId id="415" r:id="rId45"/>
    <p:sldId id="416" r:id="rId46"/>
    <p:sldId id="447" r:id="rId47"/>
    <p:sldId id="460" r:id="rId48"/>
    <p:sldId id="472" r:id="rId49"/>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004"/>
    <a:srgbClr val="BA7417"/>
    <a:srgbClr val="465E9C"/>
    <a:srgbClr val="0F4597"/>
    <a:srgbClr val="BD7A22"/>
    <a:srgbClr val="10244C"/>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69191" autoAdjust="0"/>
  </p:normalViewPr>
  <p:slideViewPr>
    <p:cSldViewPr>
      <p:cViewPr varScale="1">
        <p:scale>
          <a:sx n="137" d="100"/>
          <a:sy n="137" d="100"/>
        </p:scale>
        <p:origin x="192" y="126"/>
      </p:cViewPr>
      <p:guideLst>
        <p:guide orient="horz" pos="1620"/>
        <p:guide pos="2880"/>
      </p:guideLst>
    </p:cSldViewPr>
  </p:slideViewPr>
  <p:notesTextViewPr>
    <p:cViewPr>
      <p:scale>
        <a:sx n="3" d="2"/>
        <a:sy n="3" d="2"/>
      </p:scale>
      <p:origin x="0" y="-2826"/>
    </p:cViewPr>
  </p:notesTextViewPr>
  <p:sorterViewPr>
    <p:cViewPr>
      <p:scale>
        <a:sx n="100" d="100"/>
        <a:sy n="100" d="100"/>
      </p:scale>
      <p:origin x="0" y="0"/>
    </p:cViewPr>
  </p:sorterViewPr>
  <p:notesViewPr>
    <p:cSldViewPr>
      <p:cViewPr varScale="1">
        <p:scale>
          <a:sx n="69" d="100"/>
          <a:sy n="69" d="100"/>
        </p:scale>
        <p:origin x="25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ADB60-1C0D-4191-AE59-8C8EABDD7D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00AE90E1-835D-4DA6-950F-50179A175768}">
      <dgm:prSet/>
      <dgm:spPr>
        <a:ln>
          <a:solidFill>
            <a:srgbClr val="BA7417"/>
          </a:solidFill>
        </a:ln>
      </dgm:spPr>
      <dgm:t>
        <a:bodyPr/>
        <a:lstStyle/>
        <a:p>
          <a:pPr algn="ctr">
            <a:lnSpc>
              <a:spcPct val="100000"/>
            </a:lnSpc>
            <a:spcAft>
              <a:spcPts val="1200"/>
            </a:spcAft>
          </a:pPr>
          <a:r>
            <a:rPr lang="en-GB" b="1" dirty="0"/>
            <a:t>Your session </a:t>
          </a:r>
          <a:br>
            <a:rPr lang="en-GB" b="1" dirty="0"/>
          </a:br>
          <a:r>
            <a:rPr lang="en-GB" b="1" dirty="0"/>
            <a:t>will be logged off </a:t>
          </a:r>
          <a:br>
            <a:rPr lang="en-GB" b="1" dirty="0"/>
          </a:br>
          <a:r>
            <a:rPr lang="en-GB" b="1" dirty="0"/>
            <a:t>in </a:t>
          </a:r>
          <a:r>
            <a:rPr lang="en-GB" b="1" i="1" dirty="0"/>
            <a:t>nn</a:t>
          </a:r>
          <a:r>
            <a:rPr lang="en-GB" b="1" dirty="0"/>
            <a:t>:</a:t>
          </a:r>
          <a:r>
            <a:rPr lang="en-GB" b="1" i="1" dirty="0"/>
            <a:t>nn</a:t>
          </a:r>
          <a:r>
            <a:rPr lang="en-GB" b="1" dirty="0"/>
            <a:t> minutes.</a:t>
          </a:r>
        </a:p>
        <a:p>
          <a:pPr algn="ctr">
            <a:lnSpc>
              <a:spcPct val="100000"/>
            </a:lnSpc>
            <a:spcAft>
              <a:spcPts val="0"/>
            </a:spcAft>
          </a:pPr>
          <a:r>
            <a:rPr lang="en-GB" b="1" u="none" dirty="0"/>
            <a:t>[ OK ]	[ Cancel ]</a:t>
          </a:r>
        </a:p>
      </dgm:t>
    </dgm:pt>
    <dgm:pt modelId="{48986232-B14C-4E11-B089-AA4EAC93FF31}" type="parTrans" cxnId="{2C7459F6-A6D0-48DA-AD02-F82C823564B5}">
      <dgm:prSet/>
      <dgm:spPr/>
      <dgm:t>
        <a:bodyPr/>
        <a:lstStyle/>
        <a:p>
          <a:endParaRPr lang="en-CA"/>
        </a:p>
      </dgm:t>
    </dgm:pt>
    <dgm:pt modelId="{E66DAA81-2761-4691-8D4F-F66147623863}" type="sibTrans" cxnId="{2C7459F6-A6D0-48DA-AD02-F82C823564B5}">
      <dgm:prSet/>
      <dgm:spPr/>
      <dgm:t>
        <a:bodyPr/>
        <a:lstStyle/>
        <a:p>
          <a:endParaRPr lang="en-CA"/>
        </a:p>
      </dgm:t>
    </dgm:pt>
    <dgm:pt modelId="{218B9B7B-267E-4732-8F06-1B474FD31EBE}">
      <dgm:prSet custT="1"/>
      <dgm:spPr/>
      <dgm:t>
        <a:bodyPr lIns="57600" tIns="54000" rIns="57600" bIns="54000"/>
        <a:lstStyle/>
        <a:p>
          <a:pPr marL="288000" indent="-180000" defTabSz="180000">
            <a:lnSpc>
              <a:spcPct val="100000"/>
            </a:lnSpc>
            <a:spcAft>
              <a:spcPts val="0"/>
            </a:spcAft>
            <a:buNone/>
          </a:pPr>
          <a:r>
            <a:rPr lang="en-GB" sz="1600" b="1" u="none" dirty="0"/>
            <a:t>[ OK ]			</a:t>
          </a:r>
          <a:r>
            <a:rPr lang="en-GB" sz="1600" b="1" i="1" dirty="0"/>
            <a:t>Okay, thanks for the warning</a:t>
          </a:r>
          <a:br>
            <a:rPr lang="en-GB" sz="1600" b="1" i="1" dirty="0"/>
          </a:br>
          <a:r>
            <a:rPr lang="en-GB" sz="1600" b="1" i="1" dirty="0"/>
            <a:t>					~or~ Log me off now?</a:t>
          </a:r>
          <a:endParaRPr lang="en-GB" sz="1600" b="1" dirty="0"/>
        </a:p>
      </dgm:t>
    </dgm:pt>
    <dgm:pt modelId="{8C23E7B0-47AE-4C6B-AB13-03B293FE93A8}" type="parTrans" cxnId="{261E5F0E-EC0F-47C4-91B1-20349F5179DE}">
      <dgm:prSet/>
      <dgm:spPr/>
      <dgm:t>
        <a:bodyPr/>
        <a:lstStyle/>
        <a:p>
          <a:endParaRPr lang="en-CA"/>
        </a:p>
      </dgm:t>
    </dgm:pt>
    <dgm:pt modelId="{6222DDB8-5117-42F6-A5ED-D148ECF5B52A}" type="sibTrans" cxnId="{261E5F0E-EC0F-47C4-91B1-20349F5179DE}">
      <dgm:prSet/>
      <dgm:spPr/>
      <dgm:t>
        <a:bodyPr/>
        <a:lstStyle/>
        <a:p>
          <a:endParaRPr lang="en-CA"/>
        </a:p>
      </dgm:t>
    </dgm:pt>
    <dgm:pt modelId="{4C076982-DFF8-4652-855C-2C62946F0BDA}">
      <dgm:prSet custT="1"/>
      <dgm:spPr/>
      <dgm:t>
        <a:bodyPr lIns="57600" tIns="54000" rIns="57600" bIns="54000"/>
        <a:lstStyle/>
        <a:p>
          <a:pPr marL="288000" indent="-180000" defTabSz="180000">
            <a:lnSpc>
              <a:spcPct val="100000"/>
            </a:lnSpc>
            <a:spcAft>
              <a:spcPts val="0"/>
            </a:spcAft>
            <a:buNone/>
          </a:pPr>
          <a:r>
            <a:rPr lang="en-GB" sz="1600" b="1" u="none" dirty="0"/>
            <a:t>[ Cancel ]	</a:t>
          </a:r>
          <a:r>
            <a:rPr lang="en-CA" sz="1600" b="1" dirty="0"/>
            <a:t>Cancel </a:t>
          </a:r>
          <a:r>
            <a:rPr lang="en-CA" sz="1600" b="1" i="1" dirty="0"/>
            <a:t>your session ~or~	</a:t>
          </a:r>
          <a:r>
            <a:rPr lang="en-GB" sz="1600" b="1" i="1" dirty="0"/>
            <a:t>the timer?</a:t>
          </a:r>
        </a:p>
      </dgm:t>
    </dgm:pt>
    <dgm:pt modelId="{3BB03F20-2003-4D9F-8438-CDEF6EC48037}" type="parTrans" cxnId="{08E95E9D-1963-4297-93FA-BE6C50E5EFE2}">
      <dgm:prSet/>
      <dgm:spPr/>
      <dgm:t>
        <a:bodyPr/>
        <a:lstStyle/>
        <a:p>
          <a:endParaRPr lang="en-CA"/>
        </a:p>
      </dgm:t>
    </dgm:pt>
    <dgm:pt modelId="{55669046-AE91-4B2E-81C9-C1E1284B72E6}" type="sibTrans" cxnId="{08E95E9D-1963-4297-93FA-BE6C50E5EFE2}">
      <dgm:prSet/>
      <dgm:spPr/>
      <dgm:t>
        <a:bodyPr/>
        <a:lstStyle/>
        <a:p>
          <a:endParaRPr lang="en-CA"/>
        </a:p>
      </dgm:t>
    </dgm:pt>
    <dgm:pt modelId="{4CF7AAE9-63D6-42E5-8E88-7E4BF27629AD}">
      <dgm:prSet/>
      <dgm:spPr>
        <a:ln>
          <a:solidFill>
            <a:srgbClr val="BA7417"/>
          </a:solidFill>
        </a:ln>
      </dgm:spPr>
      <dgm:t>
        <a:bodyPr/>
        <a:lstStyle/>
        <a:p>
          <a:pPr>
            <a:lnSpc>
              <a:spcPct val="100000"/>
            </a:lnSpc>
            <a:spcBef>
              <a:spcPts val="1200"/>
            </a:spcBef>
            <a:spcAft>
              <a:spcPts val="1200"/>
            </a:spcAft>
          </a:pPr>
          <a:r>
            <a:rPr lang="en-GB" b="1" dirty="0"/>
            <a:t>Confirm you want to cancel your account.</a:t>
          </a:r>
        </a:p>
        <a:p>
          <a:pPr>
            <a:lnSpc>
              <a:spcPct val="100000"/>
            </a:lnSpc>
            <a:spcBef>
              <a:spcPct val="0"/>
            </a:spcBef>
            <a:spcAft>
              <a:spcPts val="0"/>
            </a:spcAft>
          </a:pPr>
          <a:r>
            <a:rPr lang="en-GB" b="1" u="none" dirty="0"/>
            <a:t>[ OK ]	[ Cancel ]</a:t>
          </a:r>
        </a:p>
      </dgm:t>
    </dgm:pt>
    <dgm:pt modelId="{79E6A497-CDCF-4C05-8B5E-452BB14A7639}" type="parTrans" cxnId="{0F81C2CF-608E-4085-BACB-AA589F56949A}">
      <dgm:prSet/>
      <dgm:spPr/>
      <dgm:t>
        <a:bodyPr/>
        <a:lstStyle/>
        <a:p>
          <a:endParaRPr lang="en-CA"/>
        </a:p>
      </dgm:t>
    </dgm:pt>
    <dgm:pt modelId="{ADEE6451-7EE8-4DB8-83AB-EACD360759C1}" type="sibTrans" cxnId="{0F81C2CF-608E-4085-BACB-AA589F56949A}">
      <dgm:prSet/>
      <dgm:spPr/>
      <dgm:t>
        <a:bodyPr/>
        <a:lstStyle/>
        <a:p>
          <a:endParaRPr lang="en-CA"/>
        </a:p>
      </dgm:t>
    </dgm:pt>
    <dgm:pt modelId="{97BE7037-47B2-4E27-9AC0-CDD5DBA1934B}">
      <dgm:prSet/>
      <dgm:spPr/>
      <dgm:t>
        <a:bodyPr/>
        <a:lstStyle/>
        <a:p>
          <a:pPr marL="288000" indent="-180000" defTabSz="180000">
            <a:lnSpc>
              <a:spcPct val="100000"/>
            </a:lnSpc>
            <a:spcAft>
              <a:spcPts val="0"/>
            </a:spcAft>
            <a:buNone/>
          </a:pPr>
          <a:r>
            <a:rPr lang="en-GB" b="1" u="none" dirty="0"/>
            <a:t>[ OK ]			</a:t>
          </a:r>
          <a:r>
            <a:rPr lang="en-GB" b="1" i="1" u="none" dirty="0"/>
            <a:t>Okay to </a:t>
          </a:r>
          <a:r>
            <a:rPr lang="en-GB" b="1" i="1" dirty="0"/>
            <a:t>confirm </a:t>
          </a:r>
          <a:br>
            <a:rPr lang="en-GB" b="1" i="1" dirty="0"/>
          </a:br>
          <a:r>
            <a:rPr lang="en-GB" b="1" i="1" dirty="0"/>
            <a:t>					~or~ okay to cancel?</a:t>
          </a:r>
          <a:br>
            <a:rPr lang="en-GB" b="1" i="1" dirty="0"/>
          </a:br>
          <a:r>
            <a:rPr lang="en-GB" b="1" i="1" dirty="0"/>
            <a:t>	</a:t>
          </a:r>
        </a:p>
      </dgm:t>
    </dgm:pt>
    <dgm:pt modelId="{393C32B2-117B-4047-B52C-8FFA812C3C5A}" type="parTrans" cxnId="{60D606E7-4712-4190-AAD6-647C046C58D2}">
      <dgm:prSet/>
      <dgm:spPr/>
      <dgm:t>
        <a:bodyPr/>
        <a:lstStyle/>
        <a:p>
          <a:endParaRPr lang="en-CA"/>
        </a:p>
      </dgm:t>
    </dgm:pt>
    <dgm:pt modelId="{20BA05E1-3D06-497C-8956-BE6C85A7AB22}" type="sibTrans" cxnId="{60D606E7-4712-4190-AAD6-647C046C58D2}">
      <dgm:prSet/>
      <dgm:spPr/>
      <dgm:t>
        <a:bodyPr/>
        <a:lstStyle/>
        <a:p>
          <a:endParaRPr lang="en-CA"/>
        </a:p>
      </dgm:t>
    </dgm:pt>
    <dgm:pt modelId="{225157DE-CAF3-46C9-AF41-4338D4B0458F}">
      <dgm:prSet/>
      <dgm:spPr/>
      <dgm:t>
        <a:bodyPr/>
        <a:lstStyle/>
        <a:p>
          <a:pPr marL="288000" indent="-180000" defTabSz="180000">
            <a:lnSpc>
              <a:spcPct val="100000"/>
            </a:lnSpc>
            <a:spcAft>
              <a:spcPts val="0"/>
            </a:spcAft>
            <a:buNone/>
          </a:pPr>
          <a:r>
            <a:rPr lang="en-GB" b="1" u="none" dirty="0"/>
            <a:t>[ Cancel ]	</a:t>
          </a:r>
          <a:r>
            <a:rPr lang="en-GB" b="1" i="1" dirty="0"/>
            <a:t>cancel + Cancel = do not cancel?</a:t>
          </a:r>
        </a:p>
      </dgm:t>
    </dgm:pt>
    <dgm:pt modelId="{1FD895F3-7563-4F54-B607-51B3F223713F}" type="sibTrans" cxnId="{979D41CC-8D49-40F2-9D0E-325EAE710677}">
      <dgm:prSet/>
      <dgm:spPr/>
      <dgm:t>
        <a:bodyPr/>
        <a:lstStyle/>
        <a:p>
          <a:endParaRPr lang="en-CA"/>
        </a:p>
      </dgm:t>
    </dgm:pt>
    <dgm:pt modelId="{F4BC3BD6-D8FB-4EA3-8C76-3CB65D94C9AC}" type="parTrans" cxnId="{979D41CC-8D49-40F2-9D0E-325EAE710677}">
      <dgm:prSet/>
      <dgm:spPr/>
      <dgm:t>
        <a:bodyPr/>
        <a:lstStyle/>
        <a:p>
          <a:endParaRPr lang="en-CA"/>
        </a:p>
      </dgm:t>
    </dgm:pt>
    <dgm:pt modelId="{A8D48807-9668-41DA-966E-D9D4DA00C68A}">
      <dgm:prSet custT="1"/>
      <dgm:spPr/>
      <dgm:t>
        <a:bodyPr lIns="57600" tIns="54000" rIns="57600" bIns="54000"/>
        <a:lstStyle/>
        <a:p>
          <a:pPr marL="288000" indent="-180000" defTabSz="180000">
            <a:lnSpc>
              <a:spcPct val="100000"/>
            </a:lnSpc>
            <a:spcAft>
              <a:spcPts val="0"/>
            </a:spcAft>
            <a:buNone/>
          </a:pPr>
          <a:endParaRPr lang="en-GB" sz="1600" b="1" dirty="0"/>
        </a:p>
      </dgm:t>
    </dgm:pt>
    <dgm:pt modelId="{F7CE936A-80D2-4286-B14B-0B36C931A835}" type="sibTrans" cxnId="{49DA476E-BBAC-4A0F-9B12-7F8DAE373858}">
      <dgm:prSet/>
      <dgm:spPr/>
      <dgm:t>
        <a:bodyPr/>
        <a:lstStyle/>
        <a:p>
          <a:endParaRPr lang="en-CA"/>
        </a:p>
      </dgm:t>
    </dgm:pt>
    <dgm:pt modelId="{323D50C8-EE96-4172-B735-3B4A1BDD3935}" type="parTrans" cxnId="{49DA476E-BBAC-4A0F-9B12-7F8DAE373858}">
      <dgm:prSet/>
      <dgm:spPr/>
      <dgm:t>
        <a:bodyPr/>
        <a:lstStyle/>
        <a:p>
          <a:endParaRPr lang="en-CA"/>
        </a:p>
      </dgm:t>
    </dgm:pt>
    <dgm:pt modelId="{9F0E1FFB-6C79-46BC-8581-5F65A202890D}" type="pres">
      <dgm:prSet presAssocID="{EFBADB60-1C0D-4191-AE59-8C8EABDD7D2D}" presName="Name0" presStyleCnt="0">
        <dgm:presLayoutVars>
          <dgm:dir/>
          <dgm:animLvl val="lvl"/>
          <dgm:resizeHandles val="exact"/>
        </dgm:presLayoutVars>
      </dgm:prSet>
      <dgm:spPr/>
    </dgm:pt>
    <dgm:pt modelId="{A1C5E93A-CD53-496F-997E-591BE3A4A276}" type="pres">
      <dgm:prSet presAssocID="{00AE90E1-835D-4DA6-950F-50179A175768}" presName="linNode" presStyleCnt="0"/>
      <dgm:spPr/>
    </dgm:pt>
    <dgm:pt modelId="{46DA889B-BEC2-434F-976E-BA1E1C2215C3}" type="pres">
      <dgm:prSet presAssocID="{00AE90E1-835D-4DA6-950F-50179A175768}" presName="parentText" presStyleLbl="node1" presStyleIdx="0" presStyleCnt="2" custScaleX="99974">
        <dgm:presLayoutVars>
          <dgm:chMax val="1"/>
          <dgm:bulletEnabled val="1"/>
        </dgm:presLayoutVars>
      </dgm:prSet>
      <dgm:spPr/>
    </dgm:pt>
    <dgm:pt modelId="{2D097074-CDBD-43D8-9D92-5F454C6E0DF5}" type="pres">
      <dgm:prSet presAssocID="{00AE90E1-835D-4DA6-950F-50179A175768}" presName="descendantText" presStyleLbl="alignAccFollowNode1" presStyleIdx="0" presStyleCnt="2">
        <dgm:presLayoutVars>
          <dgm:bulletEnabled val="1"/>
        </dgm:presLayoutVars>
      </dgm:prSet>
      <dgm:spPr/>
    </dgm:pt>
    <dgm:pt modelId="{E1C582B7-2FBE-4C2D-A1DC-37CC1ADE375A}" type="pres">
      <dgm:prSet presAssocID="{E66DAA81-2761-4691-8D4F-F66147623863}" presName="sp" presStyleCnt="0"/>
      <dgm:spPr/>
    </dgm:pt>
    <dgm:pt modelId="{74C62221-DF0C-48F7-B37C-1641A0537D1F}" type="pres">
      <dgm:prSet presAssocID="{4CF7AAE9-63D6-42E5-8E88-7E4BF27629AD}" presName="linNode" presStyleCnt="0"/>
      <dgm:spPr/>
    </dgm:pt>
    <dgm:pt modelId="{5A77AAD8-54AA-4AE9-B45A-EF21740C4B82}" type="pres">
      <dgm:prSet presAssocID="{4CF7AAE9-63D6-42E5-8E88-7E4BF27629AD}" presName="parentText" presStyleLbl="node1" presStyleIdx="1" presStyleCnt="2" custScaleX="99872">
        <dgm:presLayoutVars>
          <dgm:chMax val="1"/>
          <dgm:bulletEnabled val="1"/>
        </dgm:presLayoutVars>
      </dgm:prSet>
      <dgm:spPr/>
    </dgm:pt>
    <dgm:pt modelId="{8B464488-6B7C-42FA-88AB-E691DC9D733C}" type="pres">
      <dgm:prSet presAssocID="{4CF7AAE9-63D6-42E5-8E88-7E4BF27629AD}" presName="descendantText" presStyleLbl="alignAccFollowNode1" presStyleIdx="1" presStyleCnt="2" custLinFactNeighborX="555" custLinFactNeighborY="-548">
        <dgm:presLayoutVars>
          <dgm:bulletEnabled val="1"/>
        </dgm:presLayoutVars>
      </dgm:prSet>
      <dgm:spPr/>
    </dgm:pt>
  </dgm:ptLst>
  <dgm:cxnLst>
    <dgm:cxn modelId="{261E5F0E-EC0F-47C4-91B1-20349F5179DE}" srcId="{00AE90E1-835D-4DA6-950F-50179A175768}" destId="{218B9B7B-267E-4732-8F06-1B474FD31EBE}" srcOrd="0" destOrd="0" parTransId="{8C23E7B0-47AE-4C6B-AB13-03B293FE93A8}" sibTransId="{6222DDB8-5117-42F6-A5ED-D148ECF5B52A}"/>
    <dgm:cxn modelId="{D3D60914-8DC9-4C1B-8A9F-2ECEDEB117D6}" type="presOf" srcId="{4CF7AAE9-63D6-42E5-8E88-7E4BF27629AD}" destId="{5A77AAD8-54AA-4AE9-B45A-EF21740C4B82}" srcOrd="0" destOrd="0" presId="urn:microsoft.com/office/officeart/2005/8/layout/vList5"/>
    <dgm:cxn modelId="{8C56D920-2D02-4850-AFA6-5B5E88F90E88}" type="presOf" srcId="{00AE90E1-835D-4DA6-950F-50179A175768}" destId="{46DA889B-BEC2-434F-976E-BA1E1C2215C3}" srcOrd="0" destOrd="0" presId="urn:microsoft.com/office/officeart/2005/8/layout/vList5"/>
    <dgm:cxn modelId="{DB8F2562-8BA0-4D1A-A429-5A3A4ACBB3D3}" type="presOf" srcId="{A8D48807-9668-41DA-966E-D9D4DA00C68A}" destId="{2D097074-CDBD-43D8-9D92-5F454C6E0DF5}" srcOrd="0" destOrd="1" presId="urn:microsoft.com/office/officeart/2005/8/layout/vList5"/>
    <dgm:cxn modelId="{8ECBA644-AA77-47E6-A348-E30F24BB6582}" type="presOf" srcId="{4C076982-DFF8-4652-855C-2C62946F0BDA}" destId="{2D097074-CDBD-43D8-9D92-5F454C6E0DF5}" srcOrd="0" destOrd="2" presId="urn:microsoft.com/office/officeart/2005/8/layout/vList5"/>
    <dgm:cxn modelId="{49DA476E-BBAC-4A0F-9B12-7F8DAE373858}" srcId="{00AE90E1-835D-4DA6-950F-50179A175768}" destId="{A8D48807-9668-41DA-966E-D9D4DA00C68A}" srcOrd="1" destOrd="0" parTransId="{323D50C8-EE96-4172-B735-3B4A1BDD3935}" sibTransId="{F7CE936A-80D2-4286-B14B-0B36C931A835}"/>
    <dgm:cxn modelId="{08E95E9D-1963-4297-93FA-BE6C50E5EFE2}" srcId="{00AE90E1-835D-4DA6-950F-50179A175768}" destId="{4C076982-DFF8-4652-855C-2C62946F0BDA}" srcOrd="2" destOrd="0" parTransId="{3BB03F20-2003-4D9F-8438-CDEF6EC48037}" sibTransId="{55669046-AE91-4B2E-81C9-C1E1284B72E6}"/>
    <dgm:cxn modelId="{A09F71B7-74B4-4136-9107-984121DB9D72}" type="presOf" srcId="{218B9B7B-267E-4732-8F06-1B474FD31EBE}" destId="{2D097074-CDBD-43D8-9D92-5F454C6E0DF5}" srcOrd="0" destOrd="0" presId="urn:microsoft.com/office/officeart/2005/8/layout/vList5"/>
    <dgm:cxn modelId="{56E871B8-8C7D-4C77-81E9-D32A21BDAAA4}" type="presOf" srcId="{97BE7037-47B2-4E27-9AC0-CDD5DBA1934B}" destId="{8B464488-6B7C-42FA-88AB-E691DC9D733C}" srcOrd="0" destOrd="0" presId="urn:microsoft.com/office/officeart/2005/8/layout/vList5"/>
    <dgm:cxn modelId="{979D41CC-8D49-40F2-9D0E-325EAE710677}" srcId="{4CF7AAE9-63D6-42E5-8E88-7E4BF27629AD}" destId="{225157DE-CAF3-46C9-AF41-4338D4B0458F}" srcOrd="1" destOrd="0" parTransId="{F4BC3BD6-D8FB-4EA3-8C76-3CB65D94C9AC}" sibTransId="{1FD895F3-7563-4F54-B607-51B3F223713F}"/>
    <dgm:cxn modelId="{0F81C2CF-608E-4085-BACB-AA589F56949A}" srcId="{EFBADB60-1C0D-4191-AE59-8C8EABDD7D2D}" destId="{4CF7AAE9-63D6-42E5-8E88-7E4BF27629AD}" srcOrd="1" destOrd="0" parTransId="{79E6A497-CDCF-4C05-8B5E-452BB14A7639}" sibTransId="{ADEE6451-7EE8-4DB8-83AB-EACD360759C1}"/>
    <dgm:cxn modelId="{45CCFCD5-F6C7-4270-BB16-9A7CD556E8BA}" type="presOf" srcId="{EFBADB60-1C0D-4191-AE59-8C8EABDD7D2D}" destId="{9F0E1FFB-6C79-46BC-8581-5F65A202890D}" srcOrd="0" destOrd="0" presId="urn:microsoft.com/office/officeart/2005/8/layout/vList5"/>
    <dgm:cxn modelId="{60D606E7-4712-4190-AAD6-647C046C58D2}" srcId="{4CF7AAE9-63D6-42E5-8E88-7E4BF27629AD}" destId="{97BE7037-47B2-4E27-9AC0-CDD5DBA1934B}" srcOrd="0" destOrd="0" parTransId="{393C32B2-117B-4047-B52C-8FFA812C3C5A}" sibTransId="{20BA05E1-3D06-497C-8956-BE6C85A7AB22}"/>
    <dgm:cxn modelId="{2C7459F6-A6D0-48DA-AD02-F82C823564B5}" srcId="{EFBADB60-1C0D-4191-AE59-8C8EABDD7D2D}" destId="{00AE90E1-835D-4DA6-950F-50179A175768}" srcOrd="0" destOrd="0" parTransId="{48986232-B14C-4E11-B089-AA4EAC93FF31}" sibTransId="{E66DAA81-2761-4691-8D4F-F66147623863}"/>
    <dgm:cxn modelId="{BC9BCEF6-70F0-4D1C-9679-34D3528C557E}" type="presOf" srcId="{225157DE-CAF3-46C9-AF41-4338D4B0458F}" destId="{8B464488-6B7C-42FA-88AB-E691DC9D733C}" srcOrd="0" destOrd="1" presId="urn:microsoft.com/office/officeart/2005/8/layout/vList5"/>
    <dgm:cxn modelId="{61F61C93-DAA2-480B-AB79-4B49E862888A}" type="presParOf" srcId="{9F0E1FFB-6C79-46BC-8581-5F65A202890D}" destId="{A1C5E93A-CD53-496F-997E-591BE3A4A276}" srcOrd="0" destOrd="0" presId="urn:microsoft.com/office/officeart/2005/8/layout/vList5"/>
    <dgm:cxn modelId="{B5C44ACF-2752-4FD2-AA4F-A08BAA7F6EA0}" type="presParOf" srcId="{A1C5E93A-CD53-496F-997E-591BE3A4A276}" destId="{46DA889B-BEC2-434F-976E-BA1E1C2215C3}" srcOrd="0" destOrd="0" presId="urn:microsoft.com/office/officeart/2005/8/layout/vList5"/>
    <dgm:cxn modelId="{E5E32849-77AC-4ED6-B844-0AF494EEC505}" type="presParOf" srcId="{A1C5E93A-CD53-496F-997E-591BE3A4A276}" destId="{2D097074-CDBD-43D8-9D92-5F454C6E0DF5}" srcOrd="1" destOrd="0" presId="urn:microsoft.com/office/officeart/2005/8/layout/vList5"/>
    <dgm:cxn modelId="{14A582BD-3299-4E5E-9FC1-D98BC97CA3D3}" type="presParOf" srcId="{9F0E1FFB-6C79-46BC-8581-5F65A202890D}" destId="{E1C582B7-2FBE-4C2D-A1DC-37CC1ADE375A}" srcOrd="1" destOrd="0" presId="urn:microsoft.com/office/officeart/2005/8/layout/vList5"/>
    <dgm:cxn modelId="{60CAC640-C635-4BAF-9740-DA605E0A89AF}" type="presParOf" srcId="{9F0E1FFB-6C79-46BC-8581-5F65A202890D}" destId="{74C62221-DF0C-48F7-B37C-1641A0537D1F}" srcOrd="2" destOrd="0" presId="urn:microsoft.com/office/officeart/2005/8/layout/vList5"/>
    <dgm:cxn modelId="{A4FE5386-32DE-4E41-8413-713B2E1EDEEA}" type="presParOf" srcId="{74C62221-DF0C-48F7-B37C-1641A0537D1F}" destId="{5A77AAD8-54AA-4AE9-B45A-EF21740C4B82}" srcOrd="0" destOrd="0" presId="urn:microsoft.com/office/officeart/2005/8/layout/vList5"/>
    <dgm:cxn modelId="{952BC9D5-5AD2-48A6-B62D-741B93659E8A}" type="presParOf" srcId="{74C62221-DF0C-48F7-B37C-1641A0537D1F}" destId="{8B464488-6B7C-42FA-88AB-E691DC9D73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7074-CDBD-43D8-9D92-5F454C6E0DF5}">
      <dsp:nvSpPr>
        <dsp:cNvPr id="0" name=""/>
        <dsp:cNvSpPr/>
      </dsp:nvSpPr>
      <dsp:spPr>
        <a:xfrm rot="5400000">
          <a:off x="4602039" y="-1617114"/>
          <a:ext cx="1407930" cy="499423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00" tIns="54000" rIns="57600" bIns="54000" numCol="1" spcCol="1270" anchor="ctr" anchorCtr="0">
          <a:noAutofit/>
        </a:bodyPr>
        <a:lstStyle/>
        <a:p>
          <a:pPr marL="288000" lvl="1" indent="-180000" algn="l" defTabSz="180000">
            <a:lnSpc>
              <a:spcPct val="100000"/>
            </a:lnSpc>
            <a:spcBef>
              <a:spcPct val="0"/>
            </a:spcBef>
            <a:spcAft>
              <a:spcPts val="0"/>
            </a:spcAft>
            <a:buNone/>
          </a:pPr>
          <a:r>
            <a:rPr lang="en-GB" sz="1600" b="1" u="none" kern="1200" dirty="0"/>
            <a:t>[ OK ]			</a:t>
          </a:r>
          <a:r>
            <a:rPr lang="en-GB" sz="1600" b="1" i="1" kern="1200" dirty="0"/>
            <a:t>Okay, thanks for the warning</a:t>
          </a:r>
          <a:br>
            <a:rPr lang="en-GB" sz="1600" b="1" i="1" kern="1200" dirty="0"/>
          </a:br>
          <a:r>
            <a:rPr lang="en-GB" sz="1600" b="1" i="1" kern="1200" dirty="0"/>
            <a:t>					~or~ Log me off now?</a:t>
          </a:r>
          <a:endParaRPr lang="en-GB" sz="1600" b="1" kern="1200" dirty="0"/>
        </a:p>
        <a:p>
          <a:pPr marL="288000" lvl="1" indent="-180000" algn="l" defTabSz="180000">
            <a:lnSpc>
              <a:spcPct val="100000"/>
            </a:lnSpc>
            <a:spcBef>
              <a:spcPct val="0"/>
            </a:spcBef>
            <a:spcAft>
              <a:spcPts val="0"/>
            </a:spcAft>
            <a:buNone/>
          </a:pPr>
          <a:endParaRPr lang="en-GB" sz="1600" b="1" kern="1200" dirty="0"/>
        </a:p>
        <a:p>
          <a:pPr marL="288000" lvl="1" indent="-180000" algn="l" defTabSz="180000">
            <a:lnSpc>
              <a:spcPct val="100000"/>
            </a:lnSpc>
            <a:spcBef>
              <a:spcPct val="0"/>
            </a:spcBef>
            <a:spcAft>
              <a:spcPts val="0"/>
            </a:spcAft>
            <a:buNone/>
          </a:pPr>
          <a:r>
            <a:rPr lang="en-GB" sz="1600" b="1" u="none" kern="1200" dirty="0"/>
            <a:t>[ Cancel ]	</a:t>
          </a:r>
          <a:r>
            <a:rPr lang="en-CA" sz="1600" b="1" kern="1200" dirty="0"/>
            <a:t>Cancel </a:t>
          </a:r>
          <a:r>
            <a:rPr lang="en-CA" sz="1600" b="1" i="1" kern="1200" dirty="0"/>
            <a:t>your session ~or~	</a:t>
          </a:r>
          <a:r>
            <a:rPr lang="en-GB" sz="1600" b="1" i="1" kern="1200" dirty="0"/>
            <a:t>the timer?</a:t>
          </a:r>
        </a:p>
      </dsp:txBody>
      <dsp:txXfrm rot="-5400000">
        <a:off x="2808890" y="244764"/>
        <a:ext cx="4925501" cy="1270472"/>
      </dsp:txXfrm>
    </dsp:sp>
    <dsp:sp modelId="{46DA889B-BEC2-434F-976E-BA1E1C2215C3}">
      <dsp:nvSpPr>
        <dsp:cNvPr id="0" name=""/>
        <dsp:cNvSpPr/>
      </dsp:nvSpPr>
      <dsp:spPr>
        <a:xfrm>
          <a:off x="365" y="44"/>
          <a:ext cx="2808524" cy="1759913"/>
        </a:xfrm>
        <a:prstGeom prst="roundRect">
          <a:avLst/>
        </a:prstGeom>
        <a:solidFill>
          <a:schemeClr val="accent1">
            <a:hueOff val="0"/>
            <a:satOff val="0"/>
            <a:lumOff val="0"/>
            <a:alphaOff val="0"/>
          </a:schemeClr>
        </a:solidFill>
        <a:ln w="26425" cap="flat" cmpd="sng" algn="ctr">
          <a:solidFill>
            <a:srgbClr val="BA74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100000"/>
            </a:lnSpc>
            <a:spcBef>
              <a:spcPct val="0"/>
            </a:spcBef>
            <a:spcAft>
              <a:spcPts val="1200"/>
            </a:spcAft>
            <a:buNone/>
          </a:pPr>
          <a:r>
            <a:rPr lang="en-GB" sz="2300" b="1" kern="1200" dirty="0"/>
            <a:t>Your session </a:t>
          </a:r>
          <a:br>
            <a:rPr lang="en-GB" sz="2300" b="1" kern="1200" dirty="0"/>
          </a:br>
          <a:r>
            <a:rPr lang="en-GB" sz="2300" b="1" kern="1200" dirty="0"/>
            <a:t>will be logged off </a:t>
          </a:r>
          <a:br>
            <a:rPr lang="en-GB" sz="2300" b="1" kern="1200" dirty="0"/>
          </a:br>
          <a:r>
            <a:rPr lang="en-GB" sz="2300" b="1" kern="1200" dirty="0"/>
            <a:t>in </a:t>
          </a:r>
          <a:r>
            <a:rPr lang="en-GB" sz="2300" b="1" i="1" kern="1200" dirty="0"/>
            <a:t>nn</a:t>
          </a:r>
          <a:r>
            <a:rPr lang="en-GB" sz="2300" b="1" kern="1200" dirty="0"/>
            <a:t>:</a:t>
          </a:r>
          <a:r>
            <a:rPr lang="en-GB" sz="2300" b="1" i="1" kern="1200" dirty="0"/>
            <a:t>nn</a:t>
          </a:r>
          <a:r>
            <a:rPr lang="en-GB" sz="2300" b="1" kern="1200" dirty="0"/>
            <a:t> minutes.</a:t>
          </a:r>
        </a:p>
        <a:p>
          <a:pPr marL="0" lvl="0" indent="0" algn="ctr" defTabSz="1022350">
            <a:lnSpc>
              <a:spcPct val="100000"/>
            </a:lnSpc>
            <a:spcBef>
              <a:spcPct val="0"/>
            </a:spcBef>
            <a:spcAft>
              <a:spcPts val="0"/>
            </a:spcAft>
            <a:buNone/>
          </a:pPr>
          <a:r>
            <a:rPr lang="en-GB" sz="2300" b="1" u="none" kern="1200" dirty="0"/>
            <a:t>[ OK ]	[ Cancel ]</a:t>
          </a:r>
        </a:p>
      </dsp:txBody>
      <dsp:txXfrm>
        <a:off x="86277" y="85956"/>
        <a:ext cx="2636700" cy="1588089"/>
      </dsp:txXfrm>
    </dsp:sp>
    <dsp:sp modelId="{8B464488-6B7C-42FA-88AB-E691DC9D733C}">
      <dsp:nvSpPr>
        <dsp:cNvPr id="0" name=""/>
        <dsp:cNvSpPr/>
      </dsp:nvSpPr>
      <dsp:spPr>
        <a:xfrm rot="5400000">
          <a:off x="4602404" y="223078"/>
          <a:ext cx="1407930" cy="499423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288000" lvl="1" indent="-180000" algn="l" defTabSz="180000">
            <a:lnSpc>
              <a:spcPct val="100000"/>
            </a:lnSpc>
            <a:spcBef>
              <a:spcPct val="0"/>
            </a:spcBef>
            <a:spcAft>
              <a:spcPts val="0"/>
            </a:spcAft>
            <a:buNone/>
          </a:pPr>
          <a:r>
            <a:rPr lang="en-GB" sz="1700" b="1" u="none" kern="1200" dirty="0"/>
            <a:t>[ OK ]			</a:t>
          </a:r>
          <a:r>
            <a:rPr lang="en-GB" sz="1700" b="1" i="1" u="none" kern="1200" dirty="0"/>
            <a:t>Okay to </a:t>
          </a:r>
          <a:r>
            <a:rPr lang="en-GB" sz="1700" b="1" i="1" kern="1200" dirty="0"/>
            <a:t>confirm </a:t>
          </a:r>
          <a:br>
            <a:rPr lang="en-GB" sz="1700" b="1" i="1" kern="1200" dirty="0"/>
          </a:br>
          <a:r>
            <a:rPr lang="en-GB" sz="1700" b="1" i="1" kern="1200" dirty="0"/>
            <a:t>					~or~ okay to cancel?</a:t>
          </a:r>
          <a:br>
            <a:rPr lang="en-GB" sz="1700" b="1" i="1" kern="1200" dirty="0"/>
          </a:br>
          <a:r>
            <a:rPr lang="en-GB" sz="1700" b="1" i="1" kern="1200" dirty="0"/>
            <a:t>	</a:t>
          </a:r>
        </a:p>
        <a:p>
          <a:pPr marL="288000" lvl="1" indent="-180000" algn="l" defTabSz="180000">
            <a:lnSpc>
              <a:spcPct val="100000"/>
            </a:lnSpc>
            <a:spcBef>
              <a:spcPct val="0"/>
            </a:spcBef>
            <a:spcAft>
              <a:spcPts val="0"/>
            </a:spcAft>
            <a:buNone/>
          </a:pPr>
          <a:r>
            <a:rPr lang="en-GB" sz="1700" b="1" u="none" kern="1200" dirty="0"/>
            <a:t>[ Cancel ]	</a:t>
          </a:r>
          <a:r>
            <a:rPr lang="en-GB" sz="1700" b="1" i="1" kern="1200" dirty="0"/>
            <a:t>cancel + Cancel = do not cancel?</a:t>
          </a:r>
        </a:p>
      </dsp:txBody>
      <dsp:txXfrm rot="-5400000">
        <a:off x="2809255" y="2084957"/>
        <a:ext cx="4925501" cy="1270472"/>
      </dsp:txXfrm>
    </dsp:sp>
    <dsp:sp modelId="{5A77AAD8-54AA-4AE9-B45A-EF21740C4B82}">
      <dsp:nvSpPr>
        <dsp:cNvPr id="0" name=""/>
        <dsp:cNvSpPr/>
      </dsp:nvSpPr>
      <dsp:spPr>
        <a:xfrm>
          <a:off x="365" y="1847952"/>
          <a:ext cx="2805658" cy="1759913"/>
        </a:xfrm>
        <a:prstGeom prst="roundRect">
          <a:avLst/>
        </a:prstGeom>
        <a:solidFill>
          <a:schemeClr val="accent1">
            <a:hueOff val="0"/>
            <a:satOff val="0"/>
            <a:lumOff val="0"/>
            <a:alphaOff val="0"/>
          </a:schemeClr>
        </a:solidFill>
        <a:ln w="26425" cap="flat" cmpd="sng" algn="ctr">
          <a:solidFill>
            <a:srgbClr val="BA74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100000"/>
            </a:lnSpc>
            <a:spcBef>
              <a:spcPct val="0"/>
            </a:spcBef>
            <a:spcAft>
              <a:spcPts val="1200"/>
            </a:spcAft>
            <a:buNone/>
          </a:pPr>
          <a:r>
            <a:rPr lang="en-GB" sz="2300" b="1" kern="1200" dirty="0"/>
            <a:t>Confirm you want to cancel your account.</a:t>
          </a:r>
        </a:p>
        <a:p>
          <a:pPr marL="0" lvl="0" indent="0" algn="ctr" defTabSz="1022350">
            <a:lnSpc>
              <a:spcPct val="100000"/>
            </a:lnSpc>
            <a:spcBef>
              <a:spcPct val="0"/>
            </a:spcBef>
            <a:spcAft>
              <a:spcPts val="0"/>
            </a:spcAft>
            <a:buNone/>
          </a:pPr>
          <a:r>
            <a:rPr lang="en-GB" sz="2300" b="1" u="none" kern="1200" dirty="0"/>
            <a:t>[ OK ]	[ Cancel ]</a:t>
          </a:r>
        </a:p>
      </dsp:txBody>
      <dsp:txXfrm>
        <a:off x="86277" y="1933864"/>
        <a:ext cx="2633834" cy="15880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7280" y="408112"/>
            <a:ext cx="3128392" cy="1759721"/>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345232" y="2167833"/>
            <a:ext cx="6624736" cy="6951641"/>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CE49CAB-11E7-4E46-B3A8-B9759289B5BF}" type="slidenum">
              <a:rPr lang="en-US" smtClean="0"/>
              <a:pPr/>
              <a:t>‹#›</a:t>
            </a:fld>
            <a:endParaRPr lang="en-US" dirty="0"/>
          </a:p>
        </p:txBody>
      </p:sp>
      <p:sp>
        <p:nvSpPr>
          <p:cNvPr id="8" name="Rectangle 7">
            <a:extLst>
              <a:ext uri="{FF2B5EF4-FFF2-40B4-BE49-F238E27FC236}">
                <a16:creationId xmlns:a16="http://schemas.microsoft.com/office/drawing/2014/main" id="{BEC5D522-4D29-4728-B96B-25B0590C3B38}"/>
              </a:ext>
            </a:extLst>
          </p:cNvPr>
          <p:cNvSpPr/>
          <p:nvPr/>
        </p:nvSpPr>
        <p:spPr>
          <a:xfrm>
            <a:off x="5385792" y="984176"/>
            <a:ext cx="1143262" cy="892552"/>
          </a:xfrm>
          <a:prstGeom prst="rect">
            <a:avLst/>
          </a:prstGeom>
        </p:spPr>
        <p:txBody>
          <a:bodyPr wrap="none">
            <a:spAutoFit/>
          </a:bodyPr>
          <a:lstStyle/>
          <a:p>
            <a:fld id="{4167B14C-0765-43B6-AB7B-E6786F324F94}" type="datetime1">
              <a:rPr lang="en-CA" sz="1600" smtClean="0"/>
              <a:t>2024-01-16</a:t>
            </a:fld>
            <a:endParaRPr lang="en-CA" sz="1600" dirty="0"/>
          </a:p>
          <a:p>
            <a:r>
              <a:rPr lang="en-CA" sz="1600" dirty="0"/>
              <a:t>        </a:t>
            </a:r>
          </a:p>
          <a:p>
            <a:r>
              <a:rPr lang="en-CA" sz="2000" dirty="0"/>
              <a:t>        </a:t>
            </a:r>
            <a:fld id="{524DBB68-F09D-48D2-9F14-3D70C1F7D397}" type="slidenum">
              <a:rPr lang="en-CA" sz="2000" smtClean="0"/>
              <a:t>‹#›</a:t>
            </a:fld>
            <a:endParaRPr lang="en-CA" sz="2000" dirty="0"/>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tagram.com/p/CKypOu5lFMZ/"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xnode.com/blogs/the-ultimate-guide-to-mac-shell-scripting/#:~:text=Mac%E2%80%99s%20default%20shell%20is%20either%20zsh%20%28Z%20shell%29,Mojave%20and%20earlier%2C%20the%20default%20shell%20is%20bas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parc.com/focus-areas/microsystems-and-smart-devices/" TargetMode="External"/><Relationship Id="rId3" Type="http://schemas.openxmlformats.org/officeDocument/2006/relationships/hyperlink" Target="https://www.parc.com/focus-areas/ai-and-human-machine-collaboration/" TargetMode="External"/><Relationship Id="rId7" Type="http://schemas.openxmlformats.org/officeDocument/2006/relationships/hyperlink" Target="https://www.parc.com/focus-areas/digital-design-and-manufacturin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parc.com/focus-areas/iot-and-machine-intelligence/" TargetMode="External"/><Relationship Id="rId5" Type="http://schemas.openxmlformats.org/officeDocument/2006/relationships/hyperlink" Target="https://www.parc.com/focus-areas/novel-printing/" TargetMode="External"/><Relationship Id="rId4" Type="http://schemas.openxmlformats.org/officeDocument/2006/relationships/hyperlink" Target="https://www.parc.com/focus-areas/digital-workplac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xplainxkcd.com/wiki/index.php/2141:_UI_vs_U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diotproofwebsite.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diotproofwebsite.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philosophtly.blogspot.com/2009/06/myth-of-idiot-proofing.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xkcd.com/102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explainxkcd.com/wiki/index.php/2141:_UI_vs_U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ngroup.com/articles/confirmation-dialog/"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ux.stackexchange.com/questions/24051/how-to-better-name-modal-buttons-cancel-request-submit-cancel-cancel/35844#35844" TargetMode="External"/><Relationship Id="rId5" Type="http://schemas.openxmlformats.org/officeDocument/2006/relationships/hyperlink" Target="https://ux.stackexchange.com/questions/9946/should-i-use-yes-no-or-ok-cancel-on-my-message-box" TargetMode="External"/><Relationship Id="rId4" Type="http://schemas.openxmlformats.org/officeDocument/2006/relationships/hyperlink" Target="https://www.nngroup.com/articles/cancel-vs-clo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theglobeandmail.com/report-on-business/how-5g-will-change-your-life/article38009527/"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theglobeandmail.com/news/world/amazon-rainforest-deforestation-crisis/article37722932/"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ired.com/wired/archive/7.08/gleick.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rkmanson.net/emotional-intelligen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zanvarol.com/some-of-the-best-advice-ive-hear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CA" dirty="0"/>
              <a:t>Set up http://idiotproofwebsite.com/</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a:t>
            </a:fld>
            <a:endParaRPr lang="en-US"/>
          </a:p>
        </p:txBody>
      </p:sp>
    </p:spTree>
    <p:extLst>
      <p:ext uri="{BB962C8B-B14F-4D97-AF65-F5344CB8AC3E}">
        <p14:creationId xmlns:p14="http://schemas.microsoft.com/office/powerpoint/2010/main" val="157034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CA" dirty="0"/>
              <a:t>"People are not machines. For machines -- whether of the 1st or 4th Industrial Revolution variety -- downtime is a bug; for humans, downtime is a feature. The science is clear. And what it tells us is that there’s simply no way you can make good decisions and achieve your world-changing ambitions while running on empty." -- Arianna Huffington  </a:t>
            </a:r>
            <a:r>
              <a:rPr lang="en-US" dirty="0"/>
              <a:t>https://www.thriveglobal.com/stories/open-letter-elon-musk/</a:t>
            </a:r>
          </a:p>
          <a:p>
            <a:endParaRPr lang="en-US" dirty="0"/>
          </a:p>
          <a:p>
            <a:pPr defTabSz="966612">
              <a:defRPr/>
            </a:pPr>
            <a:r>
              <a:rPr lang="en-CA" sz="1300" b="1" dirty="0"/>
              <a:t>Students say they don't have enough time for sleep. Well, you've got it backwards.</a:t>
            </a:r>
            <a:br>
              <a:rPr lang="en-CA" sz="1300" b="1" dirty="0"/>
            </a:br>
            <a:r>
              <a:rPr lang="en-CA" sz="1300" b="1" dirty="0"/>
              <a:t>The reason you don't have time is you don't get enough sleep. </a:t>
            </a:r>
          </a:p>
          <a:p>
            <a:pPr defTabSz="966612">
              <a:defRPr/>
            </a:pPr>
            <a:endParaRPr lang="en-CA" sz="1100" b="1" dirty="0"/>
          </a:p>
          <a:p>
            <a:pPr defTabSz="966612">
              <a:defRPr/>
            </a:pPr>
            <a:r>
              <a:rPr lang="en-US" dirty="0"/>
              <a:t>After 5 days of 1 hour sleep loss/day, you can be down 15 IQ points. That is, you cannot "catch up" on sleep on the weekends. </a:t>
            </a:r>
          </a:p>
          <a:p>
            <a:pPr defTabSz="966612">
              <a:defRPr/>
            </a:pPr>
            <a:r>
              <a:rPr lang="en-US" dirty="0"/>
              <a:t>It gets worse… If you get ~6 hours of sleep a night (i.e. missing one or two sleep cycles nightly), after 2 weeks, you will function like a person who has not slept for two days. But those with two weeks of small sleep deprivations think they are just fine but those who have not slept for two days know they are anything but fine.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sleep makes you less efficient, creating even more of a time crunch. </a:t>
            </a:r>
          </a:p>
          <a:p>
            <a:r>
              <a:rPr lang="en-US" dirty="0"/>
              <a:t>Science supports your mother: You are 2.5 to 5 times more likely to get sick if you are short on sleep. Getting sick is your body’s way of saying, “I’ve been saying you need more downtime, but you haven’t listened. So, I’m going to put you down.”</a:t>
            </a:r>
          </a:p>
          <a:p>
            <a:r>
              <a:rPr lang="en-US" dirty="0"/>
              <a:t>---------------------------------------</a:t>
            </a:r>
          </a:p>
          <a:p>
            <a:r>
              <a:rPr lang="en-CA" dirty="0"/>
              <a:t>https://en.wikipedia.org/wiki/Effects_of_sleep_deprivation_on_college_students#Effects</a:t>
            </a:r>
          </a:p>
          <a:p>
            <a:pPr defTabSz="966612">
              <a:defRPr/>
            </a:pPr>
            <a:r>
              <a:rPr lang="en-CA" sz="1300" dirty="0"/>
              <a:t>Sleep Thieves: An Eye-Opening Exploration into the Science and Mysteries of Sleep by Stanley </a:t>
            </a:r>
            <a:r>
              <a:rPr lang="en-CA" sz="1300" dirty="0" err="1"/>
              <a:t>Coren</a:t>
            </a:r>
            <a:r>
              <a:rPr lang="en-CA" sz="1300" dirty="0"/>
              <a:t> 1996</a:t>
            </a:r>
          </a:p>
          <a:p>
            <a:pPr defTabSz="966612">
              <a:defRPr/>
            </a:pPr>
            <a:endParaRPr lang="en-CA" sz="1300" dirty="0"/>
          </a:p>
          <a:p>
            <a:pPr defTabSz="966612">
              <a:defRPr/>
            </a:pPr>
            <a:r>
              <a:rPr lang="en-CA" sz="1300" dirty="0"/>
              <a:t>From a student: "</a:t>
            </a:r>
            <a:r>
              <a:rPr lang="en-CA" sz="1200" kern="1200" dirty="0">
                <a:solidFill>
                  <a:schemeClr val="tx1"/>
                </a:solidFill>
                <a:effectLst/>
                <a:latin typeface="+mn-lt"/>
                <a:ea typeface="+mn-ea"/>
                <a:cs typeface="+mn-cs"/>
              </a:rPr>
              <a:t>One of the things that I have noticed personally is the waste of time that occurs due to the lack of sleep. If I feel tired or sleepy and am trying to study for a quiz the following day, nothing gets accomplished, or it does not stick. I have since started to go to bed earlier and have my study sessions earlier in the morning prior to the beginning of the class. This has helped me tremendously and I have seen an increase in my marks, performance and overall focus in class."</a:t>
            </a:r>
            <a:endParaRPr lang="en-CA" sz="1300" dirty="0"/>
          </a:p>
          <a:p>
            <a:endParaRPr lang="en-US" dirty="0"/>
          </a:p>
          <a:p>
            <a:r>
              <a:rPr lang="en-CA" b="1" dirty="0"/>
              <a:t>Recent research tells us that Long Term Memory needs sleep and then rehearsal (</a:t>
            </a:r>
            <a:r>
              <a:rPr lang="en-CA" b="1" u="sng" dirty="0"/>
              <a:t>review your notes tomorrow, in a week, in a month</a:t>
            </a:r>
            <a:r>
              <a:rPr lang="en-CA" b="1" dirty="0"/>
              <a:t>). You may think you don't need this because, the first process of memory is synaptic consolidation which occurs within the first few hours after learning – so, today, you know it. Then, during sleep that night and the next 6 days, there is systems consolidation</a:t>
            </a:r>
            <a:r>
              <a:rPr lang="en-CA" dirty="0"/>
              <a:t> where </a:t>
            </a:r>
            <a:r>
              <a:rPr lang="en-CA" b="1" dirty="0"/>
              <a:t>hippocampus-dependent recent memories are transferred to long-term memory in your neo-cortex.</a:t>
            </a:r>
          </a:p>
          <a:p>
            <a:r>
              <a:rPr lang="en-CA" b="1" dirty="0"/>
              <a:t>But this has been known for at least 2000 years. </a:t>
            </a:r>
            <a:r>
              <a:rPr lang="en-CA" sz="1300" b="1" dirty="0"/>
              <a:t>Marcus </a:t>
            </a:r>
            <a:r>
              <a:rPr lang="en-CA" sz="1300" b="1" dirty="0" err="1"/>
              <a:t>Quintilianus</a:t>
            </a:r>
            <a:r>
              <a:rPr lang="en-CA" sz="1300" b="1" dirty="0"/>
              <a:t>, a Roman teacher and rhetorician </a:t>
            </a:r>
            <a:r>
              <a:rPr lang="en-CA" sz="1300" dirty="0"/>
              <a:t>noted the "curious fact… that </a:t>
            </a:r>
            <a:r>
              <a:rPr lang="en-CA" sz="1300" b="1" dirty="0"/>
              <a:t>the interval of a single night will greatly increase the strength of the memory</a:t>
            </a:r>
            <a:r>
              <a:rPr lang="en-CA" sz="1300" dirty="0"/>
              <a:t>," and "… the power of recollection .. undergoes a process of ripening and maturing during the time which intervenes."</a:t>
            </a:r>
            <a:endParaRPr lang="en-CA" b="1" dirty="0"/>
          </a:p>
          <a:p>
            <a:endParaRPr lang="en-CA" b="1" dirty="0"/>
          </a:p>
          <a:p>
            <a:r>
              <a:rPr lang="en-CA" b="1" dirty="0"/>
              <a:t>Memory </a:t>
            </a:r>
            <a:r>
              <a:rPr lang="en-CA" b="0" dirty="0"/>
              <a:t>consolidation </a:t>
            </a:r>
            <a:r>
              <a:rPr lang="en-CA" dirty="0"/>
              <a:t>is a category of processes that stabilize a memory trace after its initial acquisition.[1] Consolidation is distinguished into two specific processes, </a:t>
            </a:r>
            <a:r>
              <a:rPr lang="en-CA" b="1" dirty="0"/>
              <a:t>synaptic consolidation</a:t>
            </a:r>
            <a:r>
              <a:rPr lang="en-CA" dirty="0"/>
              <a:t>, which is synonymous with late-phase long-term potentiation[2] and </a:t>
            </a:r>
            <a:r>
              <a:rPr lang="en-CA" b="1" dirty="0"/>
              <a:t>occurs within the first few hours after learning</a:t>
            </a:r>
            <a:r>
              <a:rPr lang="en-CA" dirty="0"/>
              <a:t>, and </a:t>
            </a:r>
            <a:r>
              <a:rPr lang="en-CA" b="1" dirty="0"/>
              <a:t>systems consolidation</a:t>
            </a:r>
            <a:r>
              <a:rPr lang="en-CA" dirty="0"/>
              <a:t>, where </a:t>
            </a:r>
            <a:r>
              <a:rPr lang="en-CA" b="1" dirty="0"/>
              <a:t>hippocampus-dependent memories </a:t>
            </a:r>
            <a:r>
              <a:rPr lang="en-CA" dirty="0"/>
              <a:t>become independent of the hippocampus over a period of weeks to years. Recently, a third process has become the focus of research, reconsolidation, in which previously-consolidated memories can be made labile again through reactivation of the memory trace.</a:t>
            </a:r>
            <a:endParaRPr lang="en-US" dirty="0"/>
          </a:p>
          <a:p>
            <a:r>
              <a:rPr lang="en-US" dirty="0"/>
              <a:t>https://en.m.wikipedia.org/wiki/Memory_consolidation</a:t>
            </a:r>
          </a:p>
          <a:p>
            <a:r>
              <a:rPr lang="en-US" dirty="0"/>
              <a:t>https://en.m.wikipedia.org/wiki/Sleep_and_memory</a:t>
            </a: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10</a:t>
            </a:fld>
            <a:endParaRPr lang="en-US"/>
          </a:p>
        </p:txBody>
      </p:sp>
    </p:spTree>
    <p:extLst>
      <p:ext uri="{BB962C8B-B14F-4D97-AF65-F5344CB8AC3E}">
        <p14:creationId xmlns:p14="http://schemas.microsoft.com/office/powerpoint/2010/main" val="124043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CA" dirty="0"/>
              <a:t>Today's activity: What will you pay attention to?</a:t>
            </a:r>
          </a:p>
          <a:p>
            <a:endParaRPr lang="en-US" dirty="0"/>
          </a:p>
          <a:p>
            <a:r>
              <a:rPr lang="en-US" dirty="0"/>
              <a:t>There are always a million things you could be doing </a:t>
            </a:r>
            <a:r>
              <a:rPr lang="en-US" i="1" dirty="0"/>
              <a:t>and</a:t>
            </a:r>
            <a:r>
              <a:rPr lang="en-US" i="0" dirty="0"/>
              <a:t> that you’d rather be doing </a:t>
            </a:r>
            <a:r>
              <a:rPr lang="en-US" i="1" dirty="0"/>
              <a:t>and</a:t>
            </a:r>
            <a:r>
              <a:rPr lang="en-US" i="0" dirty="0"/>
              <a:t> that you should be doing.</a:t>
            </a:r>
          </a:p>
          <a:p>
            <a:r>
              <a:rPr lang="en-US" i="0" dirty="0"/>
              <a:t>The sweet spot is doing what you can, must, and want to do – when those three things are </a:t>
            </a:r>
            <a:r>
              <a:rPr lang="en-US" b="1" i="0" dirty="0"/>
              <a:t>the same. </a:t>
            </a:r>
            <a:r>
              <a:rPr lang="en-US" b="0" i="0" dirty="0"/>
              <a:t>When they are not, it is decision time.</a:t>
            </a:r>
          </a:p>
          <a:p>
            <a:r>
              <a:rPr lang="en-US" b="1" i="0" dirty="0"/>
              <a:t>1. On your mark </a:t>
            </a:r>
            <a:r>
              <a:rPr lang="en-US" b="0" i="0" dirty="0"/>
              <a:t>(ability &amp; necessity)</a:t>
            </a:r>
            <a:r>
              <a:rPr lang="en-US" b="1" i="0" dirty="0"/>
              <a:t>, 2. Ready </a:t>
            </a:r>
            <a:r>
              <a:rPr lang="en-US" b="0" i="0" dirty="0"/>
              <a:t>(ability &amp; motivation)</a:t>
            </a:r>
            <a:r>
              <a:rPr lang="en-US" b="1" i="0" dirty="0"/>
              <a:t>, 3. Set (</a:t>
            </a:r>
            <a:r>
              <a:rPr lang="en-US" b="0" i="0" dirty="0"/>
              <a:t>necessity &amp; motivation)</a:t>
            </a:r>
            <a:r>
              <a:rPr lang="en-US" b="1" i="0" dirty="0"/>
              <a:t>, 4. GO </a:t>
            </a:r>
            <a:r>
              <a:rPr lang="en-US" b="0" i="0" dirty="0"/>
              <a:t>(Will do – decide &amp; commit)</a:t>
            </a:r>
            <a:r>
              <a:rPr lang="en-US" b="1" i="0" dirty="0"/>
              <a: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difference between successful people and </a:t>
            </a:r>
            <a:r>
              <a:rPr lang="en-US" i="1" dirty="0"/>
              <a:t>really </a:t>
            </a:r>
            <a:r>
              <a:rPr lang="en-US" dirty="0"/>
              <a:t>successful people is the really successful ones </a:t>
            </a:r>
            <a:r>
              <a:rPr lang="en-US" b="1" dirty="0"/>
              <a:t>say no </a:t>
            </a:r>
            <a:r>
              <a:rPr lang="en-US" dirty="0"/>
              <a:t>to almost everything." -- Warren Buffett </a:t>
            </a:r>
          </a:p>
          <a:p>
            <a:r>
              <a:rPr lang="en-US" dirty="0"/>
              <a:t>Warren Buffett became one of the richest people on the planet through financial investing (</a:t>
            </a:r>
            <a:r>
              <a:rPr lang="en-GB" dirty="0"/>
              <a:t>Berkshire Hathaway).</a:t>
            </a:r>
          </a:p>
          <a:p>
            <a:r>
              <a:rPr lang="en-GB" dirty="0"/>
              <a:t>It was not because he had crystal ball clairvoyance, not just because he was good at what he did, it was mostly because of all the things he </a:t>
            </a:r>
            <a:r>
              <a:rPr lang="en-GB" b="1" dirty="0"/>
              <a:t>didn’t </a:t>
            </a:r>
            <a:r>
              <a:rPr lang="en-GB" dirty="0"/>
              <a:t>do.</a:t>
            </a:r>
          </a:p>
          <a:p>
            <a:r>
              <a:rPr lang="en-CA" dirty="0"/>
              <a:t>https://getpocket.com/explore/item/warren-buffett-says-this-1-simple-habit-separates-successful-people-from-everyone-else?utm_source=pocket-newtab</a:t>
            </a:r>
          </a:p>
          <a:p>
            <a:endParaRPr lang="en-CA" dirty="0"/>
          </a:p>
          <a:p>
            <a:r>
              <a:rPr lang="en-CA" dirty="0"/>
              <a:t>Search: Windows 10 Focus Assist </a:t>
            </a:r>
          </a:p>
          <a:p>
            <a:r>
              <a:rPr lang="en-CA" dirty="0"/>
              <a:t>https://www.howtogeek.com/435349/how-to-disable-windows-10s-annoying-focus-assist-notifications/</a:t>
            </a:r>
          </a:p>
          <a:p>
            <a:endParaRPr lang="en-CA" dirty="0"/>
          </a:p>
          <a:p>
            <a:r>
              <a:rPr lang="en-US" dirty="0">
                <a:hlinkClick r:id="rId3"/>
              </a:rPr>
              <a:t>Eric Barker (@bakadesuyo) • Instagram photos and videos</a:t>
            </a:r>
            <a:br>
              <a:rPr lang="en-US" dirty="0"/>
            </a:br>
            <a:r>
              <a:rPr lang="en-US" dirty="0"/>
              <a:t>https://www.instagram.com/p/CKypOu5lFMZ/  -- how I handle tasks</a:t>
            </a:r>
          </a:p>
          <a:p>
            <a:r>
              <a:rPr lang="en-CA" dirty="0"/>
              <a:t>https://bakadesuyo.com/2016/09/how-to-be-productive-2</a:t>
            </a:r>
          </a:p>
        </p:txBody>
      </p:sp>
      <p:sp>
        <p:nvSpPr>
          <p:cNvPr id="4" name="Slide Number Placeholder 3"/>
          <p:cNvSpPr>
            <a:spLocks noGrp="1"/>
          </p:cNvSpPr>
          <p:nvPr>
            <p:ph type="sldNum" sz="quarter" idx="5"/>
          </p:nvPr>
        </p:nvSpPr>
        <p:spPr/>
        <p:txBody>
          <a:bodyPr/>
          <a:lstStyle/>
          <a:p>
            <a:fld id="{6CE49CAB-11E7-4E46-B3A8-B9759289B5BF}" type="slidenum">
              <a:rPr lang="en-US" smtClean="0"/>
              <a:pPr/>
              <a:t>11</a:t>
            </a:fld>
            <a:endParaRPr lang="en-US" dirty="0"/>
          </a:p>
        </p:txBody>
      </p:sp>
    </p:spTree>
    <p:extLst>
      <p:ext uri="{BB962C8B-B14F-4D97-AF65-F5344CB8AC3E}">
        <p14:creationId xmlns:p14="http://schemas.microsoft.com/office/powerpoint/2010/main" val="336536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pPr/>
              <a:t>12</a:t>
            </a:fld>
            <a:endParaRPr lang="en-US" dirty="0"/>
          </a:p>
        </p:txBody>
      </p:sp>
    </p:spTree>
    <p:extLst>
      <p:ext uri="{BB962C8B-B14F-4D97-AF65-F5344CB8AC3E}">
        <p14:creationId xmlns:p14="http://schemas.microsoft.com/office/powerpoint/2010/main" val="287846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Neither interface is better. The problem is the other one</a:t>
            </a:r>
            <a:r>
              <a:rPr lang="en-CA" b="0" dirty="0"/>
              <a:t>: there are two "standard" interfaces. If it really was "standard", there would be only one 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r>
              <a:rPr lang="en-CA" dirty="0"/>
              <a:t>The telephone number grid has since been adopted by any device requiring casual / infrequent use such as telephones and bank machines. (People who make phone calls all day have auto-dialers.)</a:t>
            </a:r>
          </a:p>
          <a:p>
            <a:r>
              <a:rPr lang="en-CA" dirty="0"/>
              <a:t>The calculator/computer keypad had been around longer. (Invented by one of the ENIAC Six) It is the standard for expert / frequent users.</a:t>
            </a:r>
          </a:p>
          <a:p>
            <a:r>
              <a:rPr lang="en-CA" dirty="0"/>
              <a:t>-----------------------------------------</a:t>
            </a:r>
          </a:p>
          <a:p>
            <a:r>
              <a:rPr lang="en-CA" dirty="0"/>
              <a:t>Telephone keypad was established in ~1960 after AT&amp;T did a study to test button interfaces for touch tone dialing which replaced rotary dial pulse dialing. </a:t>
            </a:r>
          </a:p>
          <a:p>
            <a:r>
              <a:rPr lang="en-CA" dirty="0"/>
              <a:t>https://ieeexplore.ieee.org/document/6773609</a:t>
            </a:r>
          </a:p>
          <a:p>
            <a:r>
              <a:rPr lang="en-CA" b="1" dirty="0"/>
              <a:t>https://ieeexplore-ieee-org.libaccess.senecacollege.ca/stamp/stamp.jsp?tp=&amp;arnumber=6773609</a:t>
            </a:r>
          </a:p>
          <a:p>
            <a:r>
              <a:rPr lang="en-CA" dirty="0"/>
              <a:t>Why 123 / 456 / 789 / 0  was selected over 789 / 456 / 123 / 0 is due to limited, and perhaps bad, testing methodology. (e.g. apples vs oranges comparisons, comparisons within groups generalized to all groups, ANOVA should have been used in first experiment and was not. E.g. loser in group 1 could have been a winner when compared to items in other groups.)</a:t>
            </a:r>
          </a:p>
          <a:p>
            <a:r>
              <a:rPr lang="en-CA" dirty="0"/>
              <a:t>Subjects in the experiments preferred the two row horizontal arrangement of 12345 / 67890  over the 3x3 grid which was selected based on "engineering advantages." Details of this discernment and the ultimate decision making were not explained in the study.</a:t>
            </a:r>
          </a:p>
          <a:p>
            <a:r>
              <a:rPr lang="en-CA" dirty="0"/>
              <a:t>Although the 3x3 arrangement was chosen, there was no evaluation of the two 3x3 sequences against each other, perhaps because the experimenters noted there was virtually no difference in various performance measurements between the two. That being the case, why introduce a new user interface that had no particular advantage when the arrangement for calculators was already established?</a:t>
            </a:r>
          </a:p>
          <a:p>
            <a:endParaRPr lang="en-CA" dirty="0"/>
          </a:p>
          <a:p>
            <a:r>
              <a:rPr lang="en-CA" dirty="0"/>
              <a:t>https://uxdesign.cc/a-brief-history-of-the-numeric-keypad-59112cbf4c49</a:t>
            </a:r>
          </a:p>
          <a:p>
            <a:r>
              <a:rPr lang="en-CA" dirty="0"/>
              <a:t>https://thenextweb.com/syndication/2018/12/31/heres-why-telephones-and-calculators-use-different-numeric-keypads/</a:t>
            </a:r>
          </a:p>
          <a:p>
            <a:r>
              <a:rPr lang="en-CA" dirty="0"/>
              <a:t>https://ux.stackexchange.com/questions/16666/why-do-numpads-on-keyboards-and-phones-have-reversed-layouts</a:t>
            </a:r>
          </a:p>
          <a:p>
            <a:endParaRPr lang="en-CA" dirty="0"/>
          </a:p>
          <a:p>
            <a:r>
              <a:rPr lang="en-CA" dirty="0"/>
              <a:t>https://commons.wikimedia.org/wiki/File:Telephone-keypad2.svg</a:t>
            </a:r>
          </a:p>
          <a:p>
            <a:endParaRPr lang="en-CA" dirty="0"/>
          </a:p>
          <a:p>
            <a:r>
              <a:rPr lang="en-CA" dirty="0"/>
              <a:t>https://commons.wikimedia.org/wiki/File:Numpad.svg</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BigBlueButton polling: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Which is the better UI?</a:t>
            </a:r>
            <a:br>
              <a:rPr lang="en-CA" b="1" dirty="0"/>
            </a:br>
            <a:r>
              <a:rPr lang="en-GB" b="0" dirty="0"/>
              <a:t>Response Types: (Select True / False)</a:t>
            </a:r>
            <a:br>
              <a:rPr lang="en-GB" b="0" dirty="0"/>
            </a:br>
            <a:r>
              <a:rPr lang="en-GB" b="1" dirty="0"/>
              <a:t>telephones &amp; bank machines</a:t>
            </a:r>
            <a:br>
              <a:rPr lang="en-GB" b="1" dirty="0"/>
            </a:br>
            <a:r>
              <a:rPr lang="en-GB" b="1" dirty="0"/>
              <a:t>calculators &amp; computers</a:t>
            </a:r>
          </a:p>
          <a:p>
            <a:r>
              <a:rPr lang="en-GB" b="0" dirty="0"/>
              <a:t>Anonymous Poll = ON</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pPr/>
              <a:t>13</a:t>
            </a:fld>
            <a:endParaRPr lang="en-US" dirty="0"/>
          </a:p>
        </p:txBody>
      </p:sp>
    </p:spTree>
    <p:extLst>
      <p:ext uri="{BB962C8B-B14F-4D97-AF65-F5344CB8AC3E}">
        <p14:creationId xmlns:p14="http://schemas.microsoft.com/office/powerpoint/2010/main" val="120744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defTabSz="966612"/>
            <a:r>
              <a:rPr lang="en-US" dirty="0"/>
              <a:t>What a clean and clear, uncluttered, pure, </a:t>
            </a:r>
            <a:r>
              <a:rPr lang="en-CA" dirty="0"/>
              <a:t>simple, straightforward, uncomplicated, streamlined, efficient, elegant User Interface! </a:t>
            </a:r>
            <a:br>
              <a:rPr lang="en-CA" dirty="0"/>
            </a:br>
            <a:r>
              <a:rPr lang="en-CA" dirty="0"/>
              <a:t>It is all those things but is not particularly useful unless you are an expert with a very good memory.</a:t>
            </a:r>
          </a:p>
          <a:p>
            <a:endParaRPr lang="en-US" sz="1300" dirty="0"/>
          </a:p>
          <a:p>
            <a:r>
              <a:rPr lang="en-US" dirty="0"/>
              <a:t>The command line is the original computer user interface. It is a simple prompt for the entry of a command by the user and a response from the operating system.</a:t>
            </a:r>
          </a:p>
          <a:p>
            <a:r>
              <a:rPr lang="en-US" dirty="0"/>
              <a:t>Input from the Command Line is processed by a Command Line Interpreter which parses the command and its parameters, validates and performs the command – subject to security and OS constraints – and outputs responses from the command. (no response is the default for successful completion.)</a:t>
            </a:r>
          </a:p>
          <a:p>
            <a:endParaRPr lang="en-US" dirty="0"/>
          </a:p>
          <a:p>
            <a:r>
              <a:rPr lang="en-US" sz="1300" dirty="0"/>
              <a:t>T</a:t>
            </a:r>
            <a:r>
              <a:rPr lang="en-CA" sz="1300" dirty="0"/>
              <a:t>o use </a:t>
            </a:r>
            <a:r>
              <a:rPr lang="en-CA" sz="1300" b="1" dirty="0"/>
              <a:t>applications</a:t>
            </a:r>
            <a:r>
              <a:rPr lang="en-CA" sz="1300" dirty="0"/>
              <a:t>, the user first had to learn to use the </a:t>
            </a:r>
            <a:r>
              <a:rPr lang="en-CA" sz="1300" b="1" dirty="0"/>
              <a:t>OS</a:t>
            </a:r>
            <a:r>
              <a:rPr lang="en-CA" sz="1300" dirty="0"/>
              <a:t>.</a:t>
            </a:r>
          </a:p>
          <a:p>
            <a:r>
              <a:rPr lang="en-US" sz="1300" dirty="0"/>
              <a:t>Today, only administrators use the command line.</a:t>
            </a:r>
            <a:endParaRPr lang="en-CA" sz="1300" dirty="0"/>
          </a:p>
          <a:p>
            <a:r>
              <a:rPr lang="en-US" b="1" i="1" dirty="0"/>
              <a:t>[click]</a:t>
            </a:r>
          </a:p>
          <a:p>
            <a:r>
              <a:rPr lang="en-US" dirty="0"/>
              <a:t>CLI is quite powerful but not particularly “user friendly”. Thus, the command line restriction on many corporate users’ PCs.</a:t>
            </a:r>
          </a:p>
          <a:p>
            <a:r>
              <a:rPr lang="en-US" dirty="0"/>
              <a:t>Quiz Q: “What does CLI stand for?” One student answered “</a:t>
            </a:r>
            <a:r>
              <a:rPr lang="en-GB" dirty="0"/>
              <a:t>command line </a:t>
            </a:r>
            <a:r>
              <a:rPr lang="en-GB" b="1" dirty="0"/>
              <a:t>interference</a:t>
            </a:r>
            <a:r>
              <a:rPr lang="en-GB" dirty="0"/>
              <a:t>” which, in some circumstances, may be closer to the truth.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p>
          <a:p>
            <a:r>
              <a:rPr lang="en-US" dirty="0"/>
              <a:t>R</a:t>
            </a:r>
            <a:r>
              <a:rPr lang="en-CA" dirty="0"/>
              <a:t>D does not mean Restore Data, or Reverse Deletions, Repair Damage, … it means Remove Directories and Real Disaster.</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14</a:t>
            </a:fld>
            <a:endParaRPr lang="en-US"/>
          </a:p>
        </p:txBody>
      </p:sp>
    </p:spTree>
    <p:extLst>
      <p:ext uri="{BB962C8B-B14F-4D97-AF65-F5344CB8AC3E}">
        <p14:creationId xmlns:p14="http://schemas.microsoft.com/office/powerpoint/2010/main" val="144318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US" dirty="0"/>
              <a:t>Server management has a very long history with the CLI. </a:t>
            </a:r>
          </a:p>
          <a:p>
            <a:r>
              <a:rPr lang="en-US" dirty="0"/>
              <a:t>Windows PowerShell is an object based CLI for system admin (essential on Windows Server) based on .MS NET object oriented architecture. </a:t>
            </a:r>
            <a:br>
              <a:rPr lang="en-US" dirty="0"/>
            </a:br>
            <a:r>
              <a:rPr lang="en-US" dirty="0"/>
              <a:t>(A GUI is an optional install on Windows Server Core which is PowerShell CLI only.) Nobody wants to set up a thousand new users or a million files by pointing and clicking.</a:t>
            </a:r>
            <a:br>
              <a:rPr lang="en-US" dirty="0"/>
            </a:br>
            <a:r>
              <a:rPr lang="en-US" dirty="0"/>
              <a:t>PS runs cross-platform: Windows, macOS, Linux, ARM64, </a:t>
            </a:r>
            <a:r>
              <a:rPr lang="en-GB" b="0" i="0" dirty="0">
                <a:solidFill>
                  <a:srgbClr val="E6E6E6"/>
                </a:solidFill>
                <a:effectLst/>
                <a:latin typeface="Segoe UI" panose="020B0502040204020203" pitchFamily="34" charset="0"/>
              </a:rPr>
              <a:t>Docker container.</a:t>
            </a:r>
          </a:p>
          <a:p>
            <a:endParaRPr lang="en-US" dirty="0"/>
          </a:p>
          <a:p>
            <a:r>
              <a:rPr lang="en-US" dirty="0"/>
              <a:t>Linux: </a:t>
            </a:r>
            <a:r>
              <a:rPr lang="en-US" u="sng" dirty="0" err="1"/>
              <a:t>B</a:t>
            </a:r>
            <a:r>
              <a:rPr lang="en-US" dirty="0" err="1"/>
              <a:t>ourne</a:t>
            </a:r>
            <a:r>
              <a:rPr lang="en-US" dirty="0"/>
              <a:t>-</a:t>
            </a:r>
            <a:r>
              <a:rPr lang="en-US" u="sng" dirty="0"/>
              <a:t>A</a:t>
            </a:r>
            <a:r>
              <a:rPr lang="en-US" dirty="0"/>
              <a:t>gain </a:t>
            </a:r>
            <a:r>
              <a:rPr lang="en-US" u="sng" dirty="0"/>
              <a:t>Sh</a:t>
            </a:r>
            <a:r>
              <a:rPr lang="en-US" dirty="0"/>
              <a:t>ell</a:t>
            </a:r>
            <a:br>
              <a:rPr lang="en-US" dirty="0"/>
            </a:br>
            <a:r>
              <a:rPr lang="en-US" b="1" i="0" dirty="0">
                <a:solidFill>
                  <a:srgbClr val="313B3D"/>
                </a:solidFill>
                <a:effectLst/>
                <a:latin typeface="Open Sans"/>
              </a:rPr>
              <a:t>Bash (</a:t>
            </a:r>
            <a:r>
              <a:rPr lang="en-US" b="1" i="0" dirty="0" err="1">
                <a:solidFill>
                  <a:srgbClr val="313B3D"/>
                </a:solidFill>
                <a:effectLst/>
                <a:latin typeface="Open Sans"/>
              </a:rPr>
              <a:t>Bourne</a:t>
            </a:r>
            <a:r>
              <a:rPr lang="en-US" b="1" i="0" dirty="0">
                <a:solidFill>
                  <a:srgbClr val="313B3D"/>
                </a:solidFill>
                <a:effectLst/>
                <a:latin typeface="Open Sans"/>
              </a:rPr>
              <a:t>-again shell)</a:t>
            </a:r>
            <a:r>
              <a:rPr lang="en-US" b="0" i="0" dirty="0">
                <a:solidFill>
                  <a:srgbClr val="313B3D"/>
                </a:solidFill>
                <a:effectLst/>
                <a:latin typeface="Open Sans"/>
              </a:rPr>
              <a:t> was written by </a:t>
            </a:r>
            <a:r>
              <a:rPr lang="en-US" b="1" i="0" dirty="0">
                <a:solidFill>
                  <a:srgbClr val="313B3D"/>
                </a:solidFill>
                <a:effectLst/>
                <a:latin typeface="Open Sans"/>
              </a:rPr>
              <a:t>Brian Fox</a:t>
            </a:r>
            <a:r>
              <a:rPr lang="en-US" b="0" i="0" dirty="0">
                <a:solidFill>
                  <a:srgbClr val="313B3D"/>
                </a:solidFill>
                <a:effectLst/>
                <a:latin typeface="Open Sans"/>
              </a:rPr>
              <a:t> for the </a:t>
            </a:r>
            <a:r>
              <a:rPr lang="en-US" b="1" i="0" dirty="0">
                <a:solidFill>
                  <a:srgbClr val="313B3D"/>
                </a:solidFill>
                <a:effectLst/>
                <a:latin typeface="Open Sans"/>
              </a:rPr>
              <a:t>GNU Project</a:t>
            </a:r>
            <a:r>
              <a:rPr lang="en-US" b="0" i="0" dirty="0">
                <a:solidFill>
                  <a:srgbClr val="313B3D"/>
                </a:solidFill>
                <a:effectLst/>
                <a:latin typeface="Open Sans"/>
              </a:rPr>
              <a:t> as a replacement for…</a:t>
            </a:r>
          </a:p>
          <a:p>
            <a:r>
              <a:rPr lang="en-US" b="0" i="0" dirty="0">
                <a:solidFill>
                  <a:srgbClr val="313B3D"/>
                </a:solidFill>
                <a:effectLst/>
                <a:latin typeface="Open Sans"/>
              </a:rPr>
              <a:t>the </a:t>
            </a:r>
            <a:r>
              <a:rPr lang="en-US" b="1" i="0" dirty="0" err="1">
                <a:solidFill>
                  <a:srgbClr val="313B3D"/>
                </a:solidFill>
                <a:effectLst/>
                <a:latin typeface="Open Sans"/>
              </a:rPr>
              <a:t>Bourne</a:t>
            </a:r>
            <a:r>
              <a:rPr lang="en-US" b="1" i="0" dirty="0">
                <a:solidFill>
                  <a:srgbClr val="313B3D"/>
                </a:solidFill>
                <a:effectLst/>
                <a:latin typeface="Open Sans"/>
              </a:rPr>
              <a:t> shell (</a:t>
            </a:r>
            <a:r>
              <a:rPr lang="en-US" b="1" i="0" dirty="0" err="1">
                <a:solidFill>
                  <a:srgbClr val="313B3D"/>
                </a:solidFill>
                <a:effectLst/>
                <a:latin typeface="Open Sans"/>
              </a:rPr>
              <a:t>sh</a:t>
            </a:r>
            <a:r>
              <a:rPr lang="en-US" b="1" i="0" dirty="0">
                <a:solidFill>
                  <a:srgbClr val="313B3D"/>
                </a:solidFill>
                <a:effectLst/>
                <a:latin typeface="Open Sans"/>
              </a:rPr>
              <a:t>) </a:t>
            </a:r>
            <a:r>
              <a:rPr lang="en-US" dirty="0"/>
              <a:t>d</a:t>
            </a:r>
            <a:r>
              <a:rPr lang="en-US" b="0" i="0" dirty="0">
                <a:solidFill>
                  <a:srgbClr val="313B3D"/>
                </a:solidFill>
                <a:effectLst/>
                <a:latin typeface="Open Sans"/>
              </a:rPr>
              <a:t>eveloped by Stephen </a:t>
            </a:r>
            <a:r>
              <a:rPr lang="en-US" b="0" i="0" dirty="0" err="1">
                <a:solidFill>
                  <a:srgbClr val="313B3D"/>
                </a:solidFill>
                <a:effectLst/>
                <a:latin typeface="Open Sans"/>
              </a:rPr>
              <a:t>Bourne</a:t>
            </a:r>
            <a:r>
              <a:rPr lang="en-US" b="0" i="0" dirty="0">
                <a:solidFill>
                  <a:srgbClr val="313B3D"/>
                </a:solidFill>
                <a:effectLst/>
                <a:latin typeface="Open Sans"/>
              </a:rPr>
              <a:t> at Bell Labs in 1979 as a replacement for the Thompson shell. </a:t>
            </a:r>
          </a:p>
          <a:p>
            <a:r>
              <a:rPr lang="en-US" b="1" i="0" dirty="0">
                <a:solidFill>
                  <a:srgbClr val="313B3D"/>
                </a:solidFill>
                <a:effectLst/>
                <a:latin typeface="Open Sans"/>
              </a:rPr>
              <a:t>Bash</a:t>
            </a:r>
            <a:r>
              <a:rPr lang="en-US" b="0" i="0" dirty="0">
                <a:solidFill>
                  <a:srgbClr val="313B3D"/>
                </a:solidFill>
                <a:effectLst/>
                <a:latin typeface="Open Sans"/>
              </a:rPr>
              <a:t> offers functional improvements over </a:t>
            </a:r>
            <a:r>
              <a:rPr lang="en-US" b="1" i="0" dirty="0" err="1">
                <a:solidFill>
                  <a:srgbClr val="313B3D"/>
                </a:solidFill>
                <a:effectLst/>
                <a:latin typeface="Open Sans"/>
              </a:rPr>
              <a:t>sh</a:t>
            </a:r>
            <a:r>
              <a:rPr lang="en-US" b="0" i="0" dirty="0">
                <a:solidFill>
                  <a:srgbClr val="313B3D"/>
                </a:solidFill>
                <a:effectLst/>
                <a:latin typeface="Open Sans"/>
              </a:rPr>
              <a:t> for both programming and interactive use. </a:t>
            </a:r>
            <a:br>
              <a:rPr lang="en-US" b="0" i="0" dirty="0">
                <a:solidFill>
                  <a:srgbClr val="313B3D"/>
                </a:solidFill>
                <a:effectLst/>
                <a:latin typeface="Open Sans"/>
              </a:rPr>
            </a:br>
            <a:r>
              <a:rPr lang="en-US" b="0" i="0" dirty="0">
                <a:solidFill>
                  <a:srgbClr val="313B3D"/>
                </a:solidFill>
                <a:effectLst/>
                <a:latin typeface="Open Sans"/>
              </a:rPr>
              <a:t>(https://geek-university.com/bourne-again-shell-bash/)  (https://en.wikipedia.org/wiki/Bourne_shell)</a:t>
            </a:r>
          </a:p>
          <a:p>
            <a:endParaRPr lang="en-US" dirty="0"/>
          </a:p>
          <a:p>
            <a:r>
              <a:rPr lang="en-US" dirty="0"/>
              <a:t>macOS used bash, like most Unix systems. macOS now uses Z shell which is an extended bash/</a:t>
            </a:r>
            <a:r>
              <a:rPr lang="en-US" dirty="0" err="1"/>
              <a:t>Bourne</a:t>
            </a:r>
            <a:r>
              <a:rPr lang="en-US" dirty="0"/>
              <a:t> shell. </a:t>
            </a:r>
          </a:p>
          <a:p>
            <a:r>
              <a:rPr lang="en-US" dirty="0"/>
              <a:t> </a:t>
            </a:r>
          </a:p>
          <a:p>
            <a:r>
              <a:rPr lang="en-US" dirty="0">
                <a:hlinkClick r:id="rId3"/>
              </a:rPr>
              <a:t>The ultimate guide to Mac shell scripting (hexnode.com)</a:t>
            </a:r>
            <a:br>
              <a:rPr lang="en-US" dirty="0"/>
            </a:br>
            <a:r>
              <a:rPr lang="en-US" dirty="0"/>
              <a:t>https://www.hexnode.com/blogs/the-ultimate-guide-to-mac-shell-scripting/</a:t>
            </a:r>
          </a:p>
          <a:p>
            <a:endParaRPr lang="en-CA" dirty="0"/>
          </a:p>
          <a:p>
            <a:r>
              <a:rPr lang="en-CA" dirty="0"/>
              <a:t>In the Beginning was the Command Line by Neal Stephenson</a:t>
            </a:r>
            <a:br>
              <a:rPr lang="en-CA" dirty="0"/>
            </a:br>
            <a:r>
              <a:rPr lang="en-CA" dirty="0"/>
              <a:t>http://garote.bdmonkeys.net/commandline/index.html</a:t>
            </a:r>
            <a:endParaRPr lang="en-US" dirty="0"/>
          </a:p>
          <a:p>
            <a:endParaRPr lang="en-US" dirty="0"/>
          </a:p>
          <a:p>
            <a:r>
              <a:rPr lang="en-US" dirty="0"/>
              <a:t>RM can mean Really Mucked-up. </a:t>
            </a:r>
            <a:r>
              <a:rPr lang="en-US" b="1" dirty="0"/>
              <a:t>Command line interface </a:t>
            </a:r>
            <a:r>
              <a:rPr lang="en-CA" sz="1200" b="1" i="0" kern="1200" dirty="0">
                <a:solidFill>
                  <a:schemeClr val="tx1"/>
                </a:solidFill>
                <a:effectLst/>
                <a:latin typeface="+mn-lt"/>
                <a:ea typeface="+mn-ea"/>
                <a:cs typeface="+mn-cs"/>
              </a:rPr>
              <a:t>assumes people act perfectly under perfect conditions.</a:t>
            </a:r>
            <a:endParaRPr lang="en-US" b="1" dirty="0"/>
          </a:p>
          <a:p>
            <a:endParaRPr lang="en-US" dirty="0"/>
          </a:p>
          <a:p>
            <a:pPr defTabSz="966612">
              <a:defRPr/>
            </a:pPr>
            <a:r>
              <a:rPr lang="en-CA" dirty="0"/>
              <a:t>Backstory to following items…</a:t>
            </a:r>
          </a:p>
          <a:p>
            <a:pPr defTabSz="966612">
              <a:defRPr/>
            </a:pPr>
            <a:r>
              <a:rPr lang="en-CA" sz="1300" dirty="0"/>
              <a:t>Amazon Simple Storage Service (S3 https://aws.amazon.com/s3/) is object storage with a simple web service interface to store and retrieve any amount of data from anywhere on the web. </a:t>
            </a:r>
          </a:p>
          <a:p>
            <a:pPr defTabSz="966612">
              <a:defRPr/>
            </a:pPr>
            <a:r>
              <a:rPr lang="en-CA" dirty="0"/>
              <a:t>Customers use Amazon S3 as primary storage for cloud-native applications; as a bulk repository, or "data lake," for analytics; as a target for backup &amp; recovery and disaster recovery; and with </a:t>
            </a:r>
            <a:r>
              <a:rPr lang="en-CA" dirty="0" err="1"/>
              <a:t>serverless</a:t>
            </a:r>
            <a:r>
              <a:rPr lang="en-CA" dirty="0"/>
              <a:t> computing.</a:t>
            </a:r>
          </a:p>
          <a:p>
            <a:pPr defTabSz="966612">
              <a:defRPr/>
            </a:pPr>
            <a:endParaRPr lang="en-US" dirty="0"/>
          </a:p>
          <a:p>
            <a:pPr defTabSz="966612">
              <a:defRPr/>
            </a:pPr>
            <a:r>
              <a:rPr lang="en-CA" sz="1300" b="1" dirty="0"/>
              <a:t>How a typo took down S3, the backbone of the internet</a:t>
            </a:r>
          </a:p>
          <a:p>
            <a:r>
              <a:rPr lang="en-CA" dirty="0"/>
              <a:t>http://www.theverge.com/2017/3/2/14792442/amazon-s3-outage-cause-typo-internet-server</a:t>
            </a:r>
          </a:p>
          <a:p>
            <a:endParaRPr lang="en-CA" dirty="0"/>
          </a:p>
          <a:p>
            <a:r>
              <a:rPr lang="en-CA" dirty="0"/>
              <a:t>https://aws.amazon.com/message/41926/    https://status.aws.amazon.com/</a:t>
            </a:r>
          </a:p>
          <a:p>
            <a:pPr defTabSz="966612">
              <a:defRPr/>
            </a:pPr>
            <a:r>
              <a:rPr lang="en-CA" sz="1300" dirty="0"/>
              <a:t>On Feb.28, 2017 </a:t>
            </a:r>
            <a:r>
              <a:rPr lang="en-CA" sz="1300" b="1" dirty="0"/>
              <a:t>at 9:37AM PST </a:t>
            </a:r>
            <a:r>
              <a:rPr lang="en-CA" sz="1300" dirty="0"/>
              <a:t>[while debugging an issue in the S3 billing system] an authorized S3 team member using an established playbook executed a command which was intended to remove a small number of servers for one of the S3 subsystems that is used by the S3 billing process. [</a:t>
            </a:r>
            <a:r>
              <a:rPr lang="en-CA" sz="1300" i="1" dirty="0"/>
              <a:t>No problem, S3 has a massively redundant architecture.</a:t>
            </a:r>
            <a:r>
              <a:rPr lang="en-CA" sz="1300" dirty="0"/>
              <a:t>] </a:t>
            </a:r>
            <a:r>
              <a:rPr lang="en-CA" sz="1300" b="1" dirty="0"/>
              <a:t>Unfortunately, one of the inputs to the command was entered incorrectly </a:t>
            </a:r>
            <a:r>
              <a:rPr lang="en-CA" sz="1300" dirty="0"/>
              <a:t>and a larger set of servers was removed than intended. [This caused a cascading failure in numerous dependent systems causing] each of these systems to require a full restart. …we have not completely restarted the index subsystem or the placement subsystem in our larger regions for many years. S3 has experienced massive growth over the last several years and the process of restarting these services and running the necessary safety checks to validate the integrity of the metadata took longer than expected. … </a:t>
            </a:r>
            <a:r>
              <a:rPr lang="en-CA" sz="1300" b="1" dirty="0"/>
              <a:t>finished recovery at 1:54PM PST</a:t>
            </a:r>
            <a:r>
              <a:rPr lang="en-CA" sz="1300" dirty="0"/>
              <a:t>. At this point, S3 was operating normally. Other AWS services that were impacted by this event began recovering. Some of these services had accumulated a backlog of work during the S3 disruption and required additional time to fully recover. </a:t>
            </a:r>
          </a:p>
          <a:p>
            <a:pPr defTabSz="966612">
              <a:defRPr/>
            </a:pPr>
            <a:endParaRPr lang="en-US" sz="1300" dirty="0"/>
          </a:p>
          <a:p>
            <a:pPr defTabSz="966612">
              <a:defRPr/>
            </a:pPr>
            <a:r>
              <a:rPr lang="en-CA" dirty="0"/>
              <a:t>https://aws.amazon.com/s3/sla/</a:t>
            </a:r>
          </a:p>
          <a:p>
            <a:pPr defTabSz="966612">
              <a:defRPr/>
            </a:pPr>
            <a:r>
              <a:rPr lang="en-CA" sz="1300" dirty="0"/>
              <a:t>“Monthly Uptime Percentage” is calculated by subtracting from 100% the average of the Error Rates from each five minute period in the monthly billing cycle.</a:t>
            </a:r>
            <a:r>
              <a:rPr lang="en-CA" dirty="0"/>
              <a:t> </a:t>
            </a:r>
          </a:p>
          <a:p>
            <a:pPr defTabSz="966612">
              <a:defRPr/>
            </a:pPr>
            <a:r>
              <a:rPr lang="en-CA" sz="1300" dirty="0"/>
              <a:t>8766</a:t>
            </a:r>
            <a:r>
              <a:rPr lang="en-CA" dirty="0"/>
              <a:t> = </a:t>
            </a:r>
            <a:r>
              <a:rPr lang="en-CA" sz="1300" dirty="0" err="1"/>
              <a:t>avg</a:t>
            </a:r>
            <a:r>
              <a:rPr lang="en-CA" sz="1300" dirty="0"/>
              <a:t> number of 5 minute periods in a month</a:t>
            </a:r>
            <a:r>
              <a:rPr lang="en-CA" dirty="0"/>
              <a:t> (=365.25 days per year * 24 hours per day * 12 five minute periods per hour / 12 months)</a:t>
            </a:r>
          </a:p>
          <a:p>
            <a:pPr defTabSz="966612">
              <a:defRPr/>
            </a:pPr>
            <a:r>
              <a:rPr lang="en-CA" sz="1300" dirty="0"/>
              <a:t>51.4</a:t>
            </a:r>
            <a:r>
              <a:rPr lang="en-CA" dirty="0"/>
              <a:t> = </a:t>
            </a:r>
            <a:r>
              <a:rPr lang="en-CA" sz="1300" dirty="0"/>
              <a:t>number of 5 minute periods in 4 hours, 17 minutes of 100% downtime</a:t>
            </a:r>
            <a:r>
              <a:rPr lang="en-CA" dirty="0"/>
              <a:t> =(4 hours * 60 minutes + 17 minutes ) / 5 minute periods</a:t>
            </a:r>
          </a:p>
          <a:p>
            <a:pPr defTabSz="966612">
              <a:defRPr/>
            </a:pPr>
            <a:r>
              <a:rPr lang="en-CA" sz="1300" dirty="0"/>
              <a:t>99.41%</a:t>
            </a:r>
            <a:r>
              <a:rPr lang="en-CA" dirty="0"/>
              <a:t> uptime </a:t>
            </a:r>
            <a:r>
              <a:rPr lang="en-CA" sz="1300" dirty="0"/>
              <a:t>qualifies for a 10% service credit</a:t>
            </a:r>
            <a:r>
              <a:rPr lang="en-CA" dirty="0"/>
              <a:t>  – was that enough to compensate your business for 4+ hours of downtime?</a:t>
            </a:r>
          </a:p>
          <a:p>
            <a:pPr defTabSz="966612">
              <a:defRPr/>
            </a:pPr>
            <a:endParaRPr lang="en-CA" dirty="0"/>
          </a:p>
          <a:p>
            <a:pPr defTabSz="966612">
              <a:defRPr/>
            </a:pPr>
            <a:r>
              <a:rPr lang="en-CA" dirty="0"/>
              <a:t>$50,000+ is the conservative cost of 4+ hours of downtime for a $100M/year business divided by 2000 hours/year (50 weeks * 40 hrs/</a:t>
            </a:r>
            <a:r>
              <a:rPr lang="en-CA" dirty="0" err="1"/>
              <a:t>wk</a:t>
            </a:r>
            <a:r>
              <a:rPr lang="en-CA" dirty="0"/>
              <a:t>) </a:t>
            </a:r>
          </a:p>
          <a:p>
            <a:pPr defTabSz="966612">
              <a:defRPr/>
            </a:pPr>
            <a:r>
              <a:rPr lang="en-US" sz="1300" dirty="0"/>
              <a:t>AWS S3 would cost about $1000 a month for a company of that size resulting in a $100 credit for ½ day of downtime that resulted in a loss of $50K</a:t>
            </a:r>
          </a:p>
          <a:p>
            <a:pPr defTabSz="966612">
              <a:defRPr/>
            </a:pPr>
            <a:r>
              <a:rPr lang="en-CA" sz="1300" dirty="0"/>
              <a:t>See http://www.hostingadvice.com/how-to/aws-s3-pricing/</a:t>
            </a:r>
          </a:p>
          <a:p>
            <a:pPr defTabSz="966612">
              <a:defRPr/>
            </a:pPr>
            <a:endParaRPr lang="en-CA" sz="1300" dirty="0"/>
          </a:p>
          <a:p>
            <a:pPr defTabSz="966612">
              <a:defRPr/>
            </a:pPr>
            <a:r>
              <a:rPr lang="en-CA" sz="1300" dirty="0"/>
              <a:t>Tom Scott’s “</a:t>
            </a:r>
            <a:r>
              <a:rPr lang="en-US" sz="1300" dirty="0"/>
              <a:t>The Worst Typo I Ever Made” https://www.youtube.com/watch?v=X6NJkWbM1xk </a:t>
            </a:r>
          </a:p>
          <a:p>
            <a:pPr defTabSz="966612">
              <a:defRPr/>
            </a:pPr>
            <a:endParaRPr lang="en-US" sz="1300" dirty="0"/>
          </a:p>
          <a:p>
            <a:r>
              <a:rPr lang="en-US" sz="1400" dirty="0"/>
              <a:t>https://www.microsoft.com/en-us/evalcenter/evaluate-windows-server-2022    Installation options:</a:t>
            </a:r>
          </a:p>
          <a:p>
            <a:r>
              <a:rPr lang="en-US" sz="1400" b="1" dirty="0"/>
              <a:t>Server Core</a:t>
            </a:r>
            <a:r>
              <a:rPr lang="en-US" sz="1400" dirty="0"/>
              <a:t>: This is the recommended installation option. It’s a smaller installation that includes the core components of Windows Server and supports all server roles but does not include a local graphical user interface (GUI). It is used for “headless” deployments which are managed remotely through Windows Admin Center, PowerShell, or other server management tools.</a:t>
            </a:r>
          </a:p>
          <a:p>
            <a:r>
              <a:rPr lang="en-US" sz="1400" b="1" dirty="0"/>
              <a:t>Server with Desktop Experience</a:t>
            </a:r>
            <a:r>
              <a:rPr lang="en-US" sz="1400" dirty="0"/>
              <a:t>: This is the complete installation and includes a full GUI for customers who prefer this option.</a:t>
            </a:r>
          </a:p>
          <a:p>
            <a:pPr defTabSz="966612">
              <a:defRPr/>
            </a:pPr>
            <a:endParaRPr lang="en-CA" sz="1300" dirty="0"/>
          </a:p>
        </p:txBody>
      </p:sp>
      <p:sp>
        <p:nvSpPr>
          <p:cNvPr id="4" name="Slide Number Placeholder 3"/>
          <p:cNvSpPr>
            <a:spLocks noGrp="1"/>
          </p:cNvSpPr>
          <p:nvPr>
            <p:ph type="sldNum" sz="quarter" idx="10"/>
          </p:nvPr>
        </p:nvSpPr>
        <p:spPr/>
        <p:txBody>
          <a:bodyPr/>
          <a:lstStyle/>
          <a:p>
            <a:fld id="{6CE49CAB-11E7-4E46-B3A8-B9759289B5BF}" type="slidenum">
              <a:rPr lang="en-US" smtClean="0"/>
              <a:t>15</a:t>
            </a:fld>
            <a:endParaRPr lang="en-US"/>
          </a:p>
        </p:txBody>
      </p:sp>
    </p:spTree>
    <p:extLst>
      <p:ext uri="{BB962C8B-B14F-4D97-AF65-F5344CB8AC3E}">
        <p14:creationId xmlns:p14="http://schemas.microsoft.com/office/powerpoint/2010/main" val="265583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defTabSz="966612">
              <a:defRPr/>
            </a:pPr>
            <a:r>
              <a:rPr lang="en-US" dirty="0"/>
              <a:t>This was the next evolution from the prompt–response </a:t>
            </a:r>
            <a:r>
              <a:rPr lang="en-US" dirty="0" err="1"/>
              <a:t>Cmd</a:t>
            </a:r>
            <a:r>
              <a:rPr lang="en-US" dirty="0"/>
              <a:t> Line Interface to a full screen Terminal interface. </a:t>
            </a:r>
          </a:p>
          <a:p>
            <a:pPr defTabSz="966612">
              <a:defRPr/>
            </a:pPr>
            <a:r>
              <a:rPr lang="en-US" dirty="0"/>
              <a:t>Why 80 columns? Because punch cards had 80 columns.</a:t>
            </a:r>
          </a:p>
          <a:p>
            <a:pPr defTabSz="966612">
              <a:defRPr/>
            </a:pPr>
            <a:r>
              <a:rPr lang="en-US" dirty="0"/>
              <a:t>Some called the TUI, "PTUI" for Plain Text User Interface where PTUI is a pejorative pronounced as in a comic strip to indicate the sound or act of spitting.</a:t>
            </a:r>
          </a:p>
          <a:p>
            <a:pPr defTabSz="966612">
              <a:defRPr/>
            </a:pPr>
            <a:endParaRPr lang="en-US" dirty="0"/>
          </a:p>
          <a:p>
            <a:pPr defTabSz="966612">
              <a:defRPr/>
            </a:pPr>
            <a:r>
              <a:rPr lang="en-US" dirty="0"/>
              <a:t>A TUI -- Terminal (text based) User Interface displayed Extended ASCII graphical characters on an addressable 25 line x 80 character screen.</a:t>
            </a:r>
          </a:p>
          <a:p>
            <a:pPr defTabSz="966612">
              <a:defRPr/>
            </a:pPr>
            <a:r>
              <a:rPr lang="en-CA" dirty="0"/>
              <a:t>Most TUIs accepted mouse and keyboard shortcut inputs. These interfaces were a huge leap forward in making systems much more usable than the simple command line interface. Note the reduction in memory load: you don't have to remember the cryptic command name with its equally cryptic syntax to manage files here. The interface prompts the user as to </a:t>
            </a:r>
            <a:r>
              <a:rPr lang="en-CA" i="1" dirty="0"/>
              <a:t>what </a:t>
            </a:r>
            <a:r>
              <a:rPr lang="en-CA" dirty="0"/>
              <a:t>to do, the software remembers </a:t>
            </a:r>
            <a:r>
              <a:rPr lang="en-CA" i="1" dirty="0"/>
              <a:t>how </a:t>
            </a:r>
            <a:r>
              <a:rPr lang="en-CA" dirty="0"/>
              <a:t>to do it.</a:t>
            </a:r>
            <a:endParaRPr lang="en-US" i="1" dirty="0"/>
          </a:p>
          <a:p>
            <a:r>
              <a:rPr lang="en-CA" i="1" dirty="0"/>
              <a:t>Replace human memory requirements (knowledge of commands and filenames) with visual information shown on screen.</a:t>
            </a:r>
            <a:endParaRPr lang="en-CA" dirty="0"/>
          </a:p>
          <a:p>
            <a:endParaRPr lang="en-CA" dirty="0"/>
          </a:p>
          <a:p>
            <a:r>
              <a:rPr lang="en-US" dirty="0"/>
              <a:t>https://en.wikipedia.org/wiki/Console_application</a:t>
            </a:r>
          </a:p>
          <a:p>
            <a:r>
              <a:rPr lang="en-US" dirty="0"/>
              <a:t>https://en.wikipedia.org/wiki/Text-based_user_interface</a:t>
            </a:r>
          </a:p>
        </p:txBody>
      </p:sp>
      <p:sp>
        <p:nvSpPr>
          <p:cNvPr id="4" name="Slide Number Placeholder 3"/>
          <p:cNvSpPr>
            <a:spLocks noGrp="1"/>
          </p:cNvSpPr>
          <p:nvPr>
            <p:ph type="sldNum" sz="quarter" idx="10"/>
          </p:nvPr>
        </p:nvSpPr>
        <p:spPr/>
        <p:txBody>
          <a:bodyPr/>
          <a:lstStyle/>
          <a:p>
            <a:fld id="{6CE49CAB-11E7-4E46-B3A8-B9759289B5BF}" type="slidenum">
              <a:rPr lang="en-US" smtClean="0"/>
              <a:t>16</a:t>
            </a:fld>
            <a:endParaRPr lang="en-US"/>
          </a:p>
        </p:txBody>
      </p:sp>
    </p:spTree>
    <p:extLst>
      <p:ext uri="{BB962C8B-B14F-4D97-AF65-F5344CB8AC3E}">
        <p14:creationId xmlns:p14="http://schemas.microsoft.com/office/powerpoint/2010/main" val="218787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US" dirty="0"/>
              <a:t>The classic UNIX Terminal user interface editor known as vi, created by </a:t>
            </a:r>
            <a:r>
              <a:rPr lang="en-CA" dirty="0"/>
              <a:t>Bill Joy, </a:t>
            </a:r>
            <a:r>
              <a:rPr lang="en-US" dirty="0"/>
              <a:t>was replaced by vim (vi improved) by </a:t>
            </a:r>
            <a:r>
              <a:rPr lang="en-CA" dirty="0"/>
              <a:t>Bram </a:t>
            </a:r>
            <a:r>
              <a:rPr lang="en-CA" dirty="0" err="1"/>
              <a:t>Moolenaar</a:t>
            </a:r>
            <a:r>
              <a:rPr lang="en-CA" dirty="0"/>
              <a:t> (</a:t>
            </a:r>
            <a:r>
              <a:rPr lang="en-CA" b="1" dirty="0"/>
              <a:t>vi </a:t>
            </a:r>
            <a:r>
              <a:rPr lang="en-CA" b="1" dirty="0" err="1"/>
              <a:t>m</a:t>
            </a:r>
            <a:r>
              <a:rPr lang="en-CA" dirty="0" err="1"/>
              <a:t>oolenaar</a:t>
            </a:r>
            <a:r>
              <a:rPr lang="en-CA" dirty="0"/>
              <a:t> ?), </a:t>
            </a:r>
            <a:r>
              <a:rPr lang="en-US" dirty="0"/>
              <a:t>in 1991, vim current version is </a:t>
            </a:r>
            <a:r>
              <a:rPr lang="en-GB" b="1" i="0" dirty="0">
                <a:solidFill>
                  <a:srgbClr val="C9D1D9"/>
                </a:solidFill>
                <a:effectLst/>
                <a:latin typeface="-apple-system"/>
              </a:rPr>
              <a:t>9.0.1373</a:t>
            </a:r>
            <a:r>
              <a:rPr lang="en-CA" dirty="0"/>
              <a:t> (Feb.2023) </a:t>
            </a:r>
            <a:r>
              <a:rPr lang="en-US" dirty="0"/>
              <a:t>Written by two of the world’s greatest programming geeks for use by other programming geeks.</a:t>
            </a:r>
          </a:p>
          <a:p>
            <a:endParaRPr lang="en-CA" dirty="0"/>
          </a:p>
          <a:p>
            <a:r>
              <a:rPr lang="en-CA" sz="1300" dirty="0"/>
              <a:t>www.vim.org – Vim is a highly configurable text editor for efficiently creating and changing any kind of text. It is included as "vi" with most UNIX systems and with Apple OS X.</a:t>
            </a:r>
          </a:p>
          <a:p>
            <a:endParaRPr lang="en-CA" sz="1300" dirty="0"/>
          </a:p>
          <a:p>
            <a:r>
              <a:rPr lang="en-CA" sz="1300" dirty="0"/>
              <a:t>Terminal console apps are lightweight. vi / vim uses both command line and full terminal screen. </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399865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original GUI from Xerox “PARC”, Palo Alto Research Center in California, was founded in 1970 with the charter to create “The Office of the Future”. The GUIs we see on Windows and Macintosh systems had their genesis on the 1973 Xerox Alto personal workstation. The Alto also premiered the WYSIWYG (what you see is what you get) editor.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mouse was the key invention enabling the GUI. A somewhat natural pointing gesture replaced keyboard navigation. </a:t>
            </a:r>
          </a:p>
          <a:p>
            <a:r>
              <a:rPr lang="en-US" dirty="0"/>
              <a:t>Mouse movements were related to a bit mapped screen as opposed to a terminal screen with rows and columns of characters. OS will tell programs where mouse pointer is, over what object, when and what is clicked (down and up events) by which button.</a:t>
            </a:r>
          </a:p>
          <a:p>
            <a:r>
              <a:rPr lang="en-CA" dirty="0"/>
              <a:t>Programming paradigm change: "</a:t>
            </a:r>
            <a:r>
              <a:rPr lang="en-CA" b="1" dirty="0"/>
              <a:t>Event-handling is necessitated by the way human-computer interaction works — you’re talking to the analog world, it’s not going to be pretty. The user will do something, it’s generally unrelated to what, if anything, your code was doing. You need to deal with it.</a:t>
            </a:r>
            <a:r>
              <a:rPr lang="en-CA" dirty="0"/>
              <a:t>" </a:t>
            </a:r>
            <a:r>
              <a:rPr lang="en-CA" dirty="0" err="1"/>
              <a:t>Tonio</a:t>
            </a:r>
            <a:r>
              <a:rPr lang="en-CA" dirty="0"/>
              <a:t> </a:t>
            </a:r>
            <a:r>
              <a:rPr lang="en-CA" dirty="0" err="1"/>
              <a:t>Loewald</a:t>
            </a:r>
            <a:r>
              <a:rPr lang="en-CA" dirty="0"/>
              <a:t> http://loewald.com/blog/</a:t>
            </a:r>
          </a:p>
          <a:p>
            <a:endParaRPr lang="en-US" dirty="0"/>
          </a:p>
          <a:p>
            <a:r>
              <a:rPr lang="en-US" dirty="0"/>
              <a:t>E</a:t>
            </a:r>
            <a:r>
              <a:rPr lang="en-CA" sz="1200" dirty="0"/>
              <a:t>vent-driven programming concepts changed the conceptual model of PCs from a procedural progression where the programmer determined what the user could do, to a collection of event handlers which listened for unpredictable interrupts such as mouse movements and clicks – the PC became a stimulus/response machine instead of a taskmaster. </a:t>
            </a:r>
          </a:p>
          <a:p>
            <a:r>
              <a:rPr lang="en-CA" sz="1200" dirty="0"/>
              <a:t>-----------------------------------------</a:t>
            </a:r>
          </a:p>
          <a:p>
            <a:r>
              <a:rPr lang="en-CA" sz="1200" dirty="0"/>
              <a:t>See https://en.wikipedia.org/wiki/Event-driven_programming</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66612">
              <a:defRPr/>
            </a:pPr>
            <a:r>
              <a:rPr lang="en-CA" dirty="0"/>
              <a:t>https://arstechnica.com/cars/2019/02/googles-waymo-risks-repeating-silicon-valleys-most-famous-blunder/ (embedded in this article is the Xerox – Apple story)</a:t>
            </a:r>
          </a:p>
          <a:p>
            <a:pPr defTabSz="966612">
              <a:defRPr/>
            </a:pPr>
            <a:endParaRPr lang="en-CA" dirty="0"/>
          </a:p>
          <a:p>
            <a:pPr defTabSz="966612">
              <a:defRPr/>
            </a:pPr>
            <a:r>
              <a:rPr lang="en-CA" dirty="0"/>
              <a:t>Xerox created the GUI in the 1970s and, in 1981, an advanced networking personal computer with GUI apps like word processing and email. The workstation cost </a:t>
            </a:r>
            <a:r>
              <a:rPr lang="en-CA" sz="1300" dirty="0"/>
              <a:t>$16,595—more than $45,000 in 2019 dollars. It didn't sell. It cost 5.5 times as much as a full-featured IBM PC in 1981 (64K, colour screen, dual floppy drives for ~$3,000).</a:t>
            </a:r>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The Xerox mouse had three buttons; it would have cost 55 times more than the one button Apple Mac mouse in 1984. (not just because of the two extra buttons, mostly because it was Xerox.)</a:t>
            </a:r>
          </a:p>
          <a:p>
            <a:pPr defTabSz="966612">
              <a:defRPr/>
            </a:pPr>
            <a:r>
              <a:rPr lang="en-US" sz="1200" b="0" i="0" kern="1200" dirty="0">
                <a:solidFill>
                  <a:schemeClr val="tx1"/>
                </a:solidFill>
                <a:effectLst/>
                <a:latin typeface="+mn-lt"/>
                <a:ea typeface="+mn-ea"/>
                <a:cs typeface="+mn-cs"/>
              </a:rPr>
              <a:t>In 1971, scientists at PARC “modulated a laser to create a bitmapped electronic image on a xerographic copier drum”. In other words, they created the laser printer.</a:t>
            </a:r>
          </a:p>
          <a:p>
            <a:pPr defTabSz="966612">
              <a:defRPr/>
            </a:pPr>
            <a:r>
              <a:rPr lang="en-US" sz="1200" b="0" i="0" kern="1200" dirty="0">
                <a:solidFill>
                  <a:schemeClr val="tx1"/>
                </a:solidFill>
                <a:effectLst/>
                <a:latin typeface="+mn-lt"/>
                <a:ea typeface="+mn-ea"/>
                <a:cs typeface="+mn-cs"/>
              </a:rPr>
              <a:t>Fifty years in, PARC is not slowing down. Its current focus areas are </a:t>
            </a:r>
            <a:r>
              <a:rPr lang="en-US" sz="1200" b="0" i="0" u="none" strike="noStrike" kern="1200" dirty="0">
                <a:solidFill>
                  <a:schemeClr val="tx1"/>
                </a:solidFill>
                <a:effectLst/>
                <a:latin typeface="+mn-lt"/>
                <a:ea typeface="+mn-ea"/>
                <a:cs typeface="+mn-cs"/>
                <a:hlinkClick r:id="rId3"/>
              </a:rPr>
              <a:t>AI and human-machine collaboration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the digital workplace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novel printing</a:t>
            </a:r>
            <a:r>
              <a:rPr lang="en-US" sz="1200" b="0" i="0" kern="1200" dirty="0">
                <a:solidFill>
                  <a:schemeClr val="tx1"/>
                </a:solidFill>
                <a:effectLst/>
                <a:latin typeface="+mn-lt"/>
                <a:ea typeface="+mn-ea"/>
                <a:cs typeface="+mn-cs"/>
              </a:rPr>
              <a:t> (which includes 3D printing, and flexible electronics – yep – printing circuits is in the cards), </a:t>
            </a:r>
            <a:r>
              <a:rPr lang="en-US" sz="1200" b="0" i="0" u="none" strike="noStrike" kern="1200" dirty="0">
                <a:solidFill>
                  <a:schemeClr val="tx1"/>
                </a:solidFill>
                <a:effectLst/>
                <a:latin typeface="+mn-lt"/>
                <a:ea typeface="+mn-ea"/>
                <a:cs typeface="+mn-cs"/>
                <a:hlinkClick r:id="rId6"/>
              </a:rPr>
              <a:t>Internet of Things and machine intelligence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digital design and manufacturing</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8"/>
              </a:rPr>
              <a:t>microsystems and smart drives</a:t>
            </a:r>
            <a:r>
              <a:rPr lang="en-US" sz="1200" b="0" i="0" kern="1200" dirty="0">
                <a:solidFill>
                  <a:schemeClr val="tx1"/>
                </a:solidFill>
                <a:effectLst/>
                <a:latin typeface="+mn-lt"/>
                <a:ea typeface="+mn-ea"/>
                <a:cs typeface="+mn-cs"/>
              </a:rPr>
              <a:t>. https://www.parc.com/focus-areas/ai-and-human-machine-collaboration/  https://www.parc.com/focus-areas/digital-workplace/  https://www.parc.com/focus-areas/novel-printing/  https://www.parc.com/focus-areas/novel-printing/  https://www.parc.com/focus-areas/digital-design-and-manufacturing/  https://www.parc.com/focus-areas/microsystems-and-smart-devices/</a:t>
            </a:r>
          </a:p>
          <a:p>
            <a:pPr defTabSz="966612">
              <a:defRPr/>
            </a:pPr>
            <a:endParaRPr lang="en-CA" sz="1300" dirty="0"/>
          </a:p>
          <a:p>
            <a:pPr defTabSz="966612">
              <a:defRPr/>
            </a:pPr>
            <a:endParaRPr lang="en-CA" sz="1300" dirty="0"/>
          </a:p>
          <a:p>
            <a:pPr defTabSz="966612">
              <a:defRPr/>
            </a:pPr>
            <a:r>
              <a:rPr lang="en-CA" sz="1200" b="0" i="0" kern="1200" dirty="0">
                <a:solidFill>
                  <a:schemeClr val="tx1"/>
                </a:solidFill>
                <a:effectLst/>
                <a:latin typeface="+mn-lt"/>
                <a:ea typeface="+mn-ea"/>
                <a:cs typeface="+mn-cs"/>
              </a:rPr>
              <a:t>first print ads for the Macintosh: "On a particularly bright day in Cupertino, California, some particularly bright engineers had a particularly bright idea: Since computers are so smart, wouldn’t it make sense to </a:t>
            </a:r>
            <a:r>
              <a:rPr lang="en-CA" sz="1200" b="0" i="1" kern="1200" dirty="0">
                <a:solidFill>
                  <a:schemeClr val="tx1"/>
                </a:solidFill>
                <a:effectLst/>
                <a:latin typeface="+mn-lt"/>
                <a:ea typeface="+mn-ea"/>
                <a:cs typeface="+mn-cs"/>
              </a:rPr>
              <a:t>teach computers about people, instead of teaching people about computers?</a:t>
            </a:r>
            <a:r>
              <a:rPr lang="en-CA" sz="1200" b="0" i="0" kern="1200" dirty="0">
                <a:solidFill>
                  <a:schemeClr val="tx1"/>
                </a:solidFill>
                <a:effectLst/>
                <a:latin typeface="+mn-lt"/>
                <a:ea typeface="+mn-ea"/>
                <a:cs typeface="+mn-cs"/>
              </a:rPr>
              <a:t> So it was that those very engineers worked long days and nights and a few legal holidays, teaching silicon chips all about people. </a:t>
            </a:r>
            <a:r>
              <a:rPr lang="en-CA" sz="1200" b="0" i="1" kern="1200" dirty="0">
                <a:solidFill>
                  <a:schemeClr val="tx1"/>
                </a:solidFill>
                <a:effectLst/>
                <a:latin typeface="+mn-lt"/>
                <a:ea typeface="+mn-ea"/>
                <a:cs typeface="+mn-cs"/>
              </a:rPr>
              <a:t>How they make mistakes and change their minds. How they refer to file folders and save old phone numbers. How they labor for their livelihoods, and doodle in their spare time</a:t>
            </a:r>
            <a:r>
              <a:rPr lang="en-CA" sz="1200" b="0" i="0" kern="1200" dirty="0">
                <a:solidFill>
                  <a:schemeClr val="tx1"/>
                </a:solidFill>
                <a:effectLst/>
                <a:latin typeface="+mn-lt"/>
                <a:ea typeface="+mn-ea"/>
                <a:cs typeface="+mn-cs"/>
              </a:rPr>
              <a:t>." </a:t>
            </a:r>
          </a:p>
          <a:p>
            <a:pPr defTabSz="966612">
              <a:defRPr/>
            </a:pPr>
            <a:endParaRPr lang="en-CA" dirty="0"/>
          </a:p>
          <a:p>
            <a:pPr defTabSz="966612">
              <a:defRPr/>
            </a:pPr>
            <a:r>
              <a:rPr lang="en-CA" sz="1200" b="0" i="0" kern="1200" dirty="0">
                <a:solidFill>
                  <a:schemeClr val="tx1"/>
                </a:solidFill>
                <a:effectLst/>
                <a:latin typeface="+mn-lt"/>
                <a:ea typeface="+mn-ea"/>
                <a:cs typeface="+mn-cs"/>
              </a:rPr>
              <a:t>…as much as humans might learn, they would always be prone to err—and they inevitably brought presuppositions about how things should work to everything they used. This wasn’t something you could teach [out] of existence. In some sense, our limitations and preconceptions are what it means to be human—and only by understanding those presumptions could you design a better world. https://www.wired.com/story/how-dumb-design-wwii-plane-led-macintosh/  and  "USER FRIENDLY: How the Hidden Rules of Design Are Changing the Way We Live, Work, and Play" by Cliff </a:t>
            </a:r>
            <a:r>
              <a:rPr lang="en-CA" sz="1200" b="0" i="0" kern="1200" dirty="0" err="1">
                <a:solidFill>
                  <a:schemeClr val="tx1"/>
                </a:solidFill>
                <a:effectLst/>
                <a:latin typeface="+mn-lt"/>
                <a:ea typeface="+mn-ea"/>
                <a:cs typeface="+mn-cs"/>
              </a:rPr>
              <a:t>Kuang</a:t>
            </a:r>
            <a:r>
              <a:rPr lang="en-CA" sz="1200" b="0" i="0" kern="1200" dirty="0">
                <a:solidFill>
                  <a:schemeClr val="tx1"/>
                </a:solidFill>
                <a:effectLst/>
                <a:latin typeface="+mn-lt"/>
                <a:ea typeface="+mn-ea"/>
                <a:cs typeface="+mn-cs"/>
              </a:rPr>
              <a:t> with Robert Fabricant, 2019</a:t>
            </a:r>
            <a:endParaRPr lang="en-CA" dirty="0"/>
          </a:p>
          <a:p>
            <a:endParaRPr lang="en-US" dirty="0"/>
          </a:p>
          <a:p>
            <a:pPr defTabSz="966612">
              <a:defRPr/>
            </a:pPr>
            <a:r>
              <a:rPr lang="en-US" dirty="0"/>
              <a:t>Steve Jobs and others at Apple could see that icons would be the new interface on the next generation of Apple computers. In 1979, </a:t>
            </a:r>
            <a:r>
              <a:rPr lang="en-CA" dirty="0"/>
              <a:t>Xerox showed Apple their GUI ideas in exchange for an option to buy $1M of Apple stock before the IPO.</a:t>
            </a:r>
          </a:p>
          <a:p>
            <a:pPr defTabSz="966612">
              <a:defRPr/>
            </a:pPr>
            <a:r>
              <a:rPr lang="en-CA" sz="1300" dirty="0"/>
              <a:t>Apple's first computer with a graphical user interface, the Lisa, was released in 1983 for $9,995 ($25,000 in today's dollars). It didn't sell.</a:t>
            </a:r>
          </a:p>
          <a:p>
            <a:pPr defTabSz="966612">
              <a:defRPr/>
            </a:pPr>
            <a:r>
              <a:rPr lang="en-CA" sz="1300" dirty="0"/>
              <a:t>Apple introduced the Macintosh in 1984. (GUI shown above.) Its introductory price of $2,495 ($6,000 in today's dollars) but was seriously underpowered. It didn't sell well. </a:t>
            </a:r>
            <a:br>
              <a:rPr lang="en-CA" sz="1300" dirty="0"/>
            </a:br>
            <a:r>
              <a:rPr lang="en-CA" sz="1300" dirty="0"/>
              <a:t>The 1986 version with Apple's laser printer created the "desktop publishing revolution" keeping the Mac alive but in a niche market. Apple computers remained in a niche market for the next 20 years. </a:t>
            </a:r>
            <a:endParaRPr lang="en-US" dirty="0"/>
          </a:p>
          <a:p>
            <a:r>
              <a:rPr lang="en-US" dirty="0"/>
              <a:t>Microsoft saw the new Lisa and Macintosh computers from Apple and thought it was a good idea, too. </a:t>
            </a:r>
            <a:r>
              <a:rPr lang="en-CA" sz="1300" dirty="0"/>
              <a:t>Ironically, Microsoft had a part in keeping Apple alive by developing MS Office for Mac in 1997.</a:t>
            </a:r>
            <a:endParaRPr lang="en-US" dirty="0"/>
          </a:p>
          <a:p>
            <a:endParaRPr lang="en-US" dirty="0"/>
          </a:p>
          <a:p>
            <a:r>
              <a:rPr lang="en-US" b="1" dirty="0"/>
              <a:t>The first people to get rich from GUIs were lawyers when Xerox, Apple, and Microsoft sued each other throughout the 1980s and beyond.</a:t>
            </a:r>
          </a:p>
          <a:p>
            <a:endParaRPr lang="en-US" b="1" dirty="0"/>
          </a:p>
          <a:p>
            <a:pPr defTabSz="966612">
              <a:defRPr/>
            </a:pPr>
            <a:r>
              <a:rPr lang="en-US" dirty="0"/>
              <a:t>Original Macintosh desktop  https://en.wikipedia.org/wiki/File:Apple_Macintosh_Desktop.png </a:t>
            </a:r>
          </a:p>
          <a:p>
            <a:endParaRPr lang="en-US" b="1" dirty="0"/>
          </a:p>
        </p:txBody>
      </p:sp>
      <p:sp>
        <p:nvSpPr>
          <p:cNvPr id="4" name="Slide Number Placeholder 3"/>
          <p:cNvSpPr>
            <a:spLocks noGrp="1"/>
          </p:cNvSpPr>
          <p:nvPr>
            <p:ph type="sldNum" sz="quarter" idx="10"/>
          </p:nvPr>
        </p:nvSpPr>
        <p:spPr/>
        <p:txBody>
          <a:bodyPr/>
          <a:lstStyle/>
          <a:p>
            <a:fld id="{6CE49CAB-11E7-4E46-B3A8-B9759289B5BF}" type="slidenum">
              <a:rPr lang="en-US" smtClean="0"/>
              <a:t>18</a:t>
            </a:fld>
            <a:endParaRPr lang="en-US"/>
          </a:p>
        </p:txBody>
      </p:sp>
    </p:spTree>
    <p:extLst>
      <p:ext uri="{BB962C8B-B14F-4D97-AF65-F5344CB8AC3E}">
        <p14:creationId xmlns:p14="http://schemas.microsoft.com/office/powerpoint/2010/main" val="31540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Where does your program run? Nope, nope, nope. It runs on the User – that’s where the meaning is, the purpose, the benefit. Otherwise your program is just compiled code run by an OS on a chunk of silicon. Programs are for solving people's problems, not for chewing up CPU cycles. </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t>
            </a:r>
            <a:r>
              <a:rPr lang="en-CA" sz="1200" b="0" i="0" kern="1200" dirty="0">
                <a:solidFill>
                  <a:schemeClr val="tx1"/>
                </a:solidFill>
                <a:effectLst/>
                <a:latin typeface="+mn-lt"/>
                <a:ea typeface="+mn-ea"/>
                <a:cs typeface="+mn-cs"/>
              </a:rPr>
              <a:t>hen does a music become music? When it is written down in a score? Notes written on a staff are not much different from programming source code. A program run on a computer is similar to a musical score being played on an instrument. Neither becomes meaningful until people experience it.</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19</a:t>
            </a:fld>
            <a:endParaRPr lang="en-US"/>
          </a:p>
        </p:txBody>
      </p:sp>
    </p:spTree>
    <p:extLst>
      <p:ext uri="{BB962C8B-B14F-4D97-AF65-F5344CB8AC3E}">
        <p14:creationId xmlns:p14="http://schemas.microsoft.com/office/powerpoint/2010/main" val="356130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2</a:t>
            </a:fld>
            <a:endParaRPr lang="en-US"/>
          </a:p>
        </p:txBody>
      </p:sp>
    </p:spTree>
    <p:extLst>
      <p:ext uri="{BB962C8B-B14F-4D97-AF65-F5344CB8AC3E}">
        <p14:creationId xmlns:p14="http://schemas.microsoft.com/office/powerpoint/2010/main" val="1161542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defTabSz="966612">
              <a:defRPr/>
            </a:pPr>
            <a:r>
              <a:rPr lang="en-CA" dirty="0"/>
              <a:t>In general, the User </a:t>
            </a:r>
            <a:r>
              <a:rPr lang="en-CA" dirty="0" err="1"/>
              <a:t>eXperience</a:t>
            </a:r>
            <a:r>
              <a:rPr lang="en-CA" dirty="0"/>
              <a:t> is concerned with how people feel about a system: value (is it useful?), usability (‘is it easy to use?’), adoptability (is it easy to start using?’), and desirability (is it engaging?’). </a:t>
            </a:r>
          </a:p>
          <a:p>
            <a:pPr defTabSz="966612">
              <a:defRPr/>
            </a:pPr>
            <a:r>
              <a:rPr lang="en-CA" dirty="0"/>
              <a:t>e.g. https://www.nytimes.com/games/wordle/index.html</a:t>
            </a:r>
          </a:p>
          <a:p>
            <a:pPr defTabSz="966612">
              <a:defRPr/>
            </a:pPr>
            <a:endParaRPr lang="en-CA" dirty="0"/>
          </a:p>
          <a:p>
            <a:pPr defTabSz="966612">
              <a:defRPr/>
            </a:pPr>
            <a:r>
              <a:rPr lang="en-CA" sz="1200" dirty="0"/>
              <a:t>Good design makes a product useful and understandable. Good design uses as little unique design as possible. E.g. the are many e-commerce applications – they have all standardized on putting the shopping cart icon in the upper right corner of the window. The user's account/</a:t>
            </a:r>
            <a:r>
              <a:rPr lang="en-CA" sz="1200" dirty="0" err="1"/>
              <a:t>signon</a:t>
            </a:r>
            <a:r>
              <a:rPr lang="en-CA" sz="1200" dirty="0"/>
              <a:t> and settings are usually in the same area. There is no rule book, just convention. And you are expected to know the conventions, not re-invent the wheel.</a:t>
            </a:r>
          </a:p>
          <a:p>
            <a:pPr defTabSz="966612">
              <a:defRPr/>
            </a:pPr>
            <a:endParaRPr lang="en-US" sz="1200" dirty="0"/>
          </a:p>
          <a:p>
            <a:pPr defTabSz="966612">
              <a:defRPr/>
            </a:pPr>
            <a:r>
              <a:rPr lang="en-US" sz="1200" dirty="0"/>
              <a:t>B</a:t>
            </a:r>
            <a:r>
              <a:rPr lang="en-CA" sz="1200" dirty="0"/>
              <a:t>ells and whistles, features, functions, cool screen widgets, and clever code are the hallmarks of programmers’ egos…done to impress themselves and other programmers. Users suffer the consequences. Please make clickable items obvious, like the simple visual affordance of the </a:t>
            </a:r>
            <a:r>
              <a:rPr lang="en-CA" sz="1200" u="sng" dirty="0"/>
              <a:t>underline</a:t>
            </a:r>
            <a:r>
              <a:rPr lang="en-CA" sz="1200" dirty="0"/>
              <a:t> in the good old days. Hiding it, because you are clever enough to know how, turns the major advantage of a GUI—its visual nature—into something worse than a command line interface: </a:t>
            </a:r>
            <a:r>
              <a:rPr lang="en-CA" sz="1200" i="1" dirty="0"/>
              <a:t>it becomes a tedious pixel hunt for user actuated controls. </a:t>
            </a:r>
            <a:r>
              <a:rPr lang="en-CA" sz="1200" dirty="0"/>
              <a:t>An empty command line is not particularly user-friendly but at least there is a way to discover its features with manuals and help text. A GUI's hidden features, perhaps to avoid a cluttered interface, are knowable only upon mouse-over. A standard 1920 x 1080 screen contains over 2 million pixels. OK, a clickable item will be at least 10x10 pixels. That's 20,000 possible clickable areas. That's a lot of treasure hunting.</a:t>
            </a:r>
          </a:p>
          <a:p>
            <a:pPr defTabSz="966612">
              <a:defRPr/>
            </a:pPr>
            <a:r>
              <a:rPr lang="en-CA" dirty="0"/>
              <a:t>--------------------------</a:t>
            </a:r>
          </a:p>
          <a:p>
            <a:pPr defTabSz="966612">
              <a:defRPr/>
            </a:pPr>
            <a:r>
              <a:rPr lang="en-CA" dirty="0"/>
              <a:t>"bad user interfaces are a kind of bug that manifests when software runs on people" -- </a:t>
            </a:r>
            <a:r>
              <a:rPr lang="en-CA" dirty="0" err="1"/>
              <a:t>Tonio</a:t>
            </a:r>
            <a:r>
              <a:rPr lang="en-CA" dirty="0"/>
              <a:t> </a:t>
            </a:r>
            <a:r>
              <a:rPr lang="en-CA" dirty="0" err="1"/>
              <a:t>Loewald</a:t>
            </a:r>
            <a:r>
              <a:rPr lang="en-CA" dirty="0"/>
              <a:t> Analyst/Programmer at the University of Alabama Libraries. </a:t>
            </a:r>
            <a:r>
              <a:rPr lang="en-US" dirty="0"/>
              <a:t>https://journal.code4lib.org/articles/3107  https://www.linkedin.com/in/tonioloewald  http://loewald.com/blog/</a:t>
            </a:r>
          </a:p>
          <a:p>
            <a:pPr defTabSz="966612">
              <a:defRPr/>
            </a:pPr>
            <a:endParaRPr lang="en-US" dirty="0"/>
          </a:p>
          <a:p>
            <a:pPr defTabSz="966612">
              <a:defRPr/>
            </a:pPr>
            <a:r>
              <a:rPr lang="en-US" dirty="0"/>
              <a:t>Is your GUI </a:t>
            </a:r>
            <a:r>
              <a:rPr lang="en-CA" sz="1300" dirty="0"/>
              <a:t>“an impenetrable confusion of forms, colours and noises”? See </a:t>
            </a:r>
            <a:r>
              <a:rPr lang="en-CA" sz="1300" dirty="0" err="1"/>
              <a:t>Deiter</a:t>
            </a:r>
            <a:r>
              <a:rPr lang="en-CA" sz="1300" dirty="0"/>
              <a:t> </a:t>
            </a:r>
            <a:r>
              <a:rPr lang="en-CA" sz="1300" dirty="0" err="1"/>
              <a:t>Rams’s</a:t>
            </a:r>
            <a:r>
              <a:rPr lang="en-CA" sz="1300" dirty="0"/>
              <a:t> </a:t>
            </a:r>
            <a:r>
              <a:rPr lang="en-CA" sz="1300" b="1" dirty="0"/>
              <a:t>ten principles for good design https://www.vitsoe.com/us/about/good-design</a:t>
            </a:r>
          </a:p>
          <a:p>
            <a:pPr defTabSz="966612">
              <a:defRPr/>
            </a:pPr>
            <a:r>
              <a:rPr lang="en-CA" dirty="0"/>
              <a:t>(Guo, 2012. see http://www.uxmatters.com/mt/archives/2012/04/more-than-usability-the-four-elements-of-user-experience-part-i.php)</a:t>
            </a:r>
            <a:endParaRPr lang="en-US" dirty="0"/>
          </a:p>
          <a:p>
            <a:pPr defTabSz="966612">
              <a:defRPr/>
            </a:pPr>
            <a:r>
              <a:rPr lang="en-CA" dirty="0">
                <a:hlinkClick r:id="rId3"/>
              </a:rPr>
              <a:t>https://www.explainxkcd.com/wiki/index.php/2141:_UI_vs_UX</a:t>
            </a:r>
            <a:endParaRPr lang="en-CA" dirty="0"/>
          </a:p>
          <a:p>
            <a:pPr defTabSz="966612">
              <a:defRPr/>
            </a:pPr>
            <a:endParaRPr lang="en-CA" dirty="0"/>
          </a:p>
          <a:p>
            <a:r>
              <a:rPr lang="en-US" dirty="0"/>
              <a:t>https://en.wikipedia.org/wiki/User_experience</a:t>
            </a:r>
          </a:p>
          <a:p>
            <a:r>
              <a:rPr lang="en-US" dirty="0"/>
              <a:t>https://en.wikipedia.org/wiki/Human%E2%80%93computer_interaction</a:t>
            </a:r>
          </a:p>
          <a:p>
            <a:endParaRPr lang="en-US" dirty="0"/>
          </a:p>
          <a:p>
            <a:r>
              <a:rPr lang="en-US" dirty="0"/>
              <a:t>https://senecacollege-primo.hosted.exlibrisgroup.com/primo-explore/fulldisplay?docid=TN_loughborough2134/15600&amp;context=PC&amp;vid=01SENC&amp;search_scope=default_scope&amp;tab=default_tab&amp;lang=en_US</a:t>
            </a:r>
          </a:p>
          <a:p>
            <a:r>
              <a:rPr lang="en-CA" sz="1300" b="1" dirty="0"/>
              <a:t>Using human factors standards to support user experience and agile design</a:t>
            </a:r>
          </a:p>
          <a:p>
            <a:r>
              <a:rPr lang="en-US" sz="1300" dirty="0"/>
              <a:t>A</a:t>
            </a:r>
            <a:r>
              <a:rPr lang="en-CA" sz="1300" dirty="0" err="1"/>
              <a:t>bstract</a:t>
            </a:r>
            <a:r>
              <a:rPr lang="en-CA" sz="1300" dirty="0"/>
              <a:t>: The ISO 9241-210 standard provides a framework for human-centred design (HCD) activities comprising the four stages: context of use, specification of user and organisational requirements, design solutions, and evaluation against requirements. Other parts of the 9241 standard cover user interface design and usability. This paper uses the HCD framework to emphasise user experience (UX) design and methods used to help create good user experiences. It also relates the framework to an agile software development environment. It is concluded that the flexible and iterative nature of ISO 9241-210 makes it a good basis for both user experience design and an agile development process.</a:t>
            </a:r>
          </a:p>
        </p:txBody>
      </p:sp>
      <p:sp>
        <p:nvSpPr>
          <p:cNvPr id="4" name="Slide Number Placeholder 3"/>
          <p:cNvSpPr>
            <a:spLocks noGrp="1"/>
          </p:cNvSpPr>
          <p:nvPr>
            <p:ph type="sldNum" sz="quarter" idx="10"/>
          </p:nvPr>
        </p:nvSpPr>
        <p:spPr/>
        <p:txBody>
          <a:bodyPr/>
          <a:lstStyle/>
          <a:p>
            <a:fld id="{6CE49CAB-11E7-4E46-B3A8-B9759289B5BF}" type="slidenum">
              <a:rPr lang="en-US" smtClean="0"/>
              <a:t>20</a:t>
            </a:fld>
            <a:endParaRPr lang="en-US"/>
          </a:p>
        </p:txBody>
      </p:sp>
    </p:spTree>
    <p:extLst>
      <p:ext uri="{BB962C8B-B14F-4D97-AF65-F5344CB8AC3E}">
        <p14:creationId xmlns:p14="http://schemas.microsoft.com/office/powerpoint/2010/main" val="3513191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	BigBlueButton polling: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Which is the missile alert TEST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Response Types: (Select A / B/ C / D)</a:t>
            </a:r>
            <a:br>
              <a:rPr lang="en-GB" b="0" dirty="0"/>
            </a:br>
            <a:r>
              <a:rPr lang="en-GB" b="1" dirty="0"/>
              <a:t>BMD False Alarm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 TEST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PACOM (CDW) – STATE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DRILL - PACOM (CDW) – STATE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Amber Alert DEMO TEST</a:t>
            </a:r>
          </a:p>
          <a:p>
            <a:r>
              <a:rPr lang="en-GB" b="0" dirty="0"/>
              <a:t>	Anonymous Poll = ON</a:t>
            </a:r>
          </a:p>
          <a:p>
            <a:endParaRPr lang="en-CA" dirty="0"/>
          </a:p>
          <a:p>
            <a:r>
              <a:rPr lang="en-CA" dirty="0"/>
              <a:t>The screen above is that of the operator in Honolulu who inadvertently issued a ballistic missile alert in the country, when he just wanted to do a test. </a:t>
            </a:r>
          </a:p>
          <a:p>
            <a:r>
              <a:rPr lang="en-CA" dirty="0"/>
              <a:t>(It is a photo instead of a screen shot because it was the only way to get the image out of the State security office anonymously.)</a:t>
            </a:r>
          </a:p>
          <a:p>
            <a:endParaRPr lang="en-CA" dirty="0"/>
          </a:p>
          <a:p>
            <a:r>
              <a:rPr lang="en-CA" dirty="0"/>
              <a:t>https://www.trymyui.com/blog/2018/01/18/how-bad-ux-design-caused-hawaiis-false-missile-scare/</a:t>
            </a:r>
          </a:p>
          <a:p>
            <a:r>
              <a:rPr lang="en-CA" dirty="0"/>
              <a:t>https://www.theverge.com/2018/1/16/16896368/hawaii-false-missile-alert-system-confusing-interface-poor-design</a:t>
            </a:r>
          </a:p>
          <a:p>
            <a:r>
              <a:rPr lang="en-CA" dirty="0"/>
              <a:t>https://www.washingtonpost.com/news/checkpoint/wp/2018/02/17/emails-detail-how-senior-u-s-military-officers-grappled-with-false-hawaii-missile-alert/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https://www.scriptol.com/design/interface.php</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pPr/>
              <a:t>21</a:t>
            </a:fld>
            <a:endParaRPr lang="en-US" dirty="0"/>
          </a:p>
        </p:txBody>
      </p:sp>
    </p:spTree>
    <p:extLst>
      <p:ext uri="{BB962C8B-B14F-4D97-AF65-F5344CB8AC3E}">
        <p14:creationId xmlns:p14="http://schemas.microsoft.com/office/powerpoint/2010/main" val="44434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CA" dirty="0"/>
              <a:t>NOPE, NOT THAT ONE.</a:t>
            </a:r>
          </a:p>
          <a:p>
            <a:endParaRPr lang="en-CA" dirty="0"/>
          </a:p>
          <a:p>
            <a:r>
              <a:rPr lang="en-CA" dirty="0"/>
              <a:t>https://www.scriptol.com/design/interface.php</a:t>
            </a:r>
          </a:p>
          <a:p>
            <a:endParaRPr lang="en-CA" dirty="0"/>
          </a:p>
          <a:p>
            <a:r>
              <a:rPr lang="en-CA" dirty="0"/>
              <a:t>The screen above is that of the operator in Honolulu who inadvertently issued a ballistic missile alert in the country, when he just wanted to do a test. Specifically, he wanted to click on "DRILL - PACOM (CDW) - STATE ONLY" and clicked on "PACOM (CDW) - STATE ONLY".</a:t>
            </a:r>
            <a:br>
              <a:rPr lang="en-CA" dirty="0"/>
            </a:br>
            <a:r>
              <a:rPr lang="en-CA" dirty="0"/>
              <a:t>No confirmation request, no possibility to roll back! Moreover, it would have been wise to separate the test orders from the actual orders ...</a:t>
            </a:r>
          </a:p>
          <a:p>
            <a:endParaRPr lang="en-CA" dirty="0"/>
          </a:p>
          <a:p>
            <a:r>
              <a:rPr lang="en-CA" dirty="0"/>
              <a:t>https://www.trymyui.com/blog/2018/01/18/how-bad-ux-design-caused-hawaiis-false-missile-scare/</a:t>
            </a:r>
          </a:p>
          <a:p>
            <a:r>
              <a:rPr lang="en-CA" dirty="0"/>
              <a:t>https://www.theverge.com/2018/1/16/16896368/hawaii-false-missile-alert-system-confusing-interface-poor-design</a:t>
            </a:r>
          </a:p>
          <a:p>
            <a:r>
              <a:rPr lang="en-CA" dirty="0"/>
              <a:t>https://www.washingtonpost.com/news/checkpoint/wp/2018/02/17/emails-detail-how-senior-u-s-military-officers-grappled-with-false-hawaii-missile-alert/</a:t>
            </a:r>
          </a:p>
          <a:p>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pPr/>
              <a:t>22</a:t>
            </a:fld>
            <a:endParaRPr lang="en-US" dirty="0"/>
          </a:p>
        </p:txBody>
      </p:sp>
    </p:spTree>
    <p:extLst>
      <p:ext uri="{BB962C8B-B14F-4D97-AF65-F5344CB8AC3E}">
        <p14:creationId xmlns:p14="http://schemas.microsoft.com/office/powerpoint/2010/main" val="131823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CA" dirty="0"/>
              <a:t>The screen above is that of the operator in Honolulu who inadvertently issued a ballistic missile alert, when he intended to run a test. </a:t>
            </a:r>
            <a:br>
              <a:rPr lang="en-CA" dirty="0"/>
            </a:br>
            <a:r>
              <a:rPr lang="en-CA" dirty="0"/>
              <a:t>He should have clicked on "DRILL - PACOM (CDW) - STATE ONLY“, but clicked on "PACOM (CDW) - STATE ONLY“ – right below “TEST Message”</a:t>
            </a:r>
            <a:br>
              <a:rPr lang="en-CA" dirty="0"/>
            </a:br>
            <a:endParaRPr lang="en-CA" dirty="0"/>
          </a:p>
          <a:p>
            <a:r>
              <a:rPr lang="en-CA" dirty="0"/>
              <a:t>No confirmation request, no possibility to cancel while in progress. Cancellation required a completely separate process from other systems.</a:t>
            </a:r>
            <a:br>
              <a:rPr lang="en-CA" dirty="0"/>
            </a:br>
            <a:r>
              <a:rPr lang="en-CA" dirty="0"/>
              <a:t>Moreover, it would have been wise to separate the test links from the actual links...and that's just for starters.</a:t>
            </a:r>
          </a:p>
          <a:p>
            <a:endParaRPr lang="en-CA" dirty="0"/>
          </a:p>
          <a:p>
            <a:r>
              <a:rPr lang="en-CA" dirty="0"/>
              <a:t>https://www.scriptol.com/design/interface.php</a:t>
            </a:r>
          </a:p>
          <a:p>
            <a:endParaRPr lang="en-CA" dirty="0"/>
          </a:p>
          <a:p>
            <a:r>
              <a:rPr lang="en-CA" dirty="0"/>
              <a:t>https://www.trymyui.com/blog/2018/01/18/how-bad-ux-design-caused-hawaiis-false-missile-scare/</a:t>
            </a:r>
          </a:p>
          <a:p>
            <a:r>
              <a:rPr lang="en-CA" dirty="0"/>
              <a:t>https://www.theverge.com/2018/1/16/16896368/hawaii-false-missile-alert-system-confusing-interface-poor-design</a:t>
            </a:r>
          </a:p>
          <a:p>
            <a:r>
              <a:rPr lang="en-CA" dirty="0"/>
              <a:t>https://www.washingtonpost.com/news/checkpoint/wp/2018/02/17/emails-detail-how-senior-u-s-military-officers-grappled-with-false-hawaii-missile-alert/</a:t>
            </a:r>
          </a:p>
          <a:p>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pPr/>
              <a:t>23</a:t>
            </a:fld>
            <a:endParaRPr lang="en-US" dirty="0"/>
          </a:p>
        </p:txBody>
      </p:sp>
    </p:spTree>
    <p:extLst>
      <p:ext uri="{BB962C8B-B14F-4D97-AF65-F5344CB8AC3E}">
        <p14:creationId xmlns:p14="http://schemas.microsoft.com/office/powerpoint/2010/main" val="1438284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dirty="0">
                <a:hlinkClick r:id="rId3"/>
              </a:rPr>
              <a:t>http://www.idiotproofwebsite.com/</a:t>
            </a:r>
            <a:r>
              <a:rPr lang="en-US" dirty="0"/>
              <a:t> is as good as it gets.</a:t>
            </a:r>
            <a:endParaRPr lang="en-CA" dirty="0"/>
          </a:p>
          <a:p>
            <a:pPr defTabSz="966612">
              <a:defRPr/>
            </a:pP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24</a:t>
            </a:fld>
            <a:endParaRPr lang="en-US"/>
          </a:p>
        </p:txBody>
      </p:sp>
    </p:spTree>
    <p:extLst>
      <p:ext uri="{BB962C8B-B14F-4D97-AF65-F5344CB8AC3E}">
        <p14:creationId xmlns:p14="http://schemas.microsoft.com/office/powerpoint/2010/main" val="50107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dirty="0">
                <a:hlinkClick r:id="rId3"/>
              </a:rPr>
              <a:t>http://www.idiotproofwebsite.com/</a:t>
            </a:r>
            <a:r>
              <a:rPr lang="en-US" dirty="0"/>
              <a:t> is as good as it gets.</a:t>
            </a:r>
            <a:endParaRPr lang="en-CA" dirty="0"/>
          </a:p>
          <a:p>
            <a:pPr defTabSz="966612">
              <a:defRPr/>
            </a:pP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25</a:t>
            </a:fld>
            <a:endParaRPr lang="en-US"/>
          </a:p>
        </p:txBody>
      </p:sp>
    </p:spTree>
    <p:extLst>
      <p:ext uri="{BB962C8B-B14F-4D97-AF65-F5344CB8AC3E}">
        <p14:creationId xmlns:p14="http://schemas.microsoft.com/office/powerpoint/2010/main" val="1477017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CA" dirty="0"/>
              <a:t>Why is this </a:t>
            </a:r>
            <a:r>
              <a:rPr lang="en-US" dirty="0"/>
              <a:t>for perfect people</a:t>
            </a:r>
            <a:r>
              <a:rPr lang="en-CA" dirty="0"/>
              <a:t>? </a:t>
            </a:r>
            <a:r>
              <a:rPr lang="en-CA" b="0" i="0" dirty="0"/>
              <a:t>How useful is a keyboard with a small backspace key?</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t>Why is the backspace key </a:t>
            </a:r>
            <a:r>
              <a:rPr lang="en-CA" b="0" i="1" dirty="0"/>
              <a:t>usually</a:t>
            </a:r>
            <a:r>
              <a:rPr lang="en-CA" b="0" i="0" dirty="0"/>
              <a:t> almost as large as the enter key? </a:t>
            </a:r>
            <a:br>
              <a:rPr lang="en-CA" b="0" i="0" dirty="0"/>
            </a:br>
            <a:r>
              <a:rPr lang="en-CA" b="0" i="0" dirty="0"/>
              <a:t>Because people make mistakes. </a:t>
            </a:r>
          </a:p>
        </p:txBody>
      </p:sp>
      <p:sp>
        <p:nvSpPr>
          <p:cNvPr id="4" name="Slide Number Placeholder 3"/>
          <p:cNvSpPr>
            <a:spLocks noGrp="1"/>
          </p:cNvSpPr>
          <p:nvPr>
            <p:ph type="sldNum" sz="quarter" idx="5"/>
          </p:nvPr>
        </p:nvSpPr>
        <p:spPr/>
        <p:txBody>
          <a:bodyPr/>
          <a:lstStyle/>
          <a:p>
            <a:fld id="{6CE49CAB-11E7-4E46-B3A8-B9759289B5BF}" type="slidenum">
              <a:rPr lang="en-US" smtClean="0"/>
              <a:pPr/>
              <a:t>26</a:t>
            </a:fld>
            <a:endParaRPr lang="en-US" dirty="0"/>
          </a:p>
        </p:txBody>
      </p:sp>
    </p:spTree>
    <p:extLst>
      <p:ext uri="{BB962C8B-B14F-4D97-AF65-F5344CB8AC3E}">
        <p14:creationId xmlns:p14="http://schemas.microsoft.com/office/powerpoint/2010/main" val="681520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t>Why is the backspace key almost as large as the enter key? </a:t>
            </a:r>
            <a:br>
              <a:rPr lang="en-CA" b="1" i="1" dirty="0"/>
            </a:br>
            <a:r>
              <a:rPr lang="en-CA" b="1" i="1" dirty="0"/>
              <a:t>Because people make mistakes. How useful is a keyboard with a small backspace key?</a:t>
            </a:r>
          </a:p>
          <a:p>
            <a:endParaRPr lang="en-CA" b="1" dirty="0"/>
          </a:p>
          <a:p>
            <a:r>
              <a:rPr lang="en-CA" b="1" dirty="0"/>
              <a:t>"idiot-proofing" is </a:t>
            </a:r>
            <a:r>
              <a:rPr lang="en-CA" b="1" i="1" dirty="0"/>
              <a:t>solving the wrong problem which is trying to fix the user.</a:t>
            </a:r>
          </a:p>
          <a:p>
            <a:endParaRPr lang="en-CA" b="1" dirty="0"/>
          </a:p>
          <a:p>
            <a:r>
              <a:rPr lang="en-CA" b="1" dirty="0"/>
              <a:t>The real issue: </a:t>
            </a:r>
            <a:r>
              <a:rPr lang="en-CA" b="1" i="1" dirty="0"/>
              <a:t>understanding the problem in enough detail to solve it.</a:t>
            </a:r>
          </a:p>
          <a:p>
            <a:pPr defTabSz="966612">
              <a:defRPr/>
            </a:pPr>
            <a:r>
              <a:rPr lang="en-CA" dirty="0"/>
              <a:t>See </a:t>
            </a:r>
            <a:r>
              <a:rPr lang="en-CA" dirty="0">
                <a:hlinkClick r:id="rId3"/>
              </a:rPr>
              <a:t>http://philosophtly.blogspot.com/2009/06/myth-of-idiot-proofing.html</a:t>
            </a:r>
            <a:endParaRPr lang="en-CA" dirty="0"/>
          </a:p>
          <a:p>
            <a:pPr defTabSz="966612">
              <a:defRPr/>
            </a:pPr>
            <a:endParaRPr lang="en-CA" dirty="0"/>
          </a:p>
          <a:p>
            <a:pPr defTabSz="966612">
              <a:defRPr/>
            </a:pPr>
            <a:r>
              <a:rPr lang="en-CA" dirty="0"/>
              <a:t>Garbage In, Garbage Out is an axiom of computing. But…</a:t>
            </a:r>
          </a:p>
          <a:p>
            <a:r>
              <a:rPr lang="en-CA" sz="1300" dirty="0"/>
              <a:t>It is impossible to make anything foolproof because fools are so ingenious.</a:t>
            </a:r>
          </a:p>
          <a:p>
            <a:r>
              <a:rPr lang="en-CA" sz="1300" dirty="0"/>
              <a:t>Nothing is foolproof to a sufficiently capable fool.</a:t>
            </a:r>
          </a:p>
          <a:p>
            <a:r>
              <a:rPr lang="en-CA" sz="1300" dirty="0"/>
              <a:t>Make something idiot-proof, and they will build a better idiot.</a:t>
            </a:r>
          </a:p>
          <a:p>
            <a:r>
              <a:rPr lang="en-US" sz="1300" dirty="0"/>
              <a:t>(https://en.wikiquote.org/wiki/Talk:Murphy%27s_law</a:t>
            </a:r>
            <a:r>
              <a:rPr lang="en-CA" sz="1300" dirty="0"/>
              <a:t>)</a:t>
            </a:r>
          </a:p>
          <a:p>
            <a:r>
              <a:rPr lang="en-CA" sz="1300" dirty="0"/>
              <a:t>https://en.wikipedia.org/wiki/Idiot-proof</a:t>
            </a:r>
            <a:br>
              <a:rPr lang="en-CA" sz="1300" dirty="0"/>
            </a:br>
            <a:r>
              <a:rPr lang="en-CA" sz="1300" dirty="0"/>
              <a:t>https://en.wikipedia.org/wiki/Defensive_design </a:t>
            </a:r>
          </a:p>
          <a:p>
            <a:r>
              <a:rPr lang="en-CA" sz="1300" dirty="0"/>
              <a:t>https://en.wikipedia.org/wiki/Defensive_programming </a:t>
            </a:r>
          </a:p>
          <a:p>
            <a:endParaRPr lang="en-US" sz="1300" dirty="0"/>
          </a:p>
          <a:p>
            <a:r>
              <a:rPr lang="en-CA" sz="1300" dirty="0" err="1"/>
              <a:t>Idiotproof</a:t>
            </a:r>
            <a:r>
              <a:rPr lang="en-CA" sz="1300" dirty="0"/>
              <a:t>-Website since 2006</a:t>
            </a:r>
          </a:p>
          <a:p>
            <a:r>
              <a:rPr lang="en-CA" sz="1300" dirty="0"/>
              <a:t>https://www.sitepoint.com/community/t/computer-humour/40456/672</a:t>
            </a:r>
            <a:br>
              <a:rPr lang="en-CA" sz="1300" dirty="0"/>
            </a:br>
            <a:r>
              <a:rPr lang="en-CA" sz="1300" dirty="0"/>
              <a:t>https://www.sitepoint.com/community/t/computer-humour/40456/632</a:t>
            </a:r>
          </a:p>
          <a:p>
            <a:r>
              <a:rPr lang="en-CA" sz="1300" dirty="0"/>
              <a:t>https://www.reddit.com/r/sysadmin/comments/cyf4zq/if_you_believe_that_you_have_a_foolproof_system/</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27</a:t>
            </a:fld>
            <a:endParaRPr lang="en-US"/>
          </a:p>
        </p:txBody>
      </p:sp>
    </p:spTree>
    <p:extLst>
      <p:ext uri="{BB962C8B-B14F-4D97-AF65-F5344CB8AC3E}">
        <p14:creationId xmlns:p14="http://schemas.microsoft.com/office/powerpoint/2010/main" val="1627411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defTabSz="966612">
              <a:defRPr/>
            </a:pPr>
            <a:r>
              <a:rPr lang="en-US" dirty="0"/>
              <a:t>[NOTE: this slide makes more sense if viewed in presentation mode.]</a:t>
            </a:r>
          </a:p>
          <a:p>
            <a:r>
              <a:rPr lang="en-US" dirty="0"/>
              <a:t>[slide editing note: animation overlays text box at bottom of screen.]</a:t>
            </a:r>
            <a:endParaRPr lang="en-CA" dirty="0"/>
          </a:p>
          <a:p>
            <a:endParaRPr lang="en-CA" dirty="0"/>
          </a:p>
          <a:p>
            <a:r>
              <a:rPr lang="en-CA" dirty="0"/>
              <a:t>From http://philosophtly.blogspot.ca/2009/06/myth-of-idiot-proofing.html</a:t>
            </a:r>
          </a:p>
          <a:p>
            <a:r>
              <a:rPr lang="en-CA" sz="1300" dirty="0"/>
              <a:t>Make a simple wooden fence twenty metres long. You have ten fence-boards, each two metres long. You go to the lumber mill to get fence-posts -- how many do you need?</a:t>
            </a:r>
            <a:endParaRPr lang="en-CA" b="0" dirty="0"/>
          </a:p>
          <a:p>
            <a:endParaRPr lang="en-US" dirty="0"/>
          </a:p>
          <a:p>
            <a:r>
              <a:rPr lang="en-US" b="1" dirty="0"/>
              <a:t>T</a:t>
            </a:r>
            <a:r>
              <a:rPr lang="en-CA" b="1" dirty="0"/>
              <a:t>his is a user interface error</a:t>
            </a:r>
            <a:r>
              <a:rPr lang="en-CA" dirty="0"/>
              <a:t>. Many people make the mistake when </a:t>
            </a:r>
            <a:r>
              <a:rPr lang="en-CA" b="1" dirty="0"/>
              <a:t>thinking</a:t>
            </a:r>
            <a:r>
              <a:rPr lang="en-CA" dirty="0"/>
              <a:t> of it as a math problem:  20m fence = 10 × 2m fence boards = 10 posts.</a:t>
            </a:r>
          </a:p>
          <a:p>
            <a:r>
              <a:rPr lang="en-US" b="1" dirty="0"/>
              <a:t>N</a:t>
            </a:r>
            <a:r>
              <a:rPr lang="en-CA" b="1" dirty="0"/>
              <a:t>o one makes this error if they draw the fence with boards and posts. </a:t>
            </a:r>
            <a:r>
              <a:rPr lang="en-CA" b="0" dirty="0"/>
              <a:t>When</a:t>
            </a:r>
            <a:r>
              <a:rPr lang="en-CA" dirty="0"/>
              <a:t> you draw it and see it, it is an easily solvable building problem.</a:t>
            </a:r>
          </a:p>
          <a:p>
            <a:pPr defTabSz="966612">
              <a:defRPr/>
            </a:pPr>
            <a:r>
              <a:rPr lang="en-CA" dirty="0"/>
              <a:t>https://en.wikipedia.org/wiki/Off-by-one_error</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28</a:t>
            </a:fld>
            <a:endParaRPr lang="en-US"/>
          </a:p>
        </p:txBody>
      </p:sp>
    </p:spTree>
    <p:extLst>
      <p:ext uri="{BB962C8B-B14F-4D97-AF65-F5344CB8AC3E}">
        <p14:creationId xmlns:p14="http://schemas.microsoft.com/office/powerpoint/2010/main" val="4073816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defTabSz="966612">
              <a:defRPr/>
            </a:pPr>
            <a:r>
              <a:rPr lang="en-US" dirty="0"/>
              <a:t>[ DO NOT CLICK. SLIDE WILL PLAY ITSELF. ]</a:t>
            </a:r>
          </a:p>
          <a:p>
            <a:pPr defTabSz="966612">
              <a:defRPr/>
            </a:pPr>
            <a:r>
              <a:rPr lang="en-US" dirty="0"/>
              <a:t>But</a:t>
            </a:r>
            <a:r>
              <a:rPr lang="en-CA" dirty="0"/>
              <a:t>, 10 posts is the correct number if you </a:t>
            </a:r>
            <a:r>
              <a:rPr lang="en-CA" i="1" dirty="0"/>
              <a:t>understand the problem in enough detail: </a:t>
            </a:r>
            <a:r>
              <a:rPr lang="en-CA" dirty="0"/>
              <a:t>the purpose of the fence is to encircle a big hole, 6m in diameter.</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29</a:t>
            </a:fld>
            <a:endParaRPr lang="en-US"/>
          </a:p>
        </p:txBody>
      </p:sp>
    </p:spTree>
    <p:extLst>
      <p:ext uri="{BB962C8B-B14F-4D97-AF65-F5344CB8AC3E}">
        <p14:creationId xmlns:p14="http://schemas.microsoft.com/office/powerpoint/2010/main" val="83878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a:t>
            </a:fld>
            <a:endParaRPr lang="en-US"/>
          </a:p>
        </p:txBody>
      </p:sp>
    </p:spTree>
    <p:extLst>
      <p:ext uri="{BB962C8B-B14F-4D97-AF65-F5344CB8AC3E}">
        <p14:creationId xmlns:p14="http://schemas.microsoft.com/office/powerpoint/2010/main" val="3729457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example from Blackboard Learn.</a:t>
            </a:r>
          </a:p>
          <a:p>
            <a:r>
              <a:rPr lang="en-US" b="0" dirty="0"/>
              <a:t>Make confirmation dialogs meaningful to the user. </a:t>
            </a:r>
            <a:br>
              <a:rPr lang="en-US" b="0" dirty="0"/>
            </a:br>
            <a:r>
              <a:rPr lang="en-US" b="0" dirty="0"/>
              <a:t>This one is a lazy programmer's CYA. </a:t>
            </a:r>
            <a:br>
              <a:rPr lang="en-US" b="0" dirty="0"/>
            </a:br>
            <a:r>
              <a:rPr lang="en-US" b="0" dirty="0"/>
              <a:t>It covers up what it is asking the user to confirm!</a:t>
            </a:r>
          </a:p>
          <a:p>
            <a:r>
              <a:rPr lang="en-US" b="0" dirty="0"/>
              <a:t>Checkbox to "Prevent this page from creating additional dialogs" adds insult to injury</a:t>
            </a:r>
          </a:p>
          <a:p>
            <a:endParaRPr lang="en-US" b="0" dirty="0"/>
          </a:p>
          <a:p>
            <a:r>
              <a:rPr lang="en-US" b="1" dirty="0"/>
              <a:t>Construct the question from the USER'S POV.</a:t>
            </a:r>
          </a:p>
        </p:txBody>
      </p:sp>
      <p:sp>
        <p:nvSpPr>
          <p:cNvPr id="4" name="Slide Number Placeholder 3"/>
          <p:cNvSpPr>
            <a:spLocks noGrp="1"/>
          </p:cNvSpPr>
          <p:nvPr>
            <p:ph type="sldNum" sz="quarter" idx="10"/>
          </p:nvPr>
        </p:nvSpPr>
        <p:spPr/>
        <p:txBody>
          <a:bodyPr/>
          <a:lstStyle/>
          <a:p>
            <a:fld id="{6CE49CAB-11E7-4E46-B3A8-B9759289B5BF}" type="slidenum">
              <a:rPr lang="en-US" smtClean="0"/>
              <a:t>30</a:t>
            </a:fld>
            <a:endParaRPr lang="en-US"/>
          </a:p>
        </p:txBody>
      </p:sp>
    </p:spTree>
    <p:extLst>
      <p:ext uri="{BB962C8B-B14F-4D97-AF65-F5344CB8AC3E}">
        <p14:creationId xmlns:p14="http://schemas.microsoft.com/office/powerpoint/2010/main" val="60899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a:lnSpc>
                <a:spcPct val="120000"/>
              </a:lnSpc>
              <a:spcBef>
                <a:spcPts val="600"/>
              </a:spcBef>
            </a:pPr>
            <a:r>
              <a:rPr lang="en-US" sz="1800" b="0" dirty="0">
                <a:effectLst/>
                <a:ea typeface="Calibri" panose="020F0502020204030204" pitchFamily="34" charset="0"/>
                <a:cs typeface="Times New Roman" panose="02020603050405020304" pitchFamily="18" charset="0"/>
              </a:rPr>
              <a:t>Message Box default button text is [ OK ] and [ Cancel ] – don't be lazy – never use the default button text.</a:t>
            </a:r>
          </a:p>
          <a:p>
            <a:pPr>
              <a:lnSpc>
                <a:spcPct val="120000"/>
              </a:lnSpc>
              <a:spcBef>
                <a:spcPts val="600"/>
              </a:spcBef>
            </a:pPr>
            <a:r>
              <a:rPr lang="en-US" sz="1800" b="0" dirty="0">
                <a:effectLst/>
                <a:ea typeface="Calibri" panose="020F0502020204030204" pitchFamily="34" charset="0"/>
                <a:cs typeface="Times New Roman" panose="02020603050405020304" pitchFamily="18" charset="0"/>
              </a:rPr>
              <a:t>Button text should describe the choice of action from the user's POV. The button says what will happen, not the prompt text above. A button can be set to be the default action when Enter is pressed. The default button should be the least consequential, most reversible choice. </a:t>
            </a:r>
          </a:p>
          <a:p>
            <a:pPr>
              <a:lnSpc>
                <a:spcPct val="120000"/>
              </a:lnSpc>
              <a:spcBef>
                <a:spcPts val="600"/>
              </a:spcBef>
            </a:pPr>
            <a:endParaRPr lang="en-US" sz="1800" b="1"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Are you sure? Is good for non-recoverable, destructive action </a:t>
            </a:r>
            <a:r>
              <a:rPr lang="en-US" sz="1800" b="0" dirty="0">
                <a:effectLst/>
                <a:ea typeface="Calibri" panose="020F0502020204030204" pitchFamily="34" charset="0"/>
                <a:cs typeface="Times New Roman" panose="02020603050405020304" pitchFamily="18" charset="0"/>
              </a:rPr>
              <a:t>after the user has made a choice.</a:t>
            </a:r>
            <a:endParaRPr lang="en-US" sz="1800" b="1"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b="0" dirty="0">
                <a:effectLst/>
                <a:ea typeface="Calibri" panose="020F0502020204030204" pitchFamily="34" charset="0"/>
                <a:cs typeface="Times New Roman" panose="02020603050405020304" pitchFamily="18" charset="0"/>
              </a:rPr>
              <a:t>Prompt "You have chosen to do </a:t>
            </a:r>
            <a:r>
              <a:rPr lang="en-US" sz="1800" b="0" i="1" dirty="0">
                <a:effectLst/>
                <a:ea typeface="Calibri" panose="020F0502020204030204" pitchFamily="34" charset="0"/>
                <a:cs typeface="Times New Roman" panose="02020603050405020304" pitchFamily="18" charset="0"/>
              </a:rPr>
              <a:t>xxx </a:t>
            </a:r>
            <a:r>
              <a:rPr lang="en-US" sz="1800" b="0" i="0" dirty="0">
                <a:effectLst/>
                <a:ea typeface="Calibri" panose="020F0502020204030204" pitchFamily="34" charset="0"/>
                <a:cs typeface="Times New Roman" panose="02020603050405020304" pitchFamily="18" charset="0"/>
              </a:rPr>
              <a:t>which will </a:t>
            </a:r>
            <a:r>
              <a:rPr lang="en-US" sz="1800" b="0" i="1" dirty="0">
                <a:effectLst/>
                <a:ea typeface="Calibri" panose="020F0502020204030204" pitchFamily="34" charset="0"/>
                <a:cs typeface="Times New Roman" panose="02020603050405020304" pitchFamily="18" charset="0"/>
              </a:rPr>
              <a:t>have this effect."</a:t>
            </a:r>
            <a:endParaRPr lang="en-US" sz="1800" b="0" i="0"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Only then </a:t>
            </a:r>
            <a:r>
              <a:rPr lang="en-US" sz="1800" b="0" dirty="0">
                <a:effectLst/>
                <a:ea typeface="Calibri" panose="020F0502020204030204" pitchFamily="34" charset="0"/>
                <a:cs typeface="Times New Roman" panose="02020603050405020304" pitchFamily="18" charset="0"/>
              </a:rPr>
              <a:t>is [ OK ] or [ Cancel ] allowed.</a:t>
            </a:r>
            <a:endParaRPr lang="en-US" sz="1800" b="1" dirty="0">
              <a:effectLst/>
              <a:ea typeface="Calibri" panose="020F0502020204030204" pitchFamily="34" charset="0"/>
              <a:cs typeface="Times New Roman" panose="02020603050405020304" pitchFamily="18" charset="0"/>
            </a:endParaRPr>
          </a:p>
          <a:p>
            <a:pPr>
              <a:lnSpc>
                <a:spcPct val="120000"/>
              </a:lnSpc>
              <a:spcBef>
                <a:spcPts val="600"/>
              </a:spcBef>
            </a:pPr>
            <a:endParaRPr lang="en-US" sz="1800" b="1"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Your session will be logged off  in </a:t>
            </a:r>
            <a:r>
              <a:rPr lang="en-US" sz="1800" b="1" dirty="0" err="1">
                <a:effectLst/>
                <a:ea typeface="Calibri" panose="020F0502020204030204" pitchFamily="34" charset="0"/>
                <a:cs typeface="Times New Roman" panose="02020603050405020304" pitchFamily="18" charset="0"/>
              </a:rPr>
              <a:t>nn:nn</a:t>
            </a:r>
            <a:r>
              <a:rPr lang="en-US" sz="1800" b="1" dirty="0">
                <a:effectLst/>
                <a:ea typeface="Calibri" panose="020F0502020204030204" pitchFamily="34" charset="0"/>
                <a:cs typeface="Times New Roman" panose="02020603050405020304" pitchFamily="18" charset="0"/>
              </a:rPr>
              <a:t> minutes.  </a:t>
            </a:r>
            <a:endParaRPr lang="en-US" sz="1800" b="0" i="1"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dirty="0">
                <a:effectLst/>
                <a:ea typeface="Calibri" panose="020F0502020204030204" pitchFamily="34" charset="0"/>
                <a:cs typeface="Times New Roman" panose="02020603050405020304" pitchFamily="18" charset="0"/>
              </a:rPr>
              <a:t>[ OK ]	Does this suggest it will log you off immediately? OK ignores the timer and logs off NOW.</a:t>
            </a:r>
          </a:p>
          <a:p>
            <a:pPr>
              <a:lnSpc>
                <a:spcPct val="120000"/>
              </a:lnSpc>
              <a:spcBef>
                <a:spcPts val="600"/>
              </a:spcBef>
            </a:pPr>
            <a:r>
              <a:rPr lang="en-US" sz="1800" dirty="0">
                <a:effectLst/>
                <a:ea typeface="Calibri" panose="020F0502020204030204" pitchFamily="34" charset="0"/>
                <a:cs typeface="Times New Roman" panose="02020603050405020304" pitchFamily="18" charset="0"/>
              </a:rPr>
              <a:t>[ OK ] is from the POV of "Your session will be logged off". OK means now, not-OK means in </a:t>
            </a:r>
            <a:r>
              <a:rPr lang="en-US" sz="1800" dirty="0" err="1">
                <a:effectLst/>
                <a:ea typeface="Calibri" panose="020F0502020204030204" pitchFamily="34" charset="0"/>
                <a:cs typeface="Times New Roman" panose="02020603050405020304" pitchFamily="18" charset="0"/>
              </a:rPr>
              <a:t>nn:nn</a:t>
            </a:r>
            <a:r>
              <a:rPr lang="en-US" sz="1800" dirty="0">
                <a:effectLst/>
                <a:ea typeface="Calibri" panose="020F0502020204030204" pitchFamily="34" charset="0"/>
                <a:cs typeface="Times New Roman" panose="02020603050405020304" pitchFamily="18" charset="0"/>
              </a:rPr>
              <a:t> minutes.</a:t>
            </a:r>
          </a:p>
          <a:p>
            <a:pPr>
              <a:lnSpc>
                <a:spcPct val="120000"/>
              </a:lnSpc>
              <a:spcBef>
                <a:spcPts val="600"/>
              </a:spcBef>
            </a:pPr>
            <a:r>
              <a:rPr lang="en-US" sz="1800" dirty="0">
                <a:effectLst/>
                <a:ea typeface="Calibri" panose="020F0502020204030204" pitchFamily="34" charset="0"/>
                <a:cs typeface="Times New Roman" panose="02020603050405020304" pitchFamily="18" charset="0"/>
              </a:rPr>
              <a:t>[ Cancel ]	Does this feel like it will cancel your session?  </a:t>
            </a:r>
          </a:p>
          <a:p>
            <a:pPr>
              <a:lnSpc>
                <a:spcPct val="120000"/>
              </a:lnSpc>
              <a:spcBef>
                <a:spcPts val="600"/>
              </a:spcBef>
            </a:pPr>
            <a:r>
              <a:rPr lang="en-US" sz="1800" dirty="0">
                <a:effectLst/>
                <a:ea typeface="Calibri" panose="020F0502020204030204" pitchFamily="34" charset="0"/>
                <a:cs typeface="Times New Roman" panose="02020603050405020304" pitchFamily="18" charset="0"/>
              </a:rPr>
              <a:t>[ Cancel ]	is from the POV of the inactivity timer logic meaning cancel the </a:t>
            </a:r>
            <a:r>
              <a:rPr lang="en-US" sz="1800" i="1" dirty="0">
                <a:effectLst/>
                <a:ea typeface="Calibri" panose="020F0502020204030204" pitchFamily="34" charset="0"/>
                <a:cs typeface="Times New Roman" panose="02020603050405020304" pitchFamily="18" charset="0"/>
              </a:rPr>
              <a:t>timer </a:t>
            </a:r>
            <a:r>
              <a:rPr lang="en-US" sz="1800" i="0" dirty="0">
                <a:effectLst/>
                <a:ea typeface="Calibri" panose="020F0502020204030204" pitchFamily="34" charset="0"/>
                <a:cs typeface="Times New Roman" panose="02020603050405020304" pitchFamily="18" charset="0"/>
              </a:rPr>
              <a:t>and leave me logged on</a:t>
            </a:r>
          </a:p>
          <a:p>
            <a:pPr>
              <a:lnSpc>
                <a:spcPct val="120000"/>
              </a:lnSpc>
              <a:spcBef>
                <a:spcPts val="600"/>
              </a:spcBef>
            </a:pPr>
            <a:r>
              <a:rPr lang="en-US" sz="1800" dirty="0">
                <a:effectLst/>
                <a:ea typeface="Calibri" panose="020F0502020204030204" pitchFamily="34" charset="0"/>
                <a:cs typeface="Times New Roman" panose="02020603050405020304" pitchFamily="18" charset="0"/>
              </a:rPr>
              <a:t>Two different points of view for two buttons…what's wrong with that?</a:t>
            </a:r>
          </a:p>
          <a:p>
            <a:pPr>
              <a:lnSpc>
                <a:spcPct val="120000"/>
              </a:lnSpc>
              <a:spcBef>
                <a:spcPts val="600"/>
              </a:spcBef>
            </a:pPr>
            <a:endParaRPr lang="en-US" sz="1800"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i="0" dirty="0">
                <a:effectLst/>
                <a:ea typeface="Calibri" panose="020F0502020204030204" pitchFamily="34" charset="0"/>
                <a:cs typeface="Times New Roman" panose="02020603050405020304" pitchFamily="18" charset="0"/>
              </a:rPr>
              <a:t>Revise prompt text to explain what the system will do and why it is asking the user to make a decision.</a:t>
            </a: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Your session will be automatically logged off  in </a:t>
            </a:r>
            <a:r>
              <a:rPr lang="en-US" sz="1800" b="1" dirty="0" err="1">
                <a:effectLst/>
                <a:ea typeface="Calibri" panose="020F0502020204030204" pitchFamily="34" charset="0"/>
                <a:cs typeface="Times New Roman" panose="02020603050405020304" pitchFamily="18" charset="0"/>
              </a:rPr>
              <a:t>nn:nn</a:t>
            </a:r>
            <a:r>
              <a:rPr lang="en-US" sz="1800" b="1" dirty="0">
                <a:effectLst/>
                <a:ea typeface="Calibri" panose="020F0502020204030204" pitchFamily="34" charset="0"/>
                <a:cs typeface="Times New Roman" panose="02020603050405020304" pitchFamily="18" charset="0"/>
              </a:rPr>
              <a:t> minutes due to inactivity. </a:t>
            </a:r>
            <a:endParaRPr lang="en-US" sz="1800" b="0" i="1"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dirty="0">
                <a:effectLst/>
                <a:ea typeface="Calibri" panose="020F0502020204030204" pitchFamily="34" charset="0"/>
                <a:cs typeface="Times New Roman" panose="02020603050405020304" pitchFamily="18" charset="0"/>
              </a:rPr>
              <a:t>The button text should describe what the user wants the system to do.</a:t>
            </a: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 </a:t>
            </a:r>
            <a:r>
              <a:rPr lang="en-US" sz="1800" b="1" u="sng" dirty="0">
                <a:effectLst/>
                <a:ea typeface="Calibri" panose="020F0502020204030204" pitchFamily="34" charset="0"/>
                <a:cs typeface="Times New Roman" panose="02020603050405020304" pitchFamily="18" charset="0"/>
              </a:rPr>
              <a:t>Stay logged on</a:t>
            </a:r>
            <a:r>
              <a:rPr lang="en-US" sz="1800" b="1" dirty="0">
                <a:effectLst/>
                <a:ea typeface="Calibri" panose="020F0502020204030204" pitchFamily="34" charset="0"/>
                <a:cs typeface="Times New Roman" panose="02020603050405020304" pitchFamily="18" charset="0"/>
              </a:rPr>
              <a:t> ]  </a:t>
            </a:r>
            <a:r>
              <a:rPr lang="en-US" sz="1800" b="0" dirty="0">
                <a:effectLst/>
                <a:ea typeface="Calibri" panose="020F0502020204030204" pitchFamily="34" charset="0"/>
                <a:cs typeface="Times New Roman" panose="02020603050405020304" pitchFamily="18" charset="0"/>
              </a:rPr>
              <a:t>(default action for Enter key)</a:t>
            </a: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 Log me off now ] </a:t>
            </a:r>
          </a:p>
          <a:p>
            <a:pPr>
              <a:lnSpc>
                <a:spcPct val="120000"/>
              </a:lnSpc>
              <a:spcBef>
                <a:spcPts val="600"/>
              </a:spcBef>
            </a:pPr>
            <a:endParaRPr lang="en-GB" sz="1800" dirty="0">
              <a:effectLst/>
              <a:ea typeface="Calibri" panose="020F0502020204030204" pitchFamily="34" charset="0"/>
              <a:cs typeface="Times New Roman" panose="02020603050405020304" pitchFamily="18" charset="0"/>
            </a:endParaRPr>
          </a:p>
          <a:p>
            <a:pPr>
              <a:lnSpc>
                <a:spcPct val="120000"/>
              </a:lnSpc>
              <a:spcBef>
                <a:spcPts val="600"/>
              </a:spcBef>
            </a:pPr>
            <a:r>
              <a:rPr lang="en-US" sz="1800" b="1" dirty="0">
                <a:effectLst/>
                <a:ea typeface="Calibri" panose="020F0502020204030204" pitchFamily="34" charset="0"/>
                <a:cs typeface="Times New Roman" panose="02020603050405020304" pitchFamily="18" charset="0"/>
              </a:rPr>
              <a:t>Confirm you want to cancel your account.</a:t>
            </a:r>
          </a:p>
          <a:p>
            <a:pPr>
              <a:lnSpc>
                <a:spcPct val="120000"/>
              </a:lnSpc>
              <a:spcBef>
                <a:spcPts val="600"/>
              </a:spcBef>
            </a:pPr>
            <a:r>
              <a:rPr lang="en-US" sz="1800" dirty="0">
                <a:effectLst/>
                <a:ea typeface="Calibri" panose="020F0502020204030204" pitchFamily="34" charset="0"/>
                <a:cs typeface="Times New Roman" panose="02020603050405020304" pitchFamily="18" charset="0"/>
              </a:rPr>
              <a:t>[ OK ] = cancel the account</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 Cancel ] = cancel the confirmation of the cancellation</a:t>
            </a:r>
          </a:p>
          <a:p>
            <a:pPr>
              <a:lnSpc>
                <a:spcPct val="120000"/>
              </a:lnSpc>
              <a:spcBef>
                <a:spcPts val="600"/>
              </a:spcBef>
            </a:pPr>
            <a:r>
              <a:rPr lang="en-GB" sz="1800" i="1" dirty="0">
                <a:effectLst/>
                <a:ea typeface="Calibri" panose="020F0502020204030204" pitchFamily="34" charset="0"/>
                <a:cs typeface="Times New Roman" panose="02020603050405020304" pitchFamily="18" charset="0"/>
              </a:rPr>
              <a:t>If the programmer is too lazy to look up the switches for the MSGBOX() function…</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Please confirm your request:</a:t>
            </a:r>
            <a:br>
              <a:rPr lang="en-GB"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OK = </a:t>
            </a:r>
            <a:r>
              <a:rPr lang="en-GB" sz="1800" dirty="0">
                <a:effectLst/>
                <a:ea typeface="Calibri" panose="020F0502020204030204" pitchFamily="34" charset="0"/>
                <a:cs typeface="Times New Roman" panose="02020603050405020304" pitchFamily="18" charset="0"/>
              </a:rPr>
              <a:t>cancel my account</a:t>
            </a:r>
          </a:p>
          <a:p>
            <a:pPr marL="0" marR="0" lvl="0" indent="0" algn="l" defTabSz="914400" rtl="0" eaLnBrk="1" fontAlgn="auto" latinLnBrk="0" hangingPunct="1">
              <a:lnSpc>
                <a:spcPct val="120000"/>
              </a:lnSpc>
              <a:spcBef>
                <a:spcPts val="600"/>
              </a:spcBef>
              <a:spcAft>
                <a:spcPts val="0"/>
              </a:spcAft>
              <a:buClrTx/>
              <a:buSzTx/>
              <a:buFontTx/>
              <a:buNone/>
              <a:tabLst/>
              <a:defRPr/>
            </a:pPr>
            <a:r>
              <a:rPr lang="en-US" sz="1800" dirty="0">
                <a:effectLst/>
                <a:ea typeface="Calibri" panose="020F0502020204030204" pitchFamily="34" charset="0"/>
                <a:cs typeface="Times New Roman" panose="02020603050405020304" pitchFamily="18" charset="0"/>
              </a:rPr>
              <a:t>Cancel = cancel the request</a:t>
            </a:r>
          </a:p>
          <a:p>
            <a:pPr marL="0" marR="0" lvl="0" indent="0" algn="l" defTabSz="914400" rtl="0" eaLnBrk="1" fontAlgn="auto" latinLnBrk="0" hangingPunct="1">
              <a:lnSpc>
                <a:spcPct val="120000"/>
              </a:lnSpc>
              <a:spcBef>
                <a:spcPts val="600"/>
              </a:spcBef>
              <a:spcAft>
                <a:spcPts val="0"/>
              </a:spcAft>
              <a:buClrTx/>
              <a:buSzTx/>
              <a:buFontTx/>
              <a:buNone/>
              <a:tabLst/>
              <a:defRPr/>
            </a:pPr>
            <a:r>
              <a:rPr lang="en-US" sz="1800" dirty="0">
                <a:effectLst/>
                <a:ea typeface="Calibri" panose="020F0502020204030204" pitchFamily="34" charset="0"/>
                <a:cs typeface="Times New Roman" panose="02020603050405020304" pitchFamily="18" charset="0"/>
              </a:rPr>
              <a:t>[ OK ]	[ Cancel ]</a:t>
            </a:r>
          </a:p>
          <a:p>
            <a:pPr marL="0" marR="0" lvl="0" indent="0" algn="l" defTabSz="914400" rtl="0" eaLnBrk="1" fontAlgn="auto" latinLnBrk="0" hangingPunct="1">
              <a:lnSpc>
                <a:spcPct val="120000"/>
              </a:lnSpc>
              <a:spcBef>
                <a:spcPts val="600"/>
              </a:spcBef>
              <a:spcAft>
                <a:spcPts val="0"/>
              </a:spcAft>
              <a:buClrTx/>
              <a:buSzTx/>
              <a:buFontTx/>
              <a:buNone/>
              <a:tabLst/>
              <a:defRPr/>
            </a:pPr>
            <a:endParaRPr lang="en-US" sz="1800" dirty="0">
              <a:effectLst/>
              <a:ea typeface="Calibri" panose="020F0502020204030204" pitchFamily="34" charset="0"/>
              <a:cs typeface="Times New Roman" panose="02020603050405020304" pitchFamily="18" charset="0"/>
            </a:endParaRPr>
          </a:p>
          <a:p>
            <a:pPr>
              <a:lnSpc>
                <a:spcPct val="120000"/>
              </a:lnSpc>
              <a:spcBef>
                <a:spcPts val="600"/>
              </a:spcBef>
            </a:pPr>
            <a:r>
              <a:rPr lang="en-GB" sz="1800" i="1" dirty="0">
                <a:effectLst/>
                <a:ea typeface="Calibri" panose="020F0502020204030204" pitchFamily="34" charset="0"/>
                <a:cs typeface="Times New Roman" panose="02020603050405020304" pitchFamily="18" charset="0"/>
              </a:rPr>
              <a:t>Best would be…</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Please confirm:</a:t>
            </a:r>
            <a:br>
              <a:rPr lang="en-GB" sz="1800" dirty="0">
                <a:effectLst/>
                <a:ea typeface="Calibri" panose="020F0502020204030204" pitchFamily="34" charset="0"/>
                <a:cs typeface="Times New Roman" panose="02020603050405020304" pitchFamily="18" charset="0"/>
              </a:rPr>
            </a:br>
            <a:r>
              <a:rPr lang="en-US" sz="1800" u="none" dirty="0">
                <a:effectLst/>
                <a:ea typeface="Calibri" panose="020F0502020204030204" pitchFamily="34" charset="0"/>
                <a:cs typeface="Times New Roman" panose="02020603050405020304" pitchFamily="18" charset="0"/>
              </a:rPr>
              <a:t>[ Yes, </a:t>
            </a:r>
            <a:r>
              <a:rPr lang="en-GB" sz="1800" u="none" dirty="0">
                <a:effectLst/>
                <a:ea typeface="Calibri" panose="020F0502020204030204" pitchFamily="34" charset="0"/>
                <a:cs typeface="Times New Roman" panose="02020603050405020304" pitchFamily="18" charset="0"/>
              </a:rPr>
              <a:t>Cancel My Account</a:t>
            </a:r>
            <a:r>
              <a:rPr lang="en-US" sz="1800" u="none" dirty="0">
                <a:effectLst/>
                <a:ea typeface="Calibri" panose="020F0502020204030204" pitchFamily="34" charset="0"/>
                <a:cs typeface="Times New Roman" panose="02020603050405020304" pitchFamily="18" charset="0"/>
              </a:rPr>
              <a:t> ] </a:t>
            </a:r>
            <a:r>
              <a:rPr lang="en-US" sz="1800" u="none" dirty="0">
                <a:effectLst/>
                <a:ea typeface="Calibri" panose="020F0502020204030204" pitchFamily="34" charset="0"/>
                <a:cs typeface="Times New Roman" panose="02020603050405020304" pitchFamily="18" charset="0"/>
                <a:sym typeface="Wingdings" panose="05000000000000000000" pitchFamily="2" charset="2"/>
              </a:rPr>
              <a:t> the button says what the system will do.</a:t>
            </a:r>
            <a:endParaRPr lang="en-GB" sz="1800" u="none"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600"/>
              </a:spcBef>
              <a:spcAft>
                <a:spcPts val="0"/>
              </a:spcAft>
              <a:buClrTx/>
              <a:buSzTx/>
              <a:buFontTx/>
              <a:buNone/>
              <a:tabLst/>
              <a:defRPr/>
            </a:pPr>
            <a:r>
              <a:rPr lang="en-US" sz="1800" dirty="0">
                <a:effectLst/>
                <a:ea typeface="Calibri" panose="020F0502020204030204" pitchFamily="34" charset="0"/>
                <a:cs typeface="Times New Roman" panose="02020603050405020304" pitchFamily="18" charset="0"/>
              </a:rPr>
              <a:t>[ No, Return to Account ]   </a:t>
            </a:r>
            <a:r>
              <a:rPr lang="en-US" sz="1800" u="none" dirty="0">
                <a:effectLst/>
                <a:ea typeface="Calibri" panose="020F0502020204030204" pitchFamily="34" charset="0"/>
                <a:cs typeface="Times New Roman" panose="02020603050405020304" pitchFamily="18" charset="0"/>
                <a:sym typeface="Wingdings" panose="05000000000000000000" pitchFamily="2" charset="2"/>
              </a:rPr>
              <a:t> the button says what the system will do.</a:t>
            </a:r>
            <a:endParaRPr lang="en-US" sz="18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600"/>
              </a:spcBef>
              <a:spcAft>
                <a:spcPts val="0"/>
              </a:spcAft>
              <a:buClrTx/>
              <a:buSzTx/>
              <a:buFontTx/>
              <a:buNone/>
              <a:tabLst/>
              <a:defRPr/>
            </a:pPr>
            <a:endParaRPr lang="en-US" sz="1800" dirty="0">
              <a:effectLst/>
              <a:ea typeface="Calibri" panose="020F0502020204030204" pitchFamily="34" charset="0"/>
              <a:cs typeface="Times New Roman" panose="02020603050405020304" pitchFamily="18" charset="0"/>
            </a:endParaRPr>
          </a:p>
          <a:p>
            <a:pPr>
              <a:lnSpc>
                <a:spcPct val="120000"/>
              </a:lnSpc>
              <a:spcBef>
                <a:spcPts val="600"/>
              </a:spcBef>
            </a:pPr>
            <a:endParaRPr lang="en-GB" sz="1800" dirty="0">
              <a:effectLst/>
              <a:ea typeface="Calibri" panose="020F0502020204030204" pitchFamily="34" charset="0"/>
              <a:cs typeface="Times New Roman" panose="02020603050405020304" pitchFamily="18" charset="0"/>
            </a:endParaRPr>
          </a:p>
          <a:p>
            <a:pPr>
              <a:lnSpc>
                <a:spcPct val="120000"/>
              </a:lnSpc>
              <a:spcBef>
                <a:spcPts val="600"/>
              </a:spcBef>
            </a:pPr>
            <a:r>
              <a:rPr lang="en-GB" sz="1800" dirty="0">
                <a:effectLst/>
                <a:ea typeface="Calibri" panose="020F0502020204030204" pitchFamily="34" charset="0"/>
                <a:cs typeface="Times New Roman" panose="02020603050405020304" pitchFamily="18" charset="0"/>
              </a:rPr>
              <a:t>Cancel secondary storage formatting which will destroy all data? </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 YES ]	[ NO ]  </a:t>
            </a:r>
            <a:br>
              <a:rPr lang="en-GB" sz="1800" dirty="0">
                <a:effectLst/>
                <a:ea typeface="Calibri" panose="020F0502020204030204" pitchFamily="34" charset="0"/>
                <a:cs typeface="Times New Roman" panose="02020603050405020304" pitchFamily="18" charset="0"/>
              </a:rPr>
            </a:br>
            <a:r>
              <a:rPr lang="en-GB" sz="1800" dirty="0">
                <a:effectLst/>
                <a:ea typeface="Calibri" panose="020F0502020204030204" pitchFamily="34" charset="0"/>
                <a:cs typeface="Times New Roman" panose="02020603050405020304" pitchFamily="18" charset="0"/>
              </a:rPr>
              <a:t>[ OK ]	[ Cancel ]</a:t>
            </a:r>
          </a:p>
          <a:p>
            <a:pPr lvl="1">
              <a:lnSpc>
                <a:spcPct val="120000"/>
              </a:lnSpc>
            </a:pPr>
            <a:r>
              <a:rPr lang="en-GB" sz="1400" dirty="0">
                <a:cs typeface="Times New Roman" panose="02020603050405020304" pitchFamily="18" charset="0"/>
              </a:rPr>
              <a:t>	[ NO ]  don’t destroy my data.  …sorry, it’s gone.</a:t>
            </a:r>
          </a:p>
          <a:p>
            <a:pPr lvl="1">
              <a:lnSpc>
                <a:spcPct val="120000"/>
              </a:lnSpc>
            </a:pPr>
            <a:r>
              <a:rPr lang="en-GB" sz="1400" dirty="0">
                <a:cs typeface="Times New Roman" panose="02020603050405020304" pitchFamily="18" charset="0"/>
              </a:rPr>
              <a:t>	[ Cancel ] the cancellation of the destruction of my data.  …sorry, it’s gone.</a:t>
            </a:r>
          </a:p>
          <a:p>
            <a:endParaRPr lang="en-CA" dirty="0"/>
          </a:p>
        </p:txBody>
      </p:sp>
      <p:sp>
        <p:nvSpPr>
          <p:cNvPr id="4" name="Slide Number Placeholder 3"/>
          <p:cNvSpPr>
            <a:spLocks noGrp="1"/>
          </p:cNvSpPr>
          <p:nvPr>
            <p:ph type="sldNum" sz="quarter" idx="5"/>
          </p:nvPr>
        </p:nvSpPr>
        <p:spPr/>
        <p:txBody>
          <a:bodyPr/>
          <a:lstStyle/>
          <a:p>
            <a:fld id="{01F2A70B-78F2-4DCF-B53B-C990D2FAFB8A}" type="slidenum">
              <a:rPr lang="en-GB" smtClean="0"/>
              <a:t>31</a:t>
            </a:fld>
            <a:endParaRPr lang="en-GB"/>
          </a:p>
        </p:txBody>
      </p:sp>
    </p:spTree>
    <p:extLst>
      <p:ext uri="{BB962C8B-B14F-4D97-AF65-F5344CB8AC3E}">
        <p14:creationId xmlns:p14="http://schemas.microsoft.com/office/powerpoint/2010/main" val="1853050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CA" strike="sngStrike" dirty="0">
                <a:hlinkClick r:id="rId3"/>
              </a:rPr>
              <a:t>Error</a:t>
            </a:r>
            <a:r>
              <a:rPr lang="en-CA" dirty="0"/>
              <a:t>  </a:t>
            </a:r>
            <a:r>
              <a:rPr lang="en-CA" dirty="0">
                <a:sym typeface="Wingdings" panose="05000000000000000000" pitchFamily="2" charset="2"/>
              </a:rPr>
              <a:t></a:t>
            </a:r>
            <a:r>
              <a:rPr lang="en-CA" dirty="0"/>
              <a:t>  Support, Help, Diagnostic messages</a:t>
            </a:r>
          </a:p>
          <a:p>
            <a:pPr marL="274320" lvl="1" indent="0">
              <a:buNone/>
            </a:pPr>
            <a:r>
              <a:rPr lang="en-CA" strike="sngStrike" dirty="0"/>
              <a:t>Bad command or filename</a:t>
            </a:r>
            <a:r>
              <a:rPr lang="en-CA" dirty="0"/>
              <a:t>    </a:t>
            </a:r>
            <a:r>
              <a:rPr lang="en-CA" strike="sngStrike" dirty="0"/>
              <a:t>Abort, Retry, Ignore?</a:t>
            </a:r>
            <a:r>
              <a:rPr lang="en-CA" dirty="0"/>
              <a:t>    </a:t>
            </a:r>
            <a:r>
              <a:rPr lang="en-CA" strike="sngStrike" dirty="0"/>
              <a:t>Invalid value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Don't be a PITA programmer who insists on their way or the error way.</a:t>
            </a:r>
            <a:br>
              <a:rPr lang="en-US" sz="1400" dirty="0"/>
            </a:br>
            <a:r>
              <a:rPr lang="en-US" sz="1400" dirty="0"/>
              <a:t>Error: only Phone numbers with non-numeric characters are considered Phone </a:t>
            </a:r>
            <a:r>
              <a:rPr lang="en-US" sz="1400" i="1" dirty="0"/>
              <a:t>numbers</a:t>
            </a:r>
            <a:r>
              <a:rPr lang="en-US" sz="1400" dirty="0"/>
              <a:t>. E.g. (416)491-5050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Postal Code: ________  (Does it need a superfluous space…or not? You've got to ask yourself one question, "Do I feel lucky?")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An error message like "Please match the requested format" is way more trouble to code than just stripping out the non-digits.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dirty="0"/>
          </a:p>
          <a:p>
            <a:r>
              <a:rPr lang="en-CA" sz="1400" dirty="0"/>
              <a:t>https://en.wikipedia.org/wiki/Bad_command_or_file_name</a:t>
            </a:r>
          </a:p>
          <a:p>
            <a:r>
              <a:rPr lang="en-CA" sz="1400" dirty="0"/>
              <a:t>https://en.wikipedia.org/wiki/Abort,_Retry,_Fail%3F</a:t>
            </a:r>
          </a:p>
          <a:p>
            <a:endParaRPr lang="en-CA" sz="1400" dirty="0"/>
          </a:p>
          <a:p>
            <a:r>
              <a:rPr lang="en-CA" sz="1400" dirty="0"/>
              <a:t>https://uxdworld.com/2018/05/30/how-to-write-good-error-messages/</a:t>
            </a:r>
          </a:p>
          <a:p>
            <a:r>
              <a:rPr lang="en-CA" sz="1400" dirty="0"/>
              <a:t>https://www.google.com/search? q=</a:t>
            </a:r>
            <a:r>
              <a:rPr lang="en-CA" sz="1400" dirty="0" err="1"/>
              <a:t>How+to+Write+Good+Error+Messages</a:t>
            </a:r>
            <a:endParaRPr lang="en-CA" sz="1400" dirty="0"/>
          </a:p>
          <a:p>
            <a:endParaRPr lang="en-CA" sz="14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//xkcd.com/1024/  error code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https://xkcd.com/2303/   ERROR TYPES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Notes from one of your student colleagues: A pet peeve of mine is password rules and how they are communicated. Often a system will tell you that you've entered an incorrectly formatted password by saying something like "your password requires at least one non-alphabetical character", so you make that change. then, "your password requires at least one capitalized alphabet", so you make that change. This is followed by "your password cannot have repeated characters", and the daisy chain of instructions continues. Not all UI's do this, but some do and it's infuriating. Communicate all your rules in one place and may them accessible at the same time! The iterative approach is for programmers. Don’t make it a guessing game for users.</a:t>
            </a:r>
          </a:p>
          <a:p>
            <a:pPr rtl="0" fontAlgn="base"/>
            <a:endParaRPr lang="en-CA" sz="1300" dirty="0"/>
          </a:p>
          <a:p>
            <a:pPr rtl="0" fontAlgn="base"/>
            <a:r>
              <a:rPr lang="en-CA" sz="1300" dirty="0"/>
              <a:t>Dear programmers, </a:t>
            </a:r>
          </a:p>
          <a:p>
            <a:pPr rtl="0" fontAlgn="base"/>
            <a:endParaRPr lang="en-CA" sz="1300" dirty="0"/>
          </a:p>
          <a:p>
            <a:pPr rtl="0" fontAlgn="base"/>
            <a:r>
              <a:rPr lang="en-CA" sz="1300" dirty="0"/>
              <a:t>Your input dialog prompt…</a:t>
            </a:r>
          </a:p>
          <a:p>
            <a:pPr rtl="0" fontAlgn="base"/>
            <a:r>
              <a:rPr lang="en-CA" sz="1200" dirty="0">
                <a:latin typeface="Consolas" panose="020B0609020204030204" pitchFamily="49" charset="0"/>
              </a:rPr>
              <a:t>* Phone Number:  4164915050  </a:t>
            </a:r>
            <a:r>
              <a:rPr lang="en-CA" b="1" dirty="0"/>
              <a:t>&lt;== this was entered</a:t>
            </a:r>
            <a:endParaRPr lang="en-CA" sz="1200" b="1" dirty="0">
              <a:latin typeface="Consolas" panose="020B0609020204030204" pitchFamily="49" charset="0"/>
            </a:endParaRPr>
          </a:p>
          <a:p>
            <a:pPr rtl="0" fontAlgn="base"/>
            <a:r>
              <a:rPr lang="en-CA" sz="1200" dirty="0">
                <a:latin typeface="Consolas" panose="020B0609020204030204" pitchFamily="49" charset="0"/>
              </a:rPr>
              <a:t> (xxx-xxx-</a:t>
            </a:r>
            <a:r>
              <a:rPr lang="en-CA" sz="1200" dirty="0" err="1">
                <a:latin typeface="Consolas" panose="020B0609020204030204" pitchFamily="49" charset="0"/>
              </a:rPr>
              <a:t>xxxx</a:t>
            </a:r>
            <a:r>
              <a:rPr lang="en-CA" sz="1200" dirty="0">
                <a:latin typeface="Consolas" panose="020B0609020204030204" pitchFamily="49" charset="0"/>
              </a:rPr>
              <a:t>)</a:t>
            </a:r>
          </a:p>
          <a:p>
            <a:pPr rtl="0" fontAlgn="base"/>
            <a:endParaRPr lang="en-CA" sz="1300" dirty="0"/>
          </a:p>
          <a:p>
            <a:pPr rtl="0" fontAlgn="base"/>
            <a:r>
              <a:rPr lang="en-CA" sz="1300" dirty="0"/>
              <a:t>This message was received: </a:t>
            </a:r>
            <a:r>
              <a:rPr lang="en-CA" sz="1300" b="1" dirty="0"/>
              <a:t>** Invalid character in the phone number field. ** </a:t>
            </a:r>
          </a:p>
          <a:p>
            <a:pPr rtl="0" fontAlgn="base"/>
            <a:endParaRPr lang="en-CA" sz="1300" b="1" dirty="0"/>
          </a:p>
          <a:p>
            <a:pPr rtl="0" fontAlgn="base"/>
            <a:r>
              <a:rPr lang="en-CA" sz="1300" dirty="0"/>
              <a:t>A more accurate error declaration would be</a:t>
            </a:r>
            <a:r>
              <a:rPr lang="en-CA" sz="1300" b="1" dirty="0"/>
              <a:t>: ** the phone number field does </a:t>
            </a:r>
            <a:r>
              <a:rPr lang="en-CA" sz="1300" b="1" u="sng" dirty="0"/>
              <a:t>not</a:t>
            </a:r>
            <a:r>
              <a:rPr lang="en-CA" sz="1300" b="1" dirty="0"/>
              <a:t> contain invalid characters ** </a:t>
            </a:r>
            <a:br>
              <a:rPr lang="en-CA" sz="1300" b="1" dirty="0"/>
            </a:br>
            <a:r>
              <a:rPr lang="en-CA" sz="1300" dirty="0"/>
              <a:t>with the further diagnostic info: </a:t>
            </a:r>
            <a:r>
              <a:rPr lang="en-CA" sz="1300" b="1" dirty="0"/>
              <a:t>For a phone number input to be valid, it must contain invalid characters that are not part of a phone number. </a:t>
            </a:r>
          </a:p>
          <a:p>
            <a:pPr rtl="0" fontAlgn="base"/>
            <a:endParaRPr lang="en-CA" sz="1300" dirty="0"/>
          </a:p>
          <a:p>
            <a:pPr rtl="0" fontAlgn="base"/>
            <a:r>
              <a:rPr lang="en-CA" sz="1300" dirty="0"/>
              <a:t>I've been in large systems IT software development likely longer than you've been on the planet; this confusion of input with output has got to stop. It annoys users and says nothing good about the professionalism of your software development.</a:t>
            </a:r>
          </a:p>
          <a:p>
            <a:pPr rtl="0" fontAlgn="base"/>
            <a:endParaRPr lang="en-CA" sz="13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300" dirty="0"/>
              <a:t>"xxx-xxx-</a:t>
            </a:r>
            <a:r>
              <a:rPr lang="en-US" sz="1300" dirty="0" err="1"/>
              <a:t>xxxx</a:t>
            </a:r>
            <a:r>
              <a:rPr lang="en-US" sz="1300" dirty="0"/>
              <a:t>" is the OUTPUT format. The INPUT is just what it says, a phone NUMBER. The only invalid characters in the phone number field are the editing characters that the software insists must be entered. How can a phone number possibly contain invalid characters when the only thing entered was digits...you know,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sz="1300" dirty="0"/>
          </a:p>
          <a:p>
            <a:pPr rtl="0" fontAlgn="base"/>
            <a:r>
              <a:rPr lang="en-CA" sz="1300" dirty="0"/>
              <a:t>Unless your DB was designed by the same idiots who did this kind of programming, the phone number is NOT stored with output editing characters, formatting, or an edit mask. Unless, that is, your DB people like wasting persistent storage, inflating the size of backups, slowing your systems with superfluous data being moved around, or are trying to get themselves fired.</a:t>
            </a:r>
          </a:p>
          <a:p>
            <a:pPr rtl="0" fontAlgn="base"/>
            <a:endParaRPr lang="en-CA" sz="1300" dirty="0"/>
          </a:p>
          <a:p>
            <a:pPr rtl="0" fontAlgn="base"/>
            <a:r>
              <a:rPr lang="en-CA" sz="1300" dirty="0"/>
              <a:t>Users do not have to format their input 4164915050 the same way the program outputs it 416-491-5050. For phone numbers and dates, simply capture the digits, store them, and format the data when it is output. Postal Codes A1B 2C3 may or may not be input with a space – deal with it! </a:t>
            </a:r>
            <a:br>
              <a:rPr lang="en-CA" sz="1300" dirty="0"/>
            </a:br>
            <a:r>
              <a:rPr lang="en-US" sz="1200" dirty="0" err="1">
                <a:latin typeface="Lucida Console" panose="020B0609040504020204" pitchFamily="49" charset="0"/>
              </a:rPr>
              <a:t>postal.replace</a:t>
            </a:r>
            <a:r>
              <a:rPr lang="en-US" sz="1200" dirty="0">
                <a:latin typeface="Lucida Console" panose="020B0609040504020204" pitchFamily="49" charset="0"/>
              </a:rPr>
              <a:t>(/[\s]/g,""); // replace any space with empty</a:t>
            </a:r>
            <a:endParaRPr lang="en-CA" sz="1200" dirty="0"/>
          </a:p>
          <a:p>
            <a:pPr rtl="0" fontAlgn="base"/>
            <a:endParaRPr lang="en-CA" sz="1300" dirty="0"/>
          </a:p>
          <a:p>
            <a:pPr rtl="0" fontAlgn="base"/>
            <a:r>
              <a:rPr lang="en-CA" sz="1300" dirty="0"/>
              <a:t>Please, please, please don't blame users for entering a phone number in a way that a programmer does not like. Phone numbers are represented in a variety of ways to humans. A prompt of "Phone (416-555-1234):" is no reason to penalize the user with the "Invalid phone number format" message displayed a long way away from the Submit button. Again, "4165551234" really IS a phone number even though it has no formatting.  DO NOT restrict the phone number input field to 10 characters on the HTML form. Some countries have longer phone numbers, some users may input their phone number with editing characters/punctuation/spaces, some may not. Stop trying to make the user make inputs according to your own image and likeness.</a:t>
            </a:r>
          </a:p>
          <a:p>
            <a:pPr rtl="0" fontAlgn="base"/>
            <a:r>
              <a:rPr lang="en-CA" sz="1300" dirty="0"/>
              <a:t> </a:t>
            </a:r>
          </a:p>
          <a:p>
            <a:pPr rtl="0" fontAlgn="base"/>
            <a:r>
              <a:rPr lang="en-CA" sz="1300" dirty="0"/>
              <a:t>Use some </a:t>
            </a:r>
            <a:r>
              <a:rPr lang="en-CA" sz="1300" dirty="0" err="1"/>
              <a:t>Javascript</a:t>
            </a:r>
            <a:r>
              <a:rPr lang="en-CA" sz="1300" dirty="0"/>
              <a:t> like [ </a:t>
            </a:r>
            <a:r>
              <a:rPr lang="en-CA" sz="1300" dirty="0" err="1"/>
              <a:t>Phone.replace</a:t>
            </a:r>
            <a:r>
              <a:rPr lang="en-CA" sz="1300" dirty="0"/>
              <a:t>(/[^0-9]/g, ''); ] cleans out non-digit [^0-9] characters throughout the string /g so it can be stored in the DB. That is the programmer's job, not the user's. Programming should not make users' lives worse instead of better. The way programmers think it is not always the way users think. Forcing users to do it one way – the programmer's way – is just laziness on the part of inconsiderate developers.</a:t>
            </a:r>
          </a:p>
          <a:p>
            <a:pPr rtl="0" fontAlgn="base"/>
            <a:endParaRPr lang="en-CA" sz="1300" dirty="0"/>
          </a:p>
          <a:p>
            <a:pPr rtl="0" fontAlgn="base"/>
            <a:r>
              <a:rPr lang="en-CA" sz="1300" dirty="0"/>
              <a:t>REGEX validation to allow input of any North American phone number in any format   </a:t>
            </a:r>
            <a:r>
              <a:rPr lang="en-US" sz="1300" dirty="0"/>
              <a:t> </a:t>
            </a:r>
            <a:br>
              <a:rPr lang="en-US" sz="1300" dirty="0"/>
            </a:br>
            <a:r>
              <a:rPr lang="en-US" sz="1300" dirty="0"/>
              <a:t>^\s*([+]1)?\D*\d{3}\D*\d{3}\D*\d{4}\D*$</a:t>
            </a:r>
            <a:br>
              <a:rPr lang="en-US" sz="1300" dirty="0"/>
            </a:br>
            <a:r>
              <a:rPr lang="en-US" sz="1300" dirty="0"/>
              <a:t>From start of string: optionally allow any whitespace, optionally allow +1 N.A. country code, optionally allow any non-digits, require 3 consecutive digits, optionally allow any non-digits, require 3 consecutive digits, optionally allow any non-digits, require 4 consecutive digits. [end of line] </a:t>
            </a:r>
          </a:p>
          <a:p>
            <a:pPr rtl="0" fontAlgn="base"/>
            <a:r>
              <a:rPr lang="en-US" sz="1300" dirty="0"/>
              <a:t>Diagnostic message: </a:t>
            </a:r>
            <a:r>
              <a:rPr lang="en-US" sz="1300" b="1" dirty="0"/>
              <a:t>please enter a 10-digit phone number in groups of 3, 3, and 4 digits</a:t>
            </a:r>
            <a:endParaRPr lang="en-CA" sz="1300" b="1" dirty="0"/>
          </a:p>
          <a:p>
            <a:pPr rtl="0" fontAlgn="base"/>
            <a:endParaRPr lang="en-CA" sz="1300" dirty="0"/>
          </a:p>
          <a:p>
            <a:pPr rtl="0" fontAlgn="base"/>
            <a:r>
              <a:rPr lang="en-CA" sz="1300" dirty="0"/>
              <a:t>Cleanse the user's input when safe to do so. Usually: </a:t>
            </a:r>
          </a:p>
          <a:p>
            <a:pPr rtl="0" fontAlgn="base"/>
            <a:r>
              <a:rPr lang="en-CA" sz="1300" dirty="0"/>
              <a:t>* Trim input of leading and trailing blanks	TRIM(string)</a:t>
            </a:r>
          </a:p>
          <a:p>
            <a:pPr rtl="0" fontAlgn="base"/>
            <a:r>
              <a:rPr lang="en-CA" sz="1300" dirty="0"/>
              <a:t>* Change multiple spaces to single space 	WHILE "  " is found in string, REPLACE "  " WITH " ";  if REGEX is supported, replace all whitespace WHILE "\s\s" is found in string, REPLACE "\s\s" WITH " "</a:t>
            </a:r>
          </a:p>
          <a:p>
            <a:pPr rtl="0" fontAlgn="base"/>
            <a:r>
              <a:rPr lang="en-CA" sz="1300" dirty="0"/>
              <a:t>* Get only the digits ==&gt; return new String(</a:t>
            </a:r>
            <a:r>
              <a:rPr lang="en-CA" sz="1300" dirty="0" err="1"/>
              <a:t>input.Where</a:t>
            </a:r>
            <a:r>
              <a:rPr lang="en-CA" sz="1300" dirty="0"/>
              <a:t>(</a:t>
            </a:r>
            <a:r>
              <a:rPr lang="en-CA" sz="1300" dirty="0" err="1"/>
              <a:t>Char.IsDigit</a:t>
            </a:r>
            <a:r>
              <a:rPr lang="en-CA" sz="1300" dirty="0"/>
              <a:t>).</a:t>
            </a:r>
            <a:r>
              <a:rPr lang="en-CA" sz="1300" dirty="0" err="1"/>
              <a:t>ToArray</a:t>
            </a:r>
            <a:r>
              <a:rPr lang="en-CA" sz="1300" dirty="0"/>
              <a:t>()); or replace all non-digits with empty string, ==&gt; return </a:t>
            </a:r>
            <a:r>
              <a:rPr lang="en-CA" sz="1300" dirty="0" err="1"/>
              <a:t>Regex.Replace</a:t>
            </a:r>
            <a:r>
              <a:rPr lang="en-CA" sz="1300" dirty="0"/>
              <a:t>(input, @"[^0-9]+", "");</a:t>
            </a:r>
          </a:p>
          <a:p>
            <a:pPr rtl="0" fontAlgn="base"/>
            <a:r>
              <a:rPr lang="en-CA" sz="1300" dirty="0"/>
              <a:t>* Always store addresses in UPPER case 	UPPER(string)  because that is the standard for postal and delivery systems around the world.</a:t>
            </a:r>
          </a:p>
          <a:p>
            <a:pPr rtl="0" fontAlgn="base"/>
            <a:r>
              <a:rPr lang="en-CA" sz="1300" dirty="0"/>
              <a:t>* Store names in UPPER case. </a:t>
            </a:r>
          </a:p>
          <a:p>
            <a:pPr rtl="0" fontAlgn="base"/>
            <a:r>
              <a:rPr lang="en-CA" sz="1300" dirty="0"/>
              <a:t>* Mixed case can be used ONLY IF your DB does case independent searches AND EITHER the end user inputs their name as it will appear OR the software is aware of the many myriad cultural variations in family names.</a:t>
            </a:r>
          </a:p>
          <a:p>
            <a:pPr rtl="0" fontAlgn="base"/>
            <a:r>
              <a:rPr lang="en-CA" sz="1300" dirty="0"/>
              <a:t>* N.B. Do NOT prompt a user for First and Last names. First and Last is culturally relative. Sometimes First and Last is GIVEN and FAMILY name, sometimes it is FAMILY and GIVEN name. Prompt for "GIVEN" and "FAMILY" names and, no matter what culture the user comes from, they will likely input it as the programmer expected.</a:t>
            </a:r>
          </a:p>
          <a:p>
            <a:pPr rtl="0" fontAlgn="base"/>
            <a:r>
              <a:rPr lang="en-CA" sz="1300" dirty="0"/>
              <a:t>* Do not store numeric edited values. </a:t>
            </a:r>
          </a:p>
          <a:p>
            <a:pPr rtl="0" fontAlgn="base"/>
            <a:r>
              <a:rPr lang="en-CA" sz="1300" dirty="0"/>
              <a:t>* Store a postal code in a six character field. Output as LEFT(string,3) &amp; " " &amp; RIGHT(string,3)</a:t>
            </a:r>
          </a:p>
          <a:p>
            <a:pPr rtl="0" fontAlgn="base"/>
            <a:r>
              <a:rPr lang="en-CA" sz="1300" dirty="0"/>
              <a:t>* Store a phone number as 10 digits with country code stored separately. Output phone as </a:t>
            </a:r>
            <a:r>
              <a:rPr lang="en-CA" sz="1300" dirty="0" err="1"/>
              <a:t>nnn-nnn-nnnn</a:t>
            </a:r>
            <a:r>
              <a:rPr lang="en-CA" sz="1300" dirty="0"/>
              <a:t> or (</a:t>
            </a:r>
            <a:r>
              <a:rPr lang="en-CA" sz="1300" dirty="0" err="1"/>
              <a:t>nnn</a:t>
            </a:r>
            <a:r>
              <a:rPr lang="en-CA" sz="1300" dirty="0"/>
              <a:t>)</a:t>
            </a:r>
            <a:r>
              <a:rPr lang="en-CA" sz="1300" dirty="0" err="1"/>
              <a:t>nnn-nnnn</a:t>
            </a:r>
            <a:r>
              <a:rPr lang="en-CA" sz="1300" dirty="0"/>
              <a:t> or </a:t>
            </a:r>
            <a:r>
              <a:rPr lang="en-CA" sz="1300" dirty="0" err="1"/>
              <a:t>nnn.nnn.nnnns</a:t>
            </a:r>
            <a:r>
              <a:rPr lang="en-CA" sz="1300" dirty="0"/>
              <a:t> or whatever the heck you like. Don't make this the user's job upon input.</a:t>
            </a:r>
          </a:p>
          <a:p>
            <a:pPr rtl="0" fontAlgn="base"/>
            <a:endParaRPr lang="en-US" dirty="0"/>
          </a:p>
          <a:p>
            <a:pPr marL="0" lvl="1"/>
            <a:r>
              <a:rPr lang="en-US" dirty="0"/>
              <a:t>https://xkcd.com/979/</a:t>
            </a:r>
          </a:p>
          <a:p>
            <a:pPr marL="0" lvl="1"/>
            <a:endParaRPr lang="en-US" dirty="0"/>
          </a:p>
          <a:p>
            <a:pPr marL="0" lvl="1"/>
            <a:r>
              <a:rPr lang="en-CA" dirty="0"/>
              <a:t>~~~~~~~~~~~~~~~~~~~~~~~~~~~~~~~~~~~~~~~~~~~~~~~~~~~~~~~~~~~~~~~~~~~~~~~~~~~~~~~~~~~~~</a:t>
            </a:r>
          </a:p>
          <a:p>
            <a:pPr marL="0" lvl="1"/>
            <a:r>
              <a:rPr lang="en-CA" dirty="0"/>
              <a:t>another rant...</a:t>
            </a:r>
          </a:p>
          <a:p>
            <a:pPr marL="0" lvl="1"/>
            <a:endParaRPr lang="en-CA" dirty="0"/>
          </a:p>
          <a:p>
            <a:pPr marL="0" lvl="1"/>
            <a:r>
              <a:rPr lang="en-CA" dirty="0"/>
              <a:t>https://www.sunnet.sunlife.com/GB_MBR/wca/updProviderInfoValidate</a:t>
            </a:r>
          </a:p>
          <a:p>
            <a:pPr marL="0" lvl="1"/>
            <a:r>
              <a:rPr lang="en-CA" dirty="0"/>
              <a:t>Paramedical e-claim</a:t>
            </a:r>
          </a:p>
          <a:p>
            <a:pPr marL="0" lvl="1"/>
            <a:r>
              <a:rPr lang="en-CA" dirty="0"/>
              <a:t>Provider Information</a:t>
            </a:r>
          </a:p>
          <a:p>
            <a:pPr marL="0" lvl="1"/>
            <a:endParaRPr lang="en-CA" dirty="0"/>
          </a:p>
          <a:p>
            <a:pPr marL="0" lvl="1"/>
            <a:r>
              <a:rPr lang="en-CA" dirty="0"/>
              <a:t>Entry of a 10 digit phone number...</a:t>
            </a:r>
          </a:p>
          <a:p>
            <a:pPr marL="0" lvl="1"/>
            <a:r>
              <a:rPr lang="en-CA" dirty="0"/>
              <a:t>* Phone Number: 4166916661</a:t>
            </a:r>
          </a:p>
          <a:p>
            <a:pPr marL="0" lvl="1"/>
            <a:r>
              <a:rPr lang="en-CA" dirty="0"/>
              <a:t>(xxx-xxx-</a:t>
            </a:r>
            <a:r>
              <a:rPr lang="en-CA" dirty="0" err="1"/>
              <a:t>xxxx</a:t>
            </a:r>
            <a:r>
              <a:rPr lang="en-CA" dirty="0"/>
              <a:t>)</a:t>
            </a:r>
          </a:p>
          <a:p>
            <a:pPr marL="0" lvl="1"/>
            <a:endParaRPr lang="en-CA" dirty="0"/>
          </a:p>
          <a:p>
            <a:pPr marL="0" lvl="1"/>
            <a:r>
              <a:rPr lang="en-CA" dirty="0"/>
              <a:t>Generated this erroneous validation message...</a:t>
            </a:r>
          </a:p>
          <a:p>
            <a:pPr marL="0" lvl="1"/>
            <a:r>
              <a:rPr lang="en-CA" dirty="0"/>
              <a:t>** Invalid character in the phone number field. **</a:t>
            </a:r>
          </a:p>
          <a:p>
            <a:pPr marL="0" lvl="1"/>
            <a:endParaRPr lang="en-CA" dirty="0"/>
          </a:p>
          <a:p>
            <a:pPr marL="0" lvl="1"/>
            <a:r>
              <a:rPr lang="en-CA" dirty="0"/>
              <a:t>1. the message is nowhere near the phone number INPUT field</a:t>
            </a:r>
          </a:p>
          <a:p>
            <a:pPr marL="0" lvl="1"/>
            <a:endParaRPr lang="en-CA" dirty="0"/>
          </a:p>
          <a:p>
            <a:pPr marL="0" lvl="1"/>
            <a:r>
              <a:rPr lang="en-CA" dirty="0"/>
              <a:t>2. exactly WHAT character was invalid? It is a phone NUMBER field. Numbers were input. Is there an errant digit in position 4? In that case, the message should read, "** An invalid character was not entered in the phone number field. Your entry of all digits in a phone number field does not include the invalid characters that are not part of a phone number. **"</a:t>
            </a:r>
          </a:p>
          <a:p>
            <a:pPr marL="0" lvl="1"/>
            <a:endParaRPr lang="en-CA" dirty="0"/>
          </a:p>
          <a:p>
            <a:pPr marL="0" lvl="1"/>
            <a:r>
              <a:rPr lang="en-CA" dirty="0"/>
              <a:t>3. don't confuse input with edited/formatted output!</a:t>
            </a:r>
          </a:p>
          <a:p>
            <a:pPr marL="0" lvl="1"/>
            <a:endParaRPr lang="en-CA" dirty="0"/>
          </a:p>
          <a:p>
            <a:pPr marL="0" lvl="1"/>
            <a:r>
              <a:rPr lang="en-CA" dirty="0"/>
              <a:t>4. check that the Postal Code input accepts either 6 or 3+blank+3 a/n. Do not make people input data in its output edited format or guess which is the one true way to enter a postal code...is it with, or without, the space. Do you feel lucky?</a:t>
            </a:r>
          </a:p>
          <a:p>
            <a:pPr marL="0" lvl="1"/>
            <a:endParaRPr lang="en-CA" dirty="0"/>
          </a:p>
          <a:p>
            <a:pPr marL="0" lvl="1"/>
            <a:r>
              <a:rPr lang="en-CA" dirty="0"/>
              <a:t>Seneca College has one of the best IT programs anywhere. Please send your programmers to us so we can teach them how not to program like you do.</a:t>
            </a:r>
          </a:p>
          <a:p>
            <a:pPr marL="0" lvl="1"/>
            <a:r>
              <a:rPr lang="en-CA" dirty="0"/>
              <a:t>------------------</a:t>
            </a:r>
          </a:p>
          <a:p>
            <a:pPr marL="0" lvl="1"/>
            <a:r>
              <a:rPr lang="en-CA" dirty="0"/>
              <a:t>Both versions of the rant have been attempted in support requests, but it is a fruitless endeavour. After all, if they create stupid interfaces in the first place, they may be beyond redemption.</a:t>
            </a:r>
          </a:p>
          <a:p>
            <a:pPr marL="0" lvl="1"/>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32</a:t>
            </a:fld>
            <a:endParaRPr lang="en-US"/>
          </a:p>
        </p:txBody>
      </p:sp>
    </p:spTree>
    <p:extLst>
      <p:ext uri="{BB962C8B-B14F-4D97-AF65-F5344CB8AC3E}">
        <p14:creationId xmlns:p14="http://schemas.microsoft.com/office/powerpoint/2010/main" val="1799425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CA" dirty="0"/>
              <a:t>Steven Pinker (2014, The Sense of Style ) "the Curse of Knowledge" –"a difficulty in imagining what it is like for someone else not to know something that you know. The curse of knowledge is the single best explanation I know of why good people write bad prose." It applies also to user interfaces.</a:t>
            </a:r>
          </a:p>
          <a:p>
            <a:r>
              <a:rPr lang="en-CA" dirty="0"/>
              <a:t>See https://www.psychologicalscience.org/observer/the-curse-of-knowledge-pinker-describes-a-key-cause-of-bad-writing</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When you assume, you make an ASS of U and ME</a:t>
            </a:r>
          </a:p>
          <a:p>
            <a:endParaRPr lang="en-CA" dirty="0"/>
          </a:p>
          <a:p>
            <a:r>
              <a:rPr lang="en-CA" dirty="0"/>
              <a:t>https://getpocket.com/explore/item/the-single-reason-why-people-can-t-write-according-to-a-harvard-psychologist</a:t>
            </a:r>
          </a:p>
          <a:p>
            <a:endParaRPr lang="en-CA" dirty="0"/>
          </a:p>
          <a:p>
            <a:r>
              <a:rPr lang="en-CA" dirty="0"/>
              <a:t>"Why is so much writing so hard to understand? Why must a typical reader struggle to follow an academic article, the fine print on a tax return, or the instructions for setting up a wireless home network?"</a:t>
            </a:r>
          </a:p>
          <a:p>
            <a:r>
              <a:rPr lang="en-CA" dirty="0"/>
              <a:t>These are questions Harvard psychologist Steven Pinker asks in his book, The Sense of Style: The Thinking Person's Guide to Writing in the 21st Century.</a:t>
            </a:r>
          </a:p>
          <a:p>
            <a:endParaRPr lang="en-CA" dirty="0"/>
          </a:p>
          <a:p>
            <a:r>
              <a:rPr lang="en-CA" dirty="0"/>
              <a:t>"Every human pastime --music, cooking, sports, art, theoretical physics --develops an argot to spare its enthusiasts from having to say or type a long-winded description every time they refer to a familiar concept in each other's company. The problem is that as we become proficient at our job or hobby we come to use these catchwords so often that they flow out of our fingers automatically, and we forget that our readers may not be members of the clubhouse in which we learned them." </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pPr/>
              <a:t>33</a:t>
            </a:fld>
            <a:endParaRPr lang="en-US" dirty="0"/>
          </a:p>
        </p:txBody>
      </p:sp>
    </p:spTree>
    <p:extLst>
      <p:ext uri="{BB962C8B-B14F-4D97-AF65-F5344CB8AC3E}">
        <p14:creationId xmlns:p14="http://schemas.microsoft.com/office/powerpoint/2010/main" val="1468638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US" b="1" dirty="0"/>
              <a:t>Programmer Alert: Good GUI design for expert users includes keyboard shortcuts. E.g. MS-Word and Visual Studio.</a:t>
            </a:r>
          </a:p>
          <a:p>
            <a:endParaRPr lang="en-US" dirty="0"/>
          </a:p>
          <a:p>
            <a:pPr defTabSz="966612">
              <a:defRPr/>
            </a:pPr>
            <a:r>
              <a:rPr lang="en-US" b="1" dirty="0"/>
              <a:t>No administrator is going to point, click, and edit a thousand user profiles, file permissions, etc.</a:t>
            </a:r>
          </a:p>
          <a:p>
            <a:endParaRPr lang="en-US" dirty="0"/>
          </a:p>
          <a:p>
            <a:r>
              <a:rPr lang="en-US" dirty="0"/>
              <a:t>https://www.interaction-design.org/literature/book/the-encyclopedia-of-human-computer-interaction-2nd-ed/affordances</a:t>
            </a:r>
          </a:p>
          <a:p>
            <a:endParaRPr lang="en-US" dirty="0"/>
          </a:p>
          <a:p>
            <a:r>
              <a:rPr lang="en-US" dirty="0"/>
              <a:t>https://en.wikipedia.org/wiki/History_of_the_graphical_user_interface</a:t>
            </a:r>
          </a:p>
        </p:txBody>
      </p:sp>
      <p:sp>
        <p:nvSpPr>
          <p:cNvPr id="4" name="Slide Number Placeholder 3"/>
          <p:cNvSpPr>
            <a:spLocks noGrp="1"/>
          </p:cNvSpPr>
          <p:nvPr>
            <p:ph type="sldNum" sz="quarter" idx="10"/>
          </p:nvPr>
        </p:nvSpPr>
        <p:spPr/>
        <p:txBody>
          <a:bodyPr/>
          <a:lstStyle/>
          <a:p>
            <a:fld id="{6CE49CAB-11E7-4E46-B3A8-B9759289B5BF}" type="slidenum">
              <a:rPr lang="en-US" smtClean="0"/>
              <a:t>34</a:t>
            </a:fld>
            <a:endParaRPr lang="en-US"/>
          </a:p>
        </p:txBody>
      </p:sp>
    </p:spTree>
    <p:extLst>
      <p:ext uri="{BB962C8B-B14F-4D97-AF65-F5344CB8AC3E}">
        <p14:creationId xmlns:p14="http://schemas.microsoft.com/office/powerpoint/2010/main" val="3425499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US" dirty="0"/>
              <a:t>Other enabling technologies, in addition to manual pointing devices like the mouse, were technical developments in the speed and power of CPUs, memory, video processing, and I/O bandwidth (motherboards). The GUI added significant overhead to computer operating systems: from the mid 1980s to mid 1990s, PCs seemed to gain only features, not speed; advances in hardware were used up by software advances in GUIs, OSs, and apps. It took a few years before new PCs with GUIs outperformed old PCs with a Terminal interface.</a:t>
            </a:r>
          </a:p>
        </p:txBody>
      </p:sp>
      <p:sp>
        <p:nvSpPr>
          <p:cNvPr id="4" name="Slide Number Placeholder 3"/>
          <p:cNvSpPr>
            <a:spLocks noGrp="1"/>
          </p:cNvSpPr>
          <p:nvPr>
            <p:ph type="sldNum" sz="quarter" idx="10"/>
          </p:nvPr>
        </p:nvSpPr>
        <p:spPr/>
        <p:txBody>
          <a:bodyPr/>
          <a:lstStyle/>
          <a:p>
            <a:fld id="{6CE49CAB-11E7-4E46-B3A8-B9759289B5BF}" type="slidenum">
              <a:rPr lang="en-US" smtClean="0"/>
              <a:t>35</a:t>
            </a:fld>
            <a:endParaRPr lang="en-US"/>
          </a:p>
        </p:txBody>
      </p:sp>
    </p:spTree>
    <p:extLst>
      <p:ext uri="{BB962C8B-B14F-4D97-AF65-F5344CB8AC3E}">
        <p14:creationId xmlns:p14="http://schemas.microsoft.com/office/powerpoint/2010/main" val="2221010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pPr defTabSz="966612">
              <a:defRPr/>
            </a:pPr>
            <a:r>
              <a:rPr lang="en-US" dirty="0"/>
              <a:t>Is your GUI </a:t>
            </a:r>
            <a:r>
              <a:rPr lang="en-CA" sz="1300" dirty="0"/>
              <a:t>“an impenetrable confusion of forms, colours and noises”? See </a:t>
            </a:r>
            <a:r>
              <a:rPr lang="en-CA" sz="1300" dirty="0" err="1"/>
              <a:t>Deiter</a:t>
            </a:r>
            <a:r>
              <a:rPr lang="en-CA" sz="1300" dirty="0"/>
              <a:t> </a:t>
            </a:r>
            <a:r>
              <a:rPr lang="en-CA" sz="1300" dirty="0" err="1"/>
              <a:t>Rams’s</a:t>
            </a:r>
            <a:r>
              <a:rPr lang="en-CA" sz="1300" dirty="0"/>
              <a:t> </a:t>
            </a:r>
            <a:r>
              <a:rPr lang="en-CA" sz="1300" b="1" dirty="0"/>
              <a:t>ten principles for good design https://www.vitsoe.com/us/about/good-design</a:t>
            </a:r>
          </a:p>
          <a:p>
            <a:pPr defTabSz="966612">
              <a:defRPr/>
            </a:pPr>
            <a:endParaRPr lang="en-CA" dirty="0"/>
          </a:p>
          <a:p>
            <a:pPr defTabSz="966612">
              <a:defRPr/>
            </a:pPr>
            <a:r>
              <a:rPr lang="en-CA" dirty="0"/>
              <a:t>In general UX is concerned with how people feel about a system. </a:t>
            </a:r>
          </a:p>
          <a:p>
            <a:pPr defTabSz="966612">
              <a:defRPr/>
            </a:pPr>
            <a:r>
              <a:rPr lang="en-CA" dirty="0"/>
              <a:t>value (is it useful?), usability (‘is it easy to use?’), adoptability (is it easy to start using?’), and desirability (is it fun and engaging?’). (Guo, 2012. see http://www.uxmatters.com/mt/archives/2012/04/more-than-usability-the-four-elements-of-user-experience-part-i.php)</a:t>
            </a:r>
            <a:endParaRPr lang="en-US" dirty="0"/>
          </a:p>
          <a:p>
            <a:pPr defTabSz="966612">
              <a:defRPr/>
            </a:pPr>
            <a:r>
              <a:rPr lang="en-CA" dirty="0">
                <a:hlinkClick r:id="rId3"/>
              </a:rPr>
              <a:t>https://www.explainxkcd.com/wiki/index.php/2141:_UI_vs_UX</a:t>
            </a:r>
            <a:endParaRPr lang="en-CA" dirty="0"/>
          </a:p>
          <a:p>
            <a:pPr defTabSz="966612">
              <a:defRPr/>
            </a:pPr>
            <a:endParaRPr lang="en-CA" dirty="0"/>
          </a:p>
          <a:p>
            <a:pPr defTabSz="966612">
              <a:defRPr/>
            </a:pPr>
            <a:r>
              <a:rPr lang="en-CA" dirty="0"/>
              <a:t>https://www.iso.org/standard/52075.html</a:t>
            </a:r>
          </a:p>
          <a:p>
            <a:r>
              <a:rPr lang="en-CA" sz="1300" dirty="0"/>
              <a:t>ISO (International Standards Organization) 9241-210:2010 provides requirements and recommendations for human-centred design principles and activities throughout the life cycle of computer-based interactive systems. It is intended to be used by those managing design processes, and is concerned with ways in which both hardware and software components of interactive systems can enhance human–system interaction.</a:t>
            </a:r>
          </a:p>
          <a:p>
            <a:endParaRPr lang="en-US" sz="1300" dirty="0"/>
          </a:p>
          <a:p>
            <a:r>
              <a:rPr lang="en-US" dirty="0"/>
              <a:t>https://en.wikipedia.org/wiki/User_experience</a:t>
            </a:r>
          </a:p>
          <a:p>
            <a:r>
              <a:rPr lang="en-US" dirty="0"/>
              <a:t>https://en.wikipedia.org/wiki/Human%E2%80%93computer_interaction</a:t>
            </a:r>
          </a:p>
          <a:p>
            <a:endParaRPr lang="en-US" dirty="0"/>
          </a:p>
          <a:p>
            <a:r>
              <a:rPr lang="en-US" dirty="0"/>
              <a:t>https://senecacollege-primo.hosted.exlibrisgroup.com/primo-explore/fulldisplay?docid=TN_loughborough2134/15600&amp;context=PC&amp;vid=01SENC&amp;search_scope=default_scope&amp;tab=default_tab&amp;lang=en_US</a:t>
            </a:r>
          </a:p>
          <a:p>
            <a:r>
              <a:rPr lang="en-CA" sz="1300" b="1" dirty="0"/>
              <a:t>Using human factors standards to support user experience and agile design</a:t>
            </a:r>
          </a:p>
          <a:p>
            <a:r>
              <a:rPr lang="en-US" sz="1300" dirty="0"/>
              <a:t>A</a:t>
            </a:r>
            <a:r>
              <a:rPr lang="en-CA" sz="1300" dirty="0" err="1"/>
              <a:t>bstract</a:t>
            </a:r>
            <a:r>
              <a:rPr lang="en-CA" sz="1300" dirty="0"/>
              <a:t>: The ISO 9241-210 standard provides a framework for human-centred design (HCD) activities comprising the four stages: context of use, specification of user and organisational requirements, design solutions, and evaluation against requirements. Other parts of the 9241 standard cover user interface design and usability. This paper uses the HCD framework to emphasise user experience (UX) design and methods used to help create good user experiences. It also relates the framework to an agile software development environment. It is concluded that the flexible and iterative nature of ISO 9241-210 makes it a good basis for both user experience design and an agile development process.</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36</a:t>
            </a:fld>
            <a:endParaRPr lang="en-US"/>
          </a:p>
        </p:txBody>
      </p:sp>
    </p:spTree>
    <p:extLst>
      <p:ext uri="{BB962C8B-B14F-4D97-AF65-F5344CB8AC3E}">
        <p14:creationId xmlns:p14="http://schemas.microsoft.com/office/powerpoint/2010/main" val="2895571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37</a:t>
            </a:fld>
            <a:endParaRPr lang="en-US"/>
          </a:p>
        </p:txBody>
      </p:sp>
    </p:spTree>
    <p:extLst>
      <p:ext uri="{BB962C8B-B14F-4D97-AF65-F5344CB8AC3E}">
        <p14:creationId xmlns:p14="http://schemas.microsoft.com/office/powerpoint/2010/main" val="2385927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CA" b="0" i="0" dirty="0">
              <a:solidFill>
                <a:srgbClr val="330000"/>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38</a:t>
            </a:fld>
            <a:endParaRPr lang="en-US"/>
          </a:p>
        </p:txBody>
      </p:sp>
    </p:spTree>
    <p:extLst>
      <p:ext uri="{BB962C8B-B14F-4D97-AF65-F5344CB8AC3E}">
        <p14:creationId xmlns:p14="http://schemas.microsoft.com/office/powerpoint/2010/main" val="1175184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US" b="1" dirty="0"/>
              <a:t>The UI in the R U sure?  UI = Useless Interface when it covers up what it asks you to confirm.</a:t>
            </a:r>
          </a:p>
          <a:p>
            <a:r>
              <a:rPr lang="en-US" b="1" dirty="0"/>
              <a:t>Make confirmation dialogs meaningful. Construct the question from the user's POV.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Many inquiry messages are from the system's </a:t>
            </a:r>
            <a:r>
              <a:rPr lang="en-CA" sz="1200" kern="1200" dirty="0" err="1">
                <a:solidFill>
                  <a:schemeClr val="tx1"/>
                </a:solidFill>
                <a:effectLst/>
                <a:latin typeface="+mn-lt"/>
                <a:ea typeface="+mn-ea"/>
                <a:cs typeface="+mn-cs"/>
              </a:rPr>
              <a:t>POV</a:t>
            </a:r>
            <a:r>
              <a:rPr lang="en-CA" sz="1200" kern="1200" dirty="0">
                <a:solidFill>
                  <a:schemeClr val="tx1"/>
                </a:solidFill>
                <a:effectLst/>
                <a:latin typeface="+mn-lt"/>
                <a:ea typeface="+mn-ea"/>
                <a:cs typeface="+mn-cs"/>
              </a:rPr>
              <a:t>, especially from programmers too lazy to override the button text defaults {OK, Cancel} or where the question needs a double negative response from the user's </a:t>
            </a:r>
            <a:r>
              <a:rPr lang="en-CA" sz="1200" kern="1200" dirty="0" err="1">
                <a:solidFill>
                  <a:schemeClr val="tx1"/>
                </a:solidFill>
                <a:effectLst/>
                <a:latin typeface="+mn-lt"/>
                <a:ea typeface="+mn-ea"/>
                <a:cs typeface="+mn-cs"/>
              </a:rPr>
              <a:t>POV</a:t>
            </a:r>
            <a:r>
              <a:rPr lang="en-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Confirmation Dialogs Can Prevent User Errors (If Not Overused) (nngroup.com)</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https://www.nngroup.com/articles/confirmation-dialog/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Cancel vs Close: Design to Distinguish the Difference (nngroup.com)</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https://www.nngroup.com/articles/cancel-vs-close/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Lab computers warn it is going to sign me off due to inactivity, </a:t>
            </a:r>
            <a:r>
              <a:rPr lang="en-CA" sz="1200" i="1" kern="1200" dirty="0">
                <a:solidFill>
                  <a:schemeClr val="tx1"/>
                </a:solidFill>
                <a:effectLst/>
                <a:latin typeface="+mn-lt"/>
                <a:ea typeface="+mn-ea"/>
                <a:cs typeface="+mn-cs"/>
              </a:rPr>
              <a:t>and I want to stay signed on</a:t>
            </a:r>
            <a:r>
              <a:rPr lang="en-CA" sz="1200" kern="1200" dirty="0">
                <a:solidFill>
                  <a:schemeClr val="tx1"/>
                </a:solidFill>
                <a:effectLst/>
                <a:latin typeface="+mn-lt"/>
                <a:ea typeface="+mn-ea"/>
                <a:cs typeface="+mn-cs"/>
              </a:rPr>
              <a:t>, but clicked OK. Or was it the other way around? I click the button that seems sensible, but the result is more like flipping a coin.</a:t>
            </a:r>
          </a:p>
          <a:p>
            <a:endParaRPr lang="en-CA" dirty="0"/>
          </a:p>
          <a:p>
            <a:r>
              <a:rPr lang="en-CA" dirty="0"/>
              <a:t>https://ux.stackexchange.com/</a:t>
            </a:r>
          </a:p>
          <a:p>
            <a:r>
              <a:rPr lang="en-CA" dirty="0"/>
              <a:t>https://ux.stackexchange.com/questions/756/what-are-some-alternatives-to-the-phrase-are-you-sure-you-want-to-xyz-in-confi</a:t>
            </a:r>
          </a:p>
          <a:p>
            <a:r>
              <a:rPr lang="en-US" dirty="0"/>
              <a:t>https://ux.stackexchange.com/questions/71960/deletion-confirm-or-undo-which-is-the-better-option-and-why</a:t>
            </a:r>
          </a:p>
          <a:p>
            <a:endParaRPr lang="en-US" dirty="0"/>
          </a:p>
          <a:p>
            <a:r>
              <a:rPr lang="en-CA" dirty="0"/>
              <a:t>https://developer.microsoft.com/en-us/windows/desktop/design</a:t>
            </a:r>
          </a:p>
          <a:p>
            <a:endParaRPr lang="en-CA" dirty="0"/>
          </a:p>
          <a:p>
            <a:r>
              <a:rPr lang="en-CA" sz="1200" kern="1200" dirty="0">
                <a:solidFill>
                  <a:schemeClr val="tx1"/>
                </a:solidFill>
                <a:effectLst/>
                <a:latin typeface="+mn-lt"/>
                <a:ea typeface="+mn-ea"/>
                <a:cs typeface="+mn-cs"/>
              </a:rPr>
              <a:t>In Blackboard, the last thing the overtime dialog box says is, "Click Cancel to continue the test."</a:t>
            </a:r>
          </a:p>
          <a:p>
            <a:r>
              <a:rPr lang="en-CA" sz="1200" kern="1200" dirty="0">
                <a:solidFill>
                  <a:schemeClr val="tx1"/>
                </a:solidFill>
                <a:effectLst/>
                <a:latin typeface="+mn-lt"/>
                <a:ea typeface="+mn-ea"/>
                <a:cs typeface="+mn-cs"/>
              </a:rPr>
              <a:t>If the student is getting this message, they are already stressed having run out of time. This is NEVER a good news message.</a:t>
            </a:r>
          </a:p>
          <a:p>
            <a:r>
              <a:rPr lang="en-CA" sz="1200" kern="1200" dirty="0">
                <a:solidFill>
                  <a:schemeClr val="tx1"/>
                </a:solidFill>
                <a:effectLst/>
                <a:latin typeface="+mn-lt"/>
                <a:ea typeface="+mn-ea"/>
                <a:cs typeface="+mn-cs"/>
              </a:rPr>
              <a:t>Often, students in a test are reading quickly and looking for key words, skipping over filler words like "click" – it's a modal dialog with two buttons; what the hell else can you do but click? – and prepositions and articles and conjunctions like and.</a:t>
            </a:r>
          </a:p>
          <a:p>
            <a:r>
              <a:rPr lang="en-CA" sz="1200" kern="1200" dirty="0">
                <a:solidFill>
                  <a:schemeClr val="tx1"/>
                </a:solidFill>
                <a:effectLst/>
                <a:latin typeface="+mn-lt"/>
                <a:ea typeface="+mn-ea"/>
                <a:cs typeface="+mn-cs"/>
              </a:rPr>
              <a:t>The sentence can easily be read as … Cancel … continue ... test – well, who wants to cancel continuing a test? If I wanted to submit the test, I'd bloody well have done that already.</a:t>
            </a:r>
          </a:p>
          <a:p>
            <a:r>
              <a:rPr lang="en-CA" sz="1200" kern="1200" dirty="0">
                <a:solidFill>
                  <a:schemeClr val="tx1"/>
                </a:solidFill>
                <a:effectLst/>
                <a:latin typeface="+mn-lt"/>
                <a:ea typeface="+mn-ea"/>
                <a:cs typeface="+mn-cs"/>
              </a:rPr>
              <a:t> </a:t>
            </a:r>
          </a:p>
          <a:p>
            <a:r>
              <a:rPr lang="en-CA" sz="1200" u="sng" kern="1200" dirty="0">
                <a:solidFill>
                  <a:schemeClr val="tx1"/>
                </a:solidFill>
                <a:effectLst/>
                <a:latin typeface="+mn-lt"/>
                <a:ea typeface="+mn-ea"/>
                <a:cs typeface="+mn-cs"/>
                <a:hlinkClick r:id="rId5"/>
              </a:rPr>
              <a:t>https://ux.stackexchange.com/questions/9946/should-i-use-yes-no-or-ok-cancel-on-my-message-box</a:t>
            </a:r>
            <a:r>
              <a:rPr lang="en-CA" sz="1200" kern="1200" dirty="0">
                <a:solidFill>
                  <a:schemeClr val="tx1"/>
                </a:solidFill>
                <a:effectLst/>
                <a:latin typeface="+mn-lt"/>
                <a:ea typeface="+mn-ea"/>
                <a:cs typeface="+mn-cs"/>
              </a:rPr>
              <a:t> </a:t>
            </a:r>
          </a:p>
          <a:p>
            <a:r>
              <a:rPr lang="en-CA" sz="1200" u="sng" kern="1200" dirty="0">
                <a:solidFill>
                  <a:schemeClr val="tx1"/>
                </a:solidFill>
                <a:effectLst/>
                <a:latin typeface="+mn-lt"/>
                <a:ea typeface="+mn-ea"/>
                <a:cs typeface="+mn-cs"/>
                <a:hlinkClick r:id="rId6"/>
              </a:rPr>
              <a:t>https://ux.stackexchange.com/questions/24051/how-to-better-name-modal-buttons-cancel-request-submit-cancel-cancel/35844#35844</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CE49CAB-11E7-4E46-B3A8-B9759289B5BF}" type="slidenum">
              <a:rPr lang="en-US" smtClean="0"/>
              <a:t>39</a:t>
            </a:fld>
            <a:endParaRPr lang="en-US"/>
          </a:p>
        </p:txBody>
      </p:sp>
    </p:spTree>
    <p:extLst>
      <p:ext uri="{BB962C8B-B14F-4D97-AF65-F5344CB8AC3E}">
        <p14:creationId xmlns:p14="http://schemas.microsoft.com/office/powerpoint/2010/main" val="365145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CA" dirty="0"/>
              <a:t>https://www.bakadesuyo.com/2019/09/stop-checking-your-phone/</a:t>
            </a:r>
          </a:p>
        </p:txBody>
      </p:sp>
      <p:sp>
        <p:nvSpPr>
          <p:cNvPr id="4" name="Slide Number Placeholder 3"/>
          <p:cNvSpPr>
            <a:spLocks noGrp="1"/>
          </p:cNvSpPr>
          <p:nvPr>
            <p:ph type="sldNum" sz="quarter" idx="10"/>
          </p:nvPr>
        </p:nvSpPr>
        <p:spPr/>
        <p:txBody>
          <a:bodyPr/>
          <a:lstStyle/>
          <a:p>
            <a:fld id="{6CE49CAB-11E7-4E46-B3A8-B9759289B5BF}" type="slidenum">
              <a:rPr lang="en-US" smtClean="0"/>
              <a:t>4</a:t>
            </a:fld>
            <a:endParaRPr lang="en-US"/>
          </a:p>
        </p:txBody>
      </p:sp>
    </p:spTree>
    <p:extLst>
      <p:ext uri="{BB962C8B-B14F-4D97-AF65-F5344CB8AC3E}">
        <p14:creationId xmlns:p14="http://schemas.microsoft.com/office/powerpoint/2010/main" val="3466403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US" dirty="0"/>
              <a:t>https://en.wikipedia.org/wiki/Command-line_interface</a:t>
            </a:r>
          </a:p>
          <a:p>
            <a:endParaRPr lang="en-US" dirty="0"/>
          </a:p>
          <a:p>
            <a:r>
              <a:rPr lang="en-US" dirty="0"/>
              <a:t>Unix and DOS successfully used the CLI for years. E.g. </a:t>
            </a:r>
          </a:p>
          <a:p>
            <a:r>
              <a:rPr lang="en-US" dirty="0"/>
              <a:t>vi code editor distributed in 1979 with BSD </a:t>
            </a:r>
            <a:r>
              <a:rPr lang="en-US" dirty="0" err="1"/>
              <a:t>unix</a:t>
            </a:r>
            <a:r>
              <a:rPr lang="en-US" dirty="0"/>
              <a:t> </a:t>
            </a:r>
          </a:p>
        </p:txBody>
      </p:sp>
      <p:sp>
        <p:nvSpPr>
          <p:cNvPr id="4" name="Slide Number Placeholder 3"/>
          <p:cNvSpPr>
            <a:spLocks noGrp="1"/>
          </p:cNvSpPr>
          <p:nvPr>
            <p:ph type="sldNum" sz="quarter" idx="10"/>
          </p:nvPr>
        </p:nvSpPr>
        <p:spPr/>
        <p:txBody>
          <a:bodyPr/>
          <a:lstStyle/>
          <a:p>
            <a:fld id="{6CE49CAB-11E7-4E46-B3A8-B9759289B5BF}" type="slidenum">
              <a:rPr lang="en-US" smtClean="0"/>
              <a:t>40</a:t>
            </a:fld>
            <a:endParaRPr lang="en-US"/>
          </a:p>
        </p:txBody>
      </p:sp>
    </p:spTree>
    <p:extLst>
      <p:ext uri="{BB962C8B-B14F-4D97-AF65-F5344CB8AC3E}">
        <p14:creationId xmlns:p14="http://schemas.microsoft.com/office/powerpoint/2010/main" val="3280659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US" dirty="0"/>
              <a:t>The mouse was the key invention enabling the GUI. A natural pointing gesture replaced keyboard navigation.</a:t>
            </a:r>
          </a:p>
          <a:p>
            <a:r>
              <a:rPr lang="en-US" dirty="0"/>
              <a:t>Mouse movements were related to a bit mapped screen as opposed to a Terminal screen with rows and columns of characters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https://lowendmac.com/2015/mouse-design-1963-to-1983/</a:t>
            </a:r>
          </a:p>
          <a:p>
            <a:endParaRPr lang="en-CA" dirty="0"/>
          </a:p>
          <a:p>
            <a:r>
              <a:rPr lang="en-CA" dirty="0"/>
              <a:t>Programming paradigm reminder: "Event-handling is necessitated by the way human-computer interaction works — you’re talking to the analog world, it’s not going to be pretty. The user will do something, it’s generally unrelated to what, if anything, your code was doing. You need to deal with it." </a:t>
            </a:r>
            <a:r>
              <a:rPr lang="en-CA" dirty="0" err="1"/>
              <a:t>Tonio</a:t>
            </a:r>
            <a:r>
              <a:rPr lang="en-CA" dirty="0"/>
              <a:t> </a:t>
            </a:r>
            <a:r>
              <a:rPr lang="en-CA" dirty="0" err="1"/>
              <a:t>Loewald</a:t>
            </a:r>
            <a:r>
              <a:rPr lang="en-CA" dirty="0"/>
              <a:t> http://loewald.com/blog/</a:t>
            </a:r>
          </a:p>
          <a:p>
            <a:endParaRPr lang="en-CA" dirty="0"/>
          </a:p>
          <a:p>
            <a:r>
              <a:rPr lang="en-CA" dirty="0"/>
              <a:t>https://www.techspot.com/guides/477-xerox-parc-tech-contributions/</a:t>
            </a:r>
          </a:p>
          <a:p>
            <a:endParaRPr lang="en-CA" dirty="0"/>
          </a:p>
          <a:p>
            <a:r>
              <a:rPr lang="en-CA" dirty="0"/>
              <a:t>http://www.computerhistory.org/revolution/input-output/14/350</a:t>
            </a:r>
          </a:p>
          <a:p>
            <a:endParaRPr lang="en-US" dirty="0"/>
          </a:p>
          <a:p>
            <a:r>
              <a:rPr lang="en-CA" dirty="0">
                <a:solidFill>
                  <a:schemeClr val="tx1"/>
                </a:solidFill>
              </a:rPr>
              <a:t>http://www.computerhistory.org/revolution/input-output/14/350/1545?position=0</a:t>
            </a:r>
          </a:p>
          <a:p>
            <a:r>
              <a:rPr lang="en-CA" dirty="0">
                <a:solidFill>
                  <a:schemeClr val="tx1"/>
                </a:solidFill>
              </a:rPr>
              <a:t>https://en.wikipedia.org/wiki/Apple_Mouse</a:t>
            </a:r>
          </a:p>
          <a:p>
            <a:endParaRPr lang="en-US" dirty="0">
              <a:solidFill>
                <a:schemeClr val="tx1"/>
              </a:solidFill>
            </a:endParaRPr>
          </a:p>
          <a:p>
            <a:r>
              <a:rPr lang="en-CA" dirty="0">
                <a:solidFill>
                  <a:schemeClr val="tx1"/>
                </a:solidFill>
              </a:rPr>
              <a:t>http://www.cultofmac.com/95614/how-steve-jobs-invented-the-computer-mouse-by-stealing-it-from-xerox/</a:t>
            </a:r>
          </a:p>
          <a:p>
            <a:r>
              <a:rPr lang="en-CA" dirty="0">
                <a:solidFill>
                  <a:schemeClr val="tx1"/>
                </a:solidFill>
              </a:rPr>
              <a:t>http://dynamis.no/apple-mouse-collection/</a:t>
            </a:r>
          </a:p>
          <a:p>
            <a:endParaRPr lang="en-US" dirty="0">
              <a:solidFill>
                <a:schemeClr val="tx1"/>
              </a:solidFill>
            </a:endParaRPr>
          </a:p>
          <a:p>
            <a:r>
              <a:rPr lang="en-CA" dirty="0">
                <a:solidFill>
                  <a:schemeClr val="tx1"/>
                </a:solidFill>
              </a:rPr>
              <a:t>https://en.wikipedia.org/wiki/The_Mother_of_All_Demos</a:t>
            </a:r>
          </a:p>
          <a:p>
            <a:endParaRPr lang="en-US" dirty="0">
              <a:solidFill>
                <a:schemeClr val="tx1"/>
              </a:solidFill>
            </a:endParaRPr>
          </a:p>
          <a:p>
            <a:r>
              <a:rPr lang="en-CA" dirty="0">
                <a:solidFill>
                  <a:schemeClr val="tx1"/>
                </a:solidFill>
              </a:rPr>
              <a:t>Today, touchscreens enable the user to interact directly with what is displayed, rather than using a mouse, touchpad, or any other intermediate device.</a:t>
            </a:r>
          </a:p>
        </p:txBody>
      </p:sp>
      <p:sp>
        <p:nvSpPr>
          <p:cNvPr id="4" name="Slide Number Placeholder 3"/>
          <p:cNvSpPr>
            <a:spLocks noGrp="1"/>
          </p:cNvSpPr>
          <p:nvPr>
            <p:ph type="sldNum" sz="quarter" idx="10"/>
          </p:nvPr>
        </p:nvSpPr>
        <p:spPr/>
        <p:txBody>
          <a:bodyPr/>
          <a:lstStyle/>
          <a:p>
            <a:fld id="{6CE49CAB-11E7-4E46-B3A8-B9759289B5BF}" type="slidenum">
              <a:rPr lang="en-US" smtClean="0"/>
              <a:t>41</a:t>
            </a:fld>
            <a:endParaRPr lang="en-US"/>
          </a:p>
        </p:txBody>
      </p:sp>
    </p:spTree>
    <p:extLst>
      <p:ext uri="{BB962C8B-B14F-4D97-AF65-F5344CB8AC3E}">
        <p14:creationId xmlns:p14="http://schemas.microsoft.com/office/powerpoint/2010/main" val="210427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42</a:t>
            </a:fld>
            <a:endParaRPr lang="en-US"/>
          </a:p>
        </p:txBody>
      </p:sp>
    </p:spTree>
    <p:extLst>
      <p:ext uri="{BB962C8B-B14F-4D97-AF65-F5344CB8AC3E}">
        <p14:creationId xmlns:p14="http://schemas.microsoft.com/office/powerpoint/2010/main" val="3481772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43</a:t>
            </a:fld>
            <a:endParaRPr lang="en-US"/>
          </a:p>
        </p:txBody>
      </p:sp>
    </p:spTree>
    <p:extLst>
      <p:ext uri="{BB962C8B-B14F-4D97-AF65-F5344CB8AC3E}">
        <p14:creationId xmlns:p14="http://schemas.microsoft.com/office/powerpoint/2010/main" val="3934433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44</a:t>
            </a:fld>
            <a:endParaRPr lang="en-US"/>
          </a:p>
        </p:txBody>
      </p:sp>
    </p:spTree>
    <p:extLst>
      <p:ext uri="{BB962C8B-B14F-4D97-AF65-F5344CB8AC3E}">
        <p14:creationId xmlns:p14="http://schemas.microsoft.com/office/powerpoint/2010/main" val="833657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45</a:t>
            </a:fld>
            <a:endParaRPr lang="en-US"/>
          </a:p>
        </p:txBody>
      </p:sp>
    </p:spTree>
    <p:extLst>
      <p:ext uri="{BB962C8B-B14F-4D97-AF65-F5344CB8AC3E}">
        <p14:creationId xmlns:p14="http://schemas.microsoft.com/office/powerpoint/2010/main" val="262838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3127375" cy="1760537"/>
          </a:xfrm>
        </p:spPr>
      </p:sp>
      <p:sp>
        <p:nvSpPr>
          <p:cNvPr id="3" name="Notes Placeholder 2"/>
          <p:cNvSpPr>
            <a:spLocks noGrp="1"/>
          </p:cNvSpPr>
          <p:nvPr>
            <p:ph type="body" idx="1"/>
          </p:nvPr>
        </p:nvSpPr>
        <p:spPr/>
        <p:txBody>
          <a:bodyPr/>
          <a:lstStyle/>
          <a:p>
            <a:r>
              <a:rPr lang="en-US" dirty="0"/>
              <a:t>The UX is critical for games to be successful. Good games interact with the user via multiple senses. </a:t>
            </a:r>
            <a:endParaRPr lang="en-CA" dirty="0"/>
          </a:p>
          <a:p>
            <a:endParaRPr lang="en-US" dirty="0"/>
          </a:p>
          <a:p>
            <a:r>
              <a:rPr lang="en-CA" sz="1300" dirty="0"/>
              <a:t>interactive news – a very different experience from reading the article in a real newspaper</a:t>
            </a:r>
          </a:p>
          <a:p>
            <a:r>
              <a:rPr lang="en-CA" sz="1300" u="sng" dirty="0">
                <a:hlinkClick r:id="rId3"/>
              </a:rPr>
              <a:t>https://www.theglobeandmail.com/report-on-business/how-5g-will-change-your-life/article38009527/</a:t>
            </a:r>
            <a:r>
              <a:rPr lang="en-CA" sz="1300" dirty="0"/>
              <a:t> </a:t>
            </a:r>
          </a:p>
          <a:p>
            <a:r>
              <a:rPr lang="en-CA" sz="1300" u="sng" dirty="0">
                <a:hlinkClick r:id="rId4"/>
              </a:rPr>
              <a:t>https://www.theglobeandmail.com/news/world/amazon-rainforest-deforestation-crisis/article37722932/</a:t>
            </a:r>
            <a:r>
              <a:rPr lang="en-CA" sz="1300" dirty="0"/>
              <a:t>  </a:t>
            </a:r>
          </a:p>
          <a:p>
            <a:r>
              <a:rPr lang="en-CA" sz="1300"/>
              <a:t> </a:t>
            </a:r>
            <a:endParaRPr lang="en-CA" dirty="0"/>
          </a:p>
          <a:p>
            <a:r>
              <a:rPr lang="en-CA" dirty="0"/>
              <a:t>https://upload.wikimedia.org/wikipedia/commons/thumb/a/a1/Linux_kernel_INPUT_OUPUT_evdev_gem_USB_framebuffer.svg/1024px-Linux_kernel_INPUT_OUPUT_evdev_gem_USB_framebuffer.svg.png</a:t>
            </a:r>
          </a:p>
          <a:p>
            <a:r>
              <a:rPr lang="it-IT" b="1" dirty="0"/>
              <a:t>Attribution: </a:t>
            </a:r>
            <a:r>
              <a:rPr lang="it-IT" b="1" dirty="0">
                <a:effectLst/>
              </a:rPr>
              <a:t>Shmuel Csaba Otto Traian</a:t>
            </a:r>
          </a:p>
          <a:p>
            <a:r>
              <a:rPr lang="en-CA" dirty="0"/>
              <a:t>https://commons.wikimedia.org/wiki/File:Linux_kernel_INPUT_OUPUT_evdev_gem_USB_framebuffer.svg</a:t>
            </a:r>
          </a:p>
          <a:p>
            <a:r>
              <a:rPr lang="en-US" dirty="0"/>
              <a:t>From https://en.wikipedia.org/wiki/Human%E2%80%93computer_interaction#Design</a:t>
            </a:r>
          </a:p>
          <a:p>
            <a:endParaRPr lang="en-US"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46</a:t>
            </a:fld>
            <a:endParaRPr lang="en-US"/>
          </a:p>
        </p:txBody>
      </p:sp>
    </p:spTree>
    <p:extLst>
      <p:ext uri="{BB962C8B-B14F-4D97-AF65-F5344CB8AC3E}">
        <p14:creationId xmlns:p14="http://schemas.microsoft.com/office/powerpoint/2010/main" val="928556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US" b="1" dirty="0"/>
              <a:t>What can go wrong? instead of the painful process of looking up cryptic switches, we think we can remember them. Oops. We think we are right until we know we are wrong…but then it may be too late.</a:t>
            </a:r>
          </a:p>
          <a:p>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47</a:t>
            </a:fld>
            <a:endParaRPr lang="en-US"/>
          </a:p>
        </p:txBody>
      </p:sp>
    </p:spTree>
    <p:extLst>
      <p:ext uri="{BB962C8B-B14F-4D97-AF65-F5344CB8AC3E}">
        <p14:creationId xmlns:p14="http://schemas.microsoft.com/office/powerpoint/2010/main" val="485963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48</a:t>
            </a:fld>
            <a:endParaRPr lang="en-US"/>
          </a:p>
        </p:txBody>
      </p:sp>
    </p:spTree>
    <p:extLst>
      <p:ext uri="{BB962C8B-B14F-4D97-AF65-F5344CB8AC3E}">
        <p14:creationId xmlns:p14="http://schemas.microsoft.com/office/powerpoint/2010/main" val="237285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US" sz="1200" dirty="0"/>
              <a:t>Appropriately, we are doing this topic first. Yes, it was last on the agenda but that’s the whole problem with time management: we leave it to the end when there isn’t enough time. By the mid-point of the term, most of us have discovered we don't have enough time, so it is about time we looked at this. We say Time Management, but time cannot be managed. You cannot be in charge of time, or control it, or order it around. </a:t>
            </a:r>
          </a:p>
          <a:p>
            <a:endParaRPr lang="en-US" sz="1200" dirty="0"/>
          </a:p>
          <a:p>
            <a:r>
              <a:rPr lang="en-US" sz="1200" dirty="0"/>
              <a:t>How is it that </a:t>
            </a:r>
            <a:r>
              <a:rPr lang="en-CA" sz="1200" b="1" dirty="0"/>
              <a:t> time and time again </a:t>
            </a:r>
            <a:r>
              <a:rPr lang="en-US" sz="1200" dirty="0"/>
              <a:t>we don't have time? We do too many things at the same time yet want to do it right the first time, find ourselves working against time…and all these things happen </a:t>
            </a:r>
            <a:r>
              <a:rPr lang="en-US" sz="1200" i="1" dirty="0"/>
              <a:t>all the time. </a:t>
            </a:r>
            <a:r>
              <a:rPr lang="en-US" sz="1200" b="0" dirty="0"/>
              <a:t>Where does the time go? In </a:t>
            </a:r>
            <a:r>
              <a:rPr lang="en-US" sz="1200" b="1" dirty="0"/>
              <a:t>29BCE, Virgil wrote Tempus Fugit; Time has been fleeing since the dawn of time</a:t>
            </a:r>
            <a:r>
              <a:rPr lang="en-US" sz="1200" b="0" dirty="0"/>
              <a:t>. We wish we had time to make the time, find the time to put in the time, we want to be ahead of our time not behind the times, we don’t want to get old before our time. We always need more time; wonder why we waste time while we are passing the time. The best time to run out of time is when you are having a bad time. See https://en.oxforddictionaries.com/definition/time</a:t>
            </a:r>
          </a:p>
          <a:p>
            <a:r>
              <a:rPr lang="en-US" sz="1200" b="0" dirty="0"/>
              <a:t>Only musicians "keep time“. </a:t>
            </a:r>
            <a:r>
              <a:rPr lang="en-US" sz="1200" dirty="0"/>
              <a:t>Time is money; although you can run out of money, you can’ run out of time. </a:t>
            </a:r>
            <a:r>
              <a:rPr lang="en-US" sz="1200" b="1" i="0" dirty="0">
                <a:solidFill>
                  <a:srgbClr val="330000"/>
                </a:solidFill>
                <a:effectLst/>
                <a:latin typeface="Verdana" panose="020B0604030504040204" pitchFamily="34" charset="0"/>
              </a:rPr>
              <a:t>Rich or poor, wise or foolish, old or young, lazy or hardworking, everyone gets 24 hours, replenished daily. Time is not something we have; time is something we are given. Time is a choice we make. Having no </a:t>
            </a:r>
            <a:r>
              <a:rPr lang="en-US" sz="1200" b="1" i="0" kern="1200" dirty="0">
                <a:solidFill>
                  <a:srgbClr val="330000"/>
                </a:solidFill>
                <a:effectLst/>
                <a:latin typeface="Verdana" panose="020B0604030504040204" pitchFamily="34" charset="0"/>
                <a:ea typeface="+mn-ea"/>
                <a:cs typeface="+mn-cs"/>
              </a:rPr>
              <a:t>time is a message about something else. </a:t>
            </a:r>
            <a:r>
              <a:rPr lang="en-CA" sz="1200" b="1" i="0" kern="1200" dirty="0">
                <a:solidFill>
                  <a:srgbClr val="330000"/>
                </a:solidFill>
                <a:effectLst/>
                <a:latin typeface="Verdana" panose="020B0604030504040204" pitchFamily="34" charset="0"/>
                <a:ea typeface="+mn-ea"/>
                <a:cs typeface="+mn-cs"/>
              </a:rPr>
              <a:t>We </a:t>
            </a:r>
            <a:r>
              <a:rPr lang="en-CA" sz="1200" b="1" i="0" dirty="0">
                <a:solidFill>
                  <a:srgbClr val="330000"/>
                </a:solidFill>
                <a:effectLst/>
                <a:latin typeface="Verdana" panose="020B0604030504040204" pitchFamily="34" charset="0"/>
              </a:rPr>
              <a:t>don’t have a time management problem; we have an </a:t>
            </a:r>
            <a:r>
              <a:rPr lang="en-CA" sz="1200" b="1" i="1" dirty="0">
                <a:solidFill>
                  <a:srgbClr val="330000"/>
                </a:solidFill>
                <a:effectLst/>
                <a:latin typeface="Verdana" panose="020B0604030504040204" pitchFamily="34" charset="0"/>
              </a:rPr>
              <a:t>attention </a:t>
            </a:r>
            <a:r>
              <a:rPr lang="en-CA" sz="1200" b="1" i="0" dirty="0">
                <a:solidFill>
                  <a:srgbClr val="330000"/>
                </a:solidFill>
                <a:effectLst/>
                <a:latin typeface="Verdana" panose="020B0604030504040204" pitchFamily="34" charset="0"/>
              </a:rPr>
              <a:t>management problem. </a:t>
            </a:r>
          </a:p>
          <a:p>
            <a:r>
              <a:rPr lang="en-CA" sz="1200" b="1" i="0" dirty="0">
                <a:solidFill>
                  <a:srgbClr val="330000"/>
                </a:solidFill>
                <a:effectLst/>
                <a:latin typeface="Verdana" panose="020B0604030504040204" pitchFamily="34" charset="0"/>
              </a:rPr>
              <a:t>------------------------------------</a:t>
            </a:r>
            <a:endParaRPr lang="en-CA" sz="1200" b="0" i="0" dirty="0">
              <a:solidFill>
                <a:srgbClr val="330000"/>
              </a:solidFill>
              <a:effectLst/>
              <a:latin typeface="Verdana" panose="020B0604030504040204" pitchFamily="34" charset="0"/>
            </a:endParaRPr>
          </a:p>
          <a:p>
            <a:endParaRPr lang="en-CA" sz="1200" b="1" i="0" dirty="0">
              <a:solidFill>
                <a:srgbClr val="33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Smartphones Are the New Cigarettes – https://markmanson.net/smartphones</a:t>
            </a:r>
          </a:p>
          <a:p>
            <a:r>
              <a:rPr lang="en-US" sz="1200" b="1" dirty="0"/>
              <a:t>Nobody is too busy, it’s just a matter of priorities.</a:t>
            </a:r>
            <a:br>
              <a:rPr lang="en-US" sz="1200" b="1" dirty="0"/>
            </a:br>
            <a:r>
              <a:rPr lang="en-US" sz="1200" b="0" dirty="0"/>
              <a:t>"I didn't have time."  </a:t>
            </a:r>
            <a:r>
              <a:rPr lang="en-US" sz="1200" dirty="0"/>
              <a:t>This really means it wasn't important enough, it wasn't a high priority, fun, distracting, profitable, or urgent enough to make it to the top of the list.</a:t>
            </a:r>
          </a:p>
          <a:p>
            <a:r>
              <a:rPr lang="en-US" sz="1200" dirty="0"/>
              <a:t>Every few days, Twitter and Facebook soak up a billion hours of 'spare' time. Where did that time come from? What did we do before social media was here? Weren't we busy before 2007?</a:t>
            </a:r>
          </a:p>
          <a:p>
            <a:pPr defTabSz="966612">
              <a:defRPr/>
            </a:pPr>
            <a:r>
              <a:rPr lang="en-CA" sz="1200" dirty="0"/>
              <a:t>http://sethgodin.typepad.com/seths_blog/2014/04/i-didnt-have-time.html</a:t>
            </a:r>
          </a:p>
          <a:p>
            <a:pPr defTabSz="966612">
              <a:defRPr/>
            </a:pPr>
            <a:r>
              <a:rPr lang="en-CA" sz="1200" dirty="0"/>
              <a:t>http://www.bakadesuyo.com/2017/03/how-to-stop-checking-your-phone/</a:t>
            </a:r>
          </a:p>
          <a:p>
            <a:endParaRPr lang="en-US" sz="1200" dirty="0"/>
          </a:p>
          <a:p>
            <a:pPr defTabSz="966612">
              <a:defRPr/>
            </a:pPr>
            <a:r>
              <a:rPr lang="en-CA" sz="1200" b="0" i="0" dirty="0">
                <a:solidFill>
                  <a:srgbClr val="330000"/>
                </a:solidFill>
                <a:effectLst/>
                <a:latin typeface="Verdana" panose="020B0604030504040204" pitchFamily="34" charset="0"/>
              </a:rPr>
              <a:t>James </a:t>
            </a:r>
            <a:r>
              <a:rPr lang="en-CA" sz="1200" b="0" i="0" dirty="0" err="1">
                <a:solidFill>
                  <a:srgbClr val="330000"/>
                </a:solidFill>
                <a:effectLst/>
                <a:latin typeface="Verdana" panose="020B0604030504040204" pitchFamily="34" charset="0"/>
              </a:rPr>
              <a:t>Gleik</a:t>
            </a:r>
            <a:r>
              <a:rPr lang="en-CA" sz="1200" b="0" i="0" dirty="0">
                <a:solidFill>
                  <a:srgbClr val="330000"/>
                </a:solidFill>
                <a:effectLst/>
                <a:latin typeface="Verdana" panose="020B0604030504040204" pitchFamily="34" charset="0"/>
              </a:rPr>
              <a:t>: "Recognize that neither technology nor efficiency can acquire more time for you, because time is not a thing you have lost. It is not a thing you ever had." "You can't waste time and you can't save time; you can only choose what you do at any given moment." </a:t>
            </a:r>
            <a:r>
              <a:rPr lang="en-CA" sz="1200" b="0" i="1" dirty="0">
                <a:solidFill>
                  <a:srgbClr val="330000"/>
                </a:solidFill>
                <a:effectLst/>
                <a:latin typeface="Verdana" panose="020B0604030504040204" pitchFamily="34" charset="0"/>
              </a:rPr>
              <a:t>from “James </a:t>
            </a:r>
            <a:r>
              <a:rPr lang="en-CA" sz="1200" b="0" i="1" dirty="0" err="1">
                <a:solidFill>
                  <a:srgbClr val="330000"/>
                </a:solidFill>
                <a:effectLst/>
                <a:latin typeface="Verdana" panose="020B0604030504040204" pitchFamily="34" charset="0"/>
              </a:rPr>
              <a:t>Gleick's</a:t>
            </a:r>
            <a:r>
              <a:rPr lang="en-CA" sz="1200" b="0" i="1" dirty="0">
                <a:solidFill>
                  <a:srgbClr val="330000"/>
                </a:solidFill>
                <a:effectLst/>
                <a:latin typeface="Verdana" panose="020B0604030504040204" pitchFamily="34" charset="0"/>
              </a:rPr>
              <a:t> Survival Lessons” in</a:t>
            </a:r>
            <a:r>
              <a:rPr lang="en-CA" sz="1200" b="0" i="0" dirty="0">
                <a:solidFill>
                  <a:srgbClr val="330000"/>
                </a:solidFill>
                <a:effectLst/>
                <a:latin typeface="Verdana" panose="020B0604030504040204" pitchFamily="34" charset="0"/>
              </a:rPr>
              <a:t> </a:t>
            </a:r>
            <a:r>
              <a:rPr lang="en-CA" sz="1200" b="0" i="0" dirty="0">
                <a:solidFill>
                  <a:srgbClr val="330000"/>
                </a:solidFill>
                <a:effectLst/>
                <a:latin typeface="Verdana" panose="020B0604030504040204" pitchFamily="34" charset="0"/>
                <a:hlinkClick r:id="rId3"/>
              </a:rPr>
              <a:t>Wired 7.08</a:t>
            </a:r>
            <a:r>
              <a:rPr lang="en-CA" sz="1200" b="0" i="0" dirty="0">
                <a:solidFill>
                  <a:srgbClr val="330000"/>
                </a:solidFill>
                <a:effectLst/>
                <a:latin typeface="Verdana" panose="020B0604030504040204" pitchFamily="34" charset="0"/>
              </a:rPr>
              <a:t> http://archive.wired.com/wired/archive/7.08/gleick.html</a:t>
            </a:r>
          </a:p>
          <a:p>
            <a:endParaRPr lang="en-US" sz="1200" dirty="0"/>
          </a:p>
          <a:p>
            <a:pPr defTabSz="966612">
              <a:defRPr/>
            </a:pPr>
            <a:r>
              <a:rPr lang="en-CA" sz="1200" dirty="0"/>
              <a:t>the actual Thoreau quote is “…the cost of a thing is the amount of what I will call life which is required to be exchanged for it, immediately or in the long run,” </a:t>
            </a:r>
            <a:r>
              <a:rPr lang="en-CA" sz="1200" i="1" dirty="0"/>
              <a:t>Walden</a:t>
            </a:r>
            <a:r>
              <a:rPr lang="en-CA" sz="1200" dirty="0"/>
              <a:t>, “Economy”</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154579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r>
              <a:rPr lang="en-US" dirty="0"/>
              <a:t>To do lists and your Inbox are a stack, Last In, First Out. </a:t>
            </a:r>
            <a:r>
              <a:rPr lang="en-US"/>
              <a:t>(L-eye F-oh) Stacks </a:t>
            </a:r>
            <a:r>
              <a:rPr lang="en-US" dirty="0"/>
              <a:t>deal with the immediate. Emails more than a week old may never be answered. You  know how it goes: the day began beautifully, then…people.</a:t>
            </a:r>
          </a:p>
          <a:p>
            <a:r>
              <a:rPr lang="en-CA" sz="1300" dirty="0"/>
              <a:t>The problem is not the few seconds you take to check your phone's notifications (you are right about that), the real problem is the many minutes it will take to reload your working memory and get your focus back to the interrupted task.</a:t>
            </a:r>
            <a:r>
              <a:rPr lang="en-CA" dirty="0"/>
              <a:t> This is </a:t>
            </a:r>
            <a:r>
              <a:rPr lang="en-CA" b="1" i="0" dirty="0">
                <a:solidFill>
                  <a:srgbClr val="330000"/>
                </a:solidFill>
                <a:effectLst/>
                <a:latin typeface="Verdana" panose="020B0604030504040204" pitchFamily="34" charset="0"/>
              </a:rPr>
              <a:t>an attention management problem. </a:t>
            </a:r>
            <a:endParaRPr lang="en-CA" dirty="0"/>
          </a:p>
          <a:p>
            <a:endParaRPr lang="en-US" dirty="0"/>
          </a:p>
          <a:p>
            <a:r>
              <a:rPr lang="en-US" dirty="0"/>
              <a:t>The calendar schedule and project plan is a queue: First In, First Out. (F-eye F-oh) Queues deal with the important activities that are planned and scheduled. The passage of time conveniently organizes your queue but only if you schedule your to-do list tasks and follow the schedule. </a:t>
            </a:r>
            <a:r>
              <a:rPr lang="en-CA" sz="1200" dirty="0"/>
              <a:t>Nobody ever looked at an empty calendar and said, "The best way to spend this time is by cramming it full of meetings!" or got up in the morning and thought, </a:t>
            </a:r>
            <a:r>
              <a:rPr lang="en-CA" sz="1200" i="1" dirty="0"/>
              <a:t>Today I'll spend hours on my phone reading and posting to social media, and then YouTube or Netflix to rest my thumbs!</a:t>
            </a:r>
            <a:r>
              <a:rPr lang="en-CA" sz="1200" dirty="0"/>
              <a:t> </a:t>
            </a:r>
          </a:p>
          <a:p>
            <a:r>
              <a:rPr lang="en-CA" sz="1200" dirty="0"/>
              <a:t>Yet that's what we do. So, start with making time for the most important things in your life: celebrating a birthday or anniversary, calling your mother (you know you should do this more often), dinner with your family, a movie with your partner, visiting with friends, going for a walk and downtime for yourself. </a:t>
            </a:r>
            <a:r>
              <a:rPr lang="en-CA" sz="1300" dirty="0"/>
              <a:t>Putting everything you must do into your calendar reduces "memory load", the active process of keeping something "in mind" so you don't forget it. The memory load of "I can't forget to do this" reduces your capacity to think and increases your anxiety of forgetting it.</a:t>
            </a:r>
            <a:r>
              <a:rPr lang="en-CA" dirty="0"/>
              <a:t> Putting 'love to do' items in your calendar gives you a goal to work toward. Putting 'must do' items in your calendar gives you the opportunity to focus and get those things done.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CA" b="1" i="0" dirty="0">
                <a:solidFill>
                  <a:srgbClr val="330000"/>
                </a:solidFill>
                <a:effectLst/>
                <a:latin typeface="Verdana" panose="020B0604030504040204" pitchFamily="34" charset="0"/>
              </a:rPr>
              <a:t>This is time management. What choice will you make for the time blocks in your calendar? </a:t>
            </a:r>
            <a:r>
              <a:rPr lang="en-CA" sz="1200" dirty="0"/>
              <a:t>No one </a:t>
            </a:r>
            <a:r>
              <a:rPr lang="en-CA" sz="1200" i="1" dirty="0"/>
              <a:t>plans </a:t>
            </a:r>
            <a:r>
              <a:rPr lang="en-CA" sz="1200" dirty="0"/>
              <a:t>to fail. People fail one mark at a time. Erosion: Marks you can afford to lose, turns into Catastrophe: Marks you can't get back.</a:t>
            </a:r>
            <a:endParaRPr lang="en-CA" sz="1200" b="1" i="0" dirty="0">
              <a:solidFill>
                <a:srgbClr val="330000"/>
              </a:solidFill>
              <a:effectLst/>
              <a:latin typeface="Verdana" panose="020B0604030504040204" pitchFamily="34" charset="0"/>
            </a:endParaRPr>
          </a:p>
          <a:p>
            <a:endParaRPr lang="en-CA" b="1" i="0" dirty="0">
              <a:solidFill>
                <a:srgbClr val="330000"/>
              </a:solidFill>
              <a:effectLst/>
              <a:latin typeface="Verdana" panose="020B0604030504040204" pitchFamily="34" charset="0"/>
            </a:endParaRPr>
          </a:p>
          <a:p>
            <a:r>
              <a:rPr lang="en-US" dirty="0"/>
              <a:t>Scheduling a task means estimating time for something you may never have done before.  Make your best guess. The more your guesses are wrong today, the less they will be wrong tomorrow. </a:t>
            </a:r>
            <a:endParaRPr lang="en-CA" b="0" i="0" dirty="0">
              <a:solidFill>
                <a:srgbClr val="330000"/>
              </a:solidFill>
              <a:effectLst/>
              <a:latin typeface="Verdana" panose="020B0604030504040204" pitchFamily="34" charset="0"/>
            </a:endParaRPr>
          </a:p>
          <a:p>
            <a:pPr algn="l">
              <a:buFont typeface="Arial" panose="020B0604020202020204" pitchFamily="34" charset="0"/>
              <a:buNone/>
            </a:pPr>
            <a:r>
              <a:rPr lang="en-CA" b="0" i="0" dirty="0">
                <a:solidFill>
                  <a:srgbClr val="330000"/>
                </a:solidFill>
                <a:effectLst/>
                <a:latin typeface="Verdana" panose="020B0604030504040204" pitchFamily="34" charset="0"/>
              </a:rPr>
              <a:t>Standard estimation for programming tasks:</a:t>
            </a:r>
            <a:br>
              <a:rPr lang="en-CA" b="0" i="0" dirty="0">
                <a:solidFill>
                  <a:srgbClr val="330000"/>
                </a:solidFill>
                <a:effectLst/>
                <a:latin typeface="Verdana" panose="020B0604030504040204" pitchFamily="34" charset="0"/>
              </a:rPr>
            </a:br>
            <a:r>
              <a:rPr lang="en-CA" b="0" i="0" dirty="0">
                <a:solidFill>
                  <a:srgbClr val="330000"/>
                </a:solidFill>
                <a:effectLst/>
                <a:latin typeface="Verdana" panose="020B0604030504040204" pitchFamily="34" charset="0"/>
              </a:rPr>
              <a:t>most realistic and honest estimate (includes coffee input, coffee output, breaks, and distractions) </a:t>
            </a:r>
            <a:r>
              <a:rPr lang="en-CA" b="1" i="0" dirty="0">
                <a:solidFill>
                  <a:srgbClr val="330000"/>
                </a:solidFill>
                <a:effectLst/>
                <a:latin typeface="Verdana" panose="020B0604030504040204" pitchFamily="34" charset="0"/>
              </a:rPr>
              <a:t>× 2 </a:t>
            </a:r>
            <a:r>
              <a:rPr lang="en-CA" b="0" i="0" dirty="0">
                <a:solidFill>
                  <a:srgbClr val="330000"/>
                </a:solidFill>
                <a:effectLst/>
                <a:latin typeface="Verdana" panose="020B0604030504040204" pitchFamily="34" charset="0"/>
              </a:rPr>
              <a:t>(for experts), </a:t>
            </a:r>
            <a:r>
              <a:rPr lang="en-CA" b="1" i="0" dirty="0">
                <a:solidFill>
                  <a:srgbClr val="330000"/>
                </a:solidFill>
                <a:effectLst/>
                <a:latin typeface="Verdana" panose="020B0604030504040204" pitchFamily="34" charset="0"/>
              </a:rPr>
              <a:t>× 3 </a:t>
            </a:r>
            <a:r>
              <a:rPr lang="en-CA" b="0" i="0" dirty="0">
                <a:solidFill>
                  <a:srgbClr val="330000"/>
                </a:solidFill>
                <a:effectLst/>
                <a:latin typeface="Verdana" panose="020B0604030504040204" pitchFamily="34" charset="0"/>
              </a:rPr>
              <a:t>or</a:t>
            </a:r>
            <a:r>
              <a:rPr lang="en-CA" b="1" i="0" dirty="0">
                <a:solidFill>
                  <a:srgbClr val="330000"/>
                </a:solidFill>
                <a:effectLst/>
                <a:latin typeface="Verdana" panose="020B0604030504040204" pitchFamily="34" charset="0"/>
              </a:rPr>
              <a:t> 4 </a:t>
            </a:r>
            <a:r>
              <a:rPr lang="en-CA" b="0" i="0" dirty="0">
                <a:solidFill>
                  <a:srgbClr val="330000"/>
                </a:solidFill>
                <a:effectLst/>
                <a:latin typeface="Verdana" panose="020B0604030504040204" pitchFamily="34" charset="0"/>
              </a:rPr>
              <a:t>(for the rest of us). That's total elapsed time spent dealing with task.</a:t>
            </a:r>
          </a:p>
          <a:p>
            <a:pPr algn="l">
              <a:buFont typeface="Arial" panose="020B0604020202020204" pitchFamily="34" charset="0"/>
              <a:buNone/>
            </a:pPr>
            <a:endParaRPr lang="en-US" b="0" i="0" dirty="0">
              <a:solidFill>
                <a:srgbClr val="330000"/>
              </a:solidFill>
              <a:effectLst/>
              <a:latin typeface="Verdana" panose="020B0604030504040204" pitchFamily="34" charset="0"/>
            </a:endParaRPr>
          </a:p>
          <a:p>
            <a:r>
              <a:rPr lang="en-US" dirty="0"/>
              <a:t>S</a:t>
            </a:r>
            <a:r>
              <a:rPr lang="en-CA" dirty="0" err="1"/>
              <a:t>ee</a:t>
            </a:r>
            <a:r>
              <a:rPr lang="en-CA" dirty="0"/>
              <a:t> also http://eisenhower-matrix.com/   --  </a:t>
            </a:r>
            <a:r>
              <a:rPr lang="en-US" dirty="0"/>
              <a:t>T</a:t>
            </a:r>
            <a:r>
              <a:rPr lang="en-CA" dirty="0"/>
              <a:t>he 2 X 2 matrix of </a:t>
            </a:r>
            <a:r>
              <a:rPr lang="en-CA" sz="1300" dirty="0"/>
              <a:t>urgent/not and important/not</a:t>
            </a:r>
          </a:p>
          <a:p>
            <a:r>
              <a:rPr lang="en-US" sz="1300" dirty="0"/>
              <a:t>http://eisenhower-matrix.com/first-things-first/  – Steven Covey's version</a:t>
            </a:r>
          </a:p>
          <a:p>
            <a:r>
              <a:rPr lang="en-CA" sz="1300" dirty="0"/>
              <a:t>https://www.google.ca/search?q=eisenhower+covey  or   https://www.google.ca/search?q=eisenhower+matrix+covey</a:t>
            </a:r>
          </a:p>
        </p:txBody>
      </p:sp>
      <p:sp>
        <p:nvSpPr>
          <p:cNvPr id="4" name="Slide Number Placeholder 3"/>
          <p:cNvSpPr>
            <a:spLocks noGrp="1"/>
          </p:cNvSpPr>
          <p:nvPr>
            <p:ph type="sldNum" sz="quarter" idx="10"/>
          </p:nvPr>
        </p:nvSpPr>
        <p:spPr/>
        <p:txBody>
          <a:bodyPr/>
          <a:lstStyle/>
          <a:p>
            <a:fld id="{6CE49CAB-11E7-4E46-B3A8-B9759289B5BF}" type="slidenum">
              <a:rPr lang="en-US" smtClean="0"/>
              <a:t>6</a:t>
            </a:fld>
            <a:endParaRPr lang="en-US"/>
          </a:p>
        </p:txBody>
      </p:sp>
    </p:spTree>
    <p:extLst>
      <p:ext uri="{BB962C8B-B14F-4D97-AF65-F5344CB8AC3E}">
        <p14:creationId xmlns:p14="http://schemas.microsoft.com/office/powerpoint/2010/main" val="426360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defTabSz="966612">
              <a:defRPr/>
            </a:pPr>
            <a:r>
              <a:rPr lang="en-CA" sz="1300" dirty="0"/>
              <a:t>This comes from a Mark Twain quote: “Eat a live frog first thing in the morning and nothing worse will happen to you the rest of the day.”</a:t>
            </a:r>
          </a:p>
          <a:p>
            <a:pPr defTabSz="966612">
              <a:defRPr/>
            </a:pPr>
            <a:r>
              <a:rPr lang="en-US" sz="1300" dirty="0"/>
              <a:t>Do the task that is the most distasteful, the most difficult, the least appealing to you first thing in the morning…and you won't have to look forward to it all day long. It will also get done.</a:t>
            </a:r>
          </a:p>
          <a:p>
            <a:pPr defTabSz="966612">
              <a:defRPr/>
            </a:pPr>
            <a:endParaRPr lang="en-US" sz="1300" dirty="0"/>
          </a:p>
          <a:p>
            <a:r>
              <a:rPr lang="en-CA" sz="1300" b="1" dirty="0"/>
              <a:t>Handling distractions</a:t>
            </a:r>
            <a:r>
              <a:rPr lang="en-CA" sz="1300" dirty="0"/>
              <a:t>: when an interesting thought enters your head, take a moment to write it down (pen and paper). Handling unavoidable interruptions: take a few moments to write out your current thought (pen and paper) to bookmark your place in the interrupted task. Your brain, motivation, will power, and emotion can relax -- you won't forget. Deal with the unavoidable. Now, check your note and get back to what you were doing.</a:t>
            </a:r>
            <a:endParaRPr lang="en-CA" sz="1400" dirty="0"/>
          </a:p>
          <a:p>
            <a:endParaRPr lang="en-US" sz="1400" dirty="0"/>
          </a:p>
          <a:p>
            <a:r>
              <a:rPr lang="en-CA" sz="1300" dirty="0"/>
              <a:t>Redefine wealth and value as time and attention, and success becomes using time effectively and being intentional with our focus. Very successful people often spend their first work hours away from the distractions of the office, email, smartphones, and the Internet to focus only on their most important task for the day—then they go to the office and interact with the world.</a:t>
            </a:r>
            <a:endParaRPr lang="en-US" sz="1400" dirty="0"/>
          </a:p>
          <a:p>
            <a:r>
              <a:rPr lang="en-US" sz="1400" dirty="0"/>
              <a:t>-------------------------------------------------------------------------------------------------</a:t>
            </a:r>
          </a:p>
          <a:p>
            <a:r>
              <a:rPr lang="en-CA" dirty="0">
                <a:sym typeface="Wingdings" panose="05000000000000000000" pitchFamily="2" charset="2"/>
              </a:rPr>
              <a:t>Frogs are not only for breakfast… leap to class even when you don’t want to. Students who pass are the ones who come to class; the ones who don't, don't. Coming to class is the result, the outward action, of self-regulated learners. see http://mathedseminar.pbworks.com/w/file/fetch/94760840/Zimmerman%20-%202002%20-%20Becoming%20a%20Self-Regulated%20Learner%20An%20Overview.pdf</a:t>
            </a:r>
            <a:br>
              <a:rPr lang="en-CA" dirty="0">
                <a:sym typeface="Wingdings" panose="05000000000000000000" pitchFamily="2" charset="2"/>
              </a:rPr>
            </a:br>
            <a:r>
              <a:rPr lang="en-CA" dirty="0">
                <a:sym typeface="Wingdings" panose="05000000000000000000" pitchFamily="2" charset="2"/>
              </a:rPr>
              <a:t>just come to class.</a:t>
            </a:r>
            <a:endParaRPr lang="en-CA" dirty="0"/>
          </a:p>
          <a:p>
            <a:endParaRPr lang="en-US" dirty="0"/>
          </a:p>
          <a:p>
            <a:pPr defTabSz="966612">
              <a:defRPr/>
            </a:pPr>
            <a:r>
              <a:rPr lang="en-CA" sz="1200" dirty="0"/>
              <a:t>Procrastination: It's pretty much all in the mind  https://www.bbc.com/news/health-45295392 </a:t>
            </a:r>
          </a:p>
          <a:p>
            <a:pPr defTabSz="966612">
              <a:defRPr/>
            </a:pPr>
            <a:r>
              <a:rPr lang="en-CA" sz="1200" dirty="0"/>
              <a:t>Starting Your Day on the Internet Is Damaging Your Brain  </a:t>
            </a:r>
            <a:r>
              <a:rPr lang="en-US" sz="1200" dirty="0"/>
              <a:t>https://getpocket.com/explore/item/starting-your-day-on-the-internet-is-damaging-your-brain</a:t>
            </a:r>
            <a:br>
              <a:rPr lang="en-US" sz="1200" dirty="0"/>
            </a:br>
            <a:r>
              <a:rPr lang="en-US" sz="1200" dirty="0"/>
              <a:t>https://www.realsimple.com/work-life/life-strategies/time-management/procrastination</a:t>
            </a:r>
          </a:p>
          <a:p>
            <a:pPr defTabSz="966612">
              <a:defRPr/>
            </a:pPr>
            <a:endParaRPr lang="en-CA" sz="1200" dirty="0"/>
          </a:p>
          <a:p>
            <a:r>
              <a:rPr lang="en-US" dirty="0"/>
              <a:t>https://www.psychologytoday.com/ca/blog/brain-wise/201209/the-true-cost-multi-tasking</a:t>
            </a:r>
          </a:p>
          <a:p>
            <a:r>
              <a:rPr lang="en-US" dirty="0"/>
              <a:t>https://www.theverge.com/2017/1/31/14450710/bring-back-the-dumb-phone</a:t>
            </a:r>
          </a:p>
          <a:p>
            <a:r>
              <a:rPr lang="en-US" dirty="0"/>
              <a:t>http://calnewport.com/blog/</a:t>
            </a:r>
          </a:p>
          <a:p>
            <a:endParaRPr lang="en-US" dirty="0"/>
          </a:p>
          <a:p>
            <a:r>
              <a:rPr lang="en-US" dirty="0"/>
              <a:t>Put the big rocks in first!</a:t>
            </a:r>
            <a:endParaRPr lang="en-CA" dirty="0"/>
          </a:p>
          <a:p>
            <a:r>
              <a:rPr lang="en-CA" dirty="0"/>
              <a:t>https://www.popsugar.com/smart-living/Mayonnaise-Jar-Two-Cups-Coffee-Story-34745305</a:t>
            </a:r>
          </a:p>
          <a:p>
            <a:r>
              <a:rPr lang="en-CA" dirty="0"/>
              <a:t>https://www.youtube`.com/watch?v=Zc3tWGoQq5E&amp;ab_channel=AlanOPinoy</a:t>
            </a:r>
          </a:p>
          <a:p>
            <a:endParaRPr lang="en-US" dirty="0"/>
          </a:p>
          <a:p>
            <a:r>
              <a:rPr lang="en-CA" dirty="0"/>
              <a:t>https://cdn.elearninginfographics.com/wp-content/uploads/Ready-Set-Innovate-Infographic.jpg  Do this; don't do that. </a:t>
            </a:r>
            <a:r>
              <a:rPr lang="en-CA" dirty="0">
                <a:sym typeface="Wingdings" panose="05000000000000000000" pitchFamily="2" charset="2"/>
              </a:rPr>
              <a:t> help for getting started and getting unstuck</a:t>
            </a:r>
          </a:p>
          <a:p>
            <a:endParaRPr lang="en-CA" dirty="0">
              <a:sym typeface="Wingdings" panose="05000000000000000000" pitchFamily="2" charset="2"/>
            </a:endParaRPr>
          </a:p>
          <a:p>
            <a:r>
              <a:rPr lang="en-CA" dirty="0">
                <a:sym typeface="Wingdings" panose="05000000000000000000" pitchFamily="2" charset="2"/>
              </a:rPr>
              <a:t>Distraction: https://www.google.com/search?q=smartphone+teenagers+depression+anxiety+site%3Atheglobeandmail.com</a:t>
            </a:r>
          </a:p>
          <a:p>
            <a:endParaRPr lang="en-CA" dirty="0">
              <a:sym typeface="Wingdings" panose="05000000000000000000" pitchFamily="2" charset="2"/>
            </a:endParaRPr>
          </a:p>
          <a:p>
            <a:r>
              <a:rPr lang="en-CA" dirty="0">
                <a:sym typeface="Wingdings" panose="05000000000000000000" pitchFamily="2" charset="2"/>
              </a:rPr>
              <a:t>Forget searching for the perfect programming language... That's like carpenters trying different hammers and developing nail designs when the problem is the maple: Hardwood is not willing to be nailed. If we are mindful of the objective, we can be flexible with our tools and in our process. There have been innumerable conferences and learned papers on teaching programming. Most pedagogy research is deeply flawed. It assumes students come to class, that problem solving skills are transferable between disciplines, there is no distinction between inductive and deductive reasoning skills, and that deductive reasoning is as natural as inductive. All. Bad. Assumptions.</a:t>
            </a:r>
          </a:p>
        </p:txBody>
      </p:sp>
      <p:sp>
        <p:nvSpPr>
          <p:cNvPr id="4" name="Slide Number Placeholder 3"/>
          <p:cNvSpPr>
            <a:spLocks noGrp="1"/>
          </p:cNvSpPr>
          <p:nvPr>
            <p:ph type="sldNum" sz="quarter" idx="10"/>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45873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defTabSz="966612">
              <a:defRPr/>
            </a:pPr>
            <a:r>
              <a:rPr lang="en-US" sz="1200" dirty="0"/>
              <a:t>Sometimes we don't eat the frog because </a:t>
            </a:r>
            <a:r>
              <a:rPr lang="en-CA" sz="1200" dirty="0"/>
              <a:t>we don't know where to begin; that is a common form of paralysis. Composer John Cage's advice: </a:t>
            </a:r>
            <a:r>
              <a:rPr lang="en-CA" sz="1200" b="1" dirty="0"/>
              <a:t>Begin anywhere.</a:t>
            </a:r>
          </a:p>
          <a:p>
            <a:pPr marL="0" marR="0" lvl="0" indent="0" algn="l" defTabSz="966612" rtl="0" eaLnBrk="1" fontAlgn="auto" latinLnBrk="0" hangingPunct="1">
              <a:lnSpc>
                <a:spcPct val="100000"/>
              </a:lnSpc>
              <a:spcBef>
                <a:spcPts val="0"/>
              </a:spcBef>
              <a:spcAft>
                <a:spcPts val="0"/>
              </a:spcAft>
              <a:buClrTx/>
              <a:buSzTx/>
              <a:buFontTx/>
              <a:buNone/>
              <a:tabLst/>
              <a:defRPr/>
            </a:pPr>
            <a:r>
              <a:rPr lang="en-CA" sz="1200" dirty="0"/>
              <a:t>How do you eat an elephant? One bite at a time. </a:t>
            </a:r>
            <a:r>
              <a:rPr lang="en-CA" sz="1200" b="0" dirty="0"/>
              <a:t>B</a:t>
            </a:r>
            <a:r>
              <a:rPr lang="en-CA" sz="1200" dirty="0"/>
              <a:t>egin anywhere.</a:t>
            </a:r>
          </a:p>
          <a:p>
            <a:pPr defTabSz="966612">
              <a:defRPr/>
            </a:pPr>
            <a:endParaRPr lang="en-CA" sz="1200" b="1" dirty="0"/>
          </a:p>
          <a:p>
            <a:pPr defTabSz="966612">
              <a:defRPr/>
            </a:pPr>
            <a:r>
              <a:rPr lang="en-CA" sz="1200" b="1" dirty="0"/>
              <a:t>Take out a pad of paper / big tablet, pick up a writing instrument / stylus, go to the </a:t>
            </a:r>
            <a:r>
              <a:rPr lang="en-CA" sz="1200" b="1" i="1" u="sng" dirty="0"/>
              <a:t>middle</a:t>
            </a:r>
            <a:r>
              <a:rPr lang="en-CA" sz="1200" b="1" dirty="0"/>
              <a:t> of the page / display. Start doodling. </a:t>
            </a:r>
            <a:r>
              <a:rPr lang="en-CA" sz="1200" b="0" dirty="0"/>
              <a:t>B</a:t>
            </a:r>
            <a:r>
              <a:rPr lang="en-CA" sz="1200" dirty="0"/>
              <a:t>egin anywhere.</a:t>
            </a:r>
            <a:endParaRPr lang="en-CA" sz="1200" b="1" dirty="0"/>
          </a:p>
          <a:p>
            <a:pPr defTabSz="966612">
              <a:defRPr/>
            </a:pPr>
            <a:endParaRPr lang="en-US" sz="1200" dirty="0"/>
          </a:p>
          <a:p>
            <a:pPr defTabSz="966612">
              <a:defRPr/>
            </a:pPr>
            <a:r>
              <a:rPr lang="en-CA" sz="1200" dirty="0"/>
              <a:t>Do not wait; the time will never be 'just right.' Start where you stand, and work with whatever tools you may have at your command, and better tools will be found as you go along. – George Herbert</a:t>
            </a:r>
          </a:p>
          <a:p>
            <a:pPr defTabSz="966612">
              <a:defRPr/>
            </a:pPr>
            <a:endParaRPr lang="en-CA" sz="1200" dirty="0"/>
          </a:p>
          <a:p>
            <a:pPr defTabSz="966612">
              <a:defRPr/>
            </a:pPr>
            <a:r>
              <a:rPr lang="en-CA" sz="1200" dirty="0"/>
              <a:t>We don't know where to start , we are not "in the mood", so we do something else, anything else, hoping for inspiration, hoping we will "</a:t>
            </a:r>
            <a:r>
              <a:rPr lang="en-CA" sz="1200"/>
              <a:t>feel more like </a:t>
            </a:r>
            <a:r>
              <a:rPr lang="en-CA" sz="1200" dirty="0"/>
              <a:t>it".  When learning something new, there is more foggy confusion than sunny inspiration. It's more mud-puddle than clear mountain stream. The only way to know how deep that mud puddle is to step into it. So being anywhere. Step right into the middle of that puddle or toe the edges but begin anywhere. So, if you've been thinking, hey, I don't need to get my shoes dirty and my feet wet, I could throw a rock into that puddle or get a stick and probe for the bottom, then good. Do that. Now you have a sense of the depth. You have begun.</a:t>
            </a:r>
          </a:p>
          <a:p>
            <a:pPr defTabSz="966612">
              <a:defRPr/>
            </a:pPr>
            <a:endParaRPr lang="en-CA" sz="1200" dirty="0"/>
          </a:p>
          <a:p>
            <a:pPr defTabSz="966612">
              <a:defRPr/>
            </a:pPr>
            <a:r>
              <a:rPr lang="en-CA" sz="1200" dirty="0"/>
              <a:t>Mark Manson: "When I need to be motivated, I just do </a:t>
            </a:r>
            <a:r>
              <a:rPr lang="en-CA" sz="1200" i="1" dirty="0"/>
              <a:t>something</a:t>
            </a:r>
            <a:r>
              <a:rPr lang="en-CA" sz="1200" dirty="0"/>
              <a:t> that’s even remotely related to what I want to accomplish and then, action begets motivation begets action, etc."</a:t>
            </a:r>
          </a:p>
          <a:p>
            <a:pPr defTabSz="966612">
              <a:defRPr/>
            </a:pPr>
            <a:r>
              <a:rPr lang="en-CA" sz="1200" dirty="0"/>
              <a:t>"The Do Something Principle states that </a:t>
            </a:r>
            <a:r>
              <a:rPr lang="en-CA" sz="1200" b="1" i="1" dirty="0"/>
              <a:t>taking action is not just the effect of motivation, but also the cause of it."</a:t>
            </a:r>
            <a:br>
              <a:rPr lang="en-CA" sz="1200" dirty="0">
                <a:hlinkClick r:id="rId3"/>
              </a:rPr>
            </a:br>
            <a:r>
              <a:rPr lang="en-CA" sz="1200" dirty="0">
                <a:hlinkClick r:id="rId3"/>
              </a:rPr>
              <a:t>https://markmanson.net/emotional-intelligence</a:t>
            </a:r>
            <a:r>
              <a:rPr lang="en-CA" sz="1200" dirty="0"/>
              <a:t>  There is psych research on this; Search "</a:t>
            </a:r>
            <a:r>
              <a:rPr lang="en-GB" dirty="0" err="1"/>
              <a:t>behavioral</a:t>
            </a:r>
            <a:r>
              <a:rPr lang="en-GB" dirty="0"/>
              <a:t> activation"</a:t>
            </a:r>
            <a:endParaRPr lang="en-CA" sz="1200" dirty="0"/>
          </a:p>
          <a:p>
            <a:pPr defTabSz="966612">
              <a:defRPr/>
            </a:pPr>
            <a:endParaRPr lang="en-CA" sz="1200" dirty="0"/>
          </a:p>
          <a:p>
            <a:pPr defTabSz="966612">
              <a:defRPr/>
            </a:pPr>
            <a:r>
              <a:rPr lang="en-CA" sz="1200" dirty="0"/>
              <a:t>Start with what you have.</a:t>
            </a:r>
          </a:p>
          <a:p>
            <a:pPr defTabSz="966612">
              <a:defRPr/>
            </a:pPr>
            <a:r>
              <a:rPr lang="en-CA" sz="1200" dirty="0"/>
              <a:t>Start with doubt.</a:t>
            </a:r>
          </a:p>
          <a:p>
            <a:pPr defTabSz="966612">
              <a:defRPr/>
            </a:pPr>
            <a:r>
              <a:rPr lang="en-CA" sz="1200" dirty="0"/>
              <a:t>Start with pain.</a:t>
            </a:r>
          </a:p>
          <a:p>
            <a:pPr defTabSz="966612">
              <a:defRPr/>
            </a:pPr>
            <a:r>
              <a:rPr lang="en-CA" sz="1200" dirty="0"/>
              <a:t>Start with fear.</a:t>
            </a:r>
          </a:p>
          <a:p>
            <a:pPr defTabSz="966612">
              <a:defRPr/>
            </a:pPr>
            <a:r>
              <a:rPr lang="en-CA" sz="1200" dirty="0"/>
              <a:t>Start where you are.</a:t>
            </a:r>
          </a:p>
          <a:p>
            <a:pPr defTabSz="966612">
              <a:defRPr/>
            </a:pPr>
            <a:r>
              <a:rPr lang="en-CA" sz="1200" dirty="0"/>
              <a:t>Start now.</a:t>
            </a:r>
          </a:p>
          <a:p>
            <a:pPr defTabSz="966612">
              <a:defRPr/>
            </a:pPr>
            <a:endParaRPr lang="en-CA" sz="1200" dirty="0"/>
          </a:p>
          <a:p>
            <a:pPr defTabSz="966612">
              <a:defRPr/>
            </a:pPr>
            <a:r>
              <a:rPr lang="en-US" dirty="0">
                <a:hlinkClick r:id="rId4"/>
              </a:rPr>
              <a:t>Some of the best advice I've heard - Ozan Varol</a:t>
            </a:r>
            <a:r>
              <a:rPr lang="en-US" dirty="0"/>
              <a:t>  </a:t>
            </a:r>
            <a:r>
              <a:rPr lang="en-CA" sz="1200" dirty="0"/>
              <a:t>https://ozanvarol.com/some-of-the-best-advice-ive-heard/</a:t>
            </a:r>
            <a:br>
              <a:rPr lang="en-CA" sz="1200" dirty="0"/>
            </a:br>
            <a:r>
              <a:rPr lang="en-US" sz="1200" dirty="0"/>
              <a:t>“Writing a novel is like driving a car at night. You can see only as far as your headlights, but you can make the whole trip that way,” said the novelist E. L. Doctorow. </a:t>
            </a:r>
            <a:endParaRPr lang="en-CA" sz="1200" dirty="0"/>
          </a:p>
        </p:txBody>
      </p:sp>
      <p:sp>
        <p:nvSpPr>
          <p:cNvPr id="4" name="Slide Number Placeholder 3"/>
          <p:cNvSpPr>
            <a:spLocks noGrp="1"/>
          </p:cNvSpPr>
          <p:nvPr>
            <p:ph type="sldNum" sz="quarter" idx="10"/>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93427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407988"/>
            <a:ext cx="4208463" cy="236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Life is what happens to us while we are making other plans. – Allen Saunders, Readers Digest, January 1957 (commonly attributed to John Lennon)</a:t>
            </a:r>
          </a:p>
          <a:p>
            <a:endParaRPr lang="en-CA" sz="1200" b="1" dirty="0"/>
          </a:p>
          <a:p>
            <a:r>
              <a:rPr lang="en-CA" sz="1200" b="1" dirty="0"/>
              <a:t>The universe is notorious for being personally inconvenient. </a:t>
            </a:r>
          </a:p>
          <a:p>
            <a:r>
              <a:rPr lang="en-CA" sz="1200" b="1" dirty="0"/>
              <a:t>So…Lie to yourself. Put each deadline into your calendar one or two days early. </a:t>
            </a:r>
          </a:p>
          <a:p>
            <a:r>
              <a:rPr lang="en-CA" sz="1200" b="1" dirty="0"/>
              <a:t>If and when Murphy's Law comes into play, you'll have time to recover. This is how to plan for the  unplannable, the unexpected. </a:t>
            </a:r>
          </a:p>
          <a:p>
            <a:endParaRPr lang="en-CA" sz="1200" b="1" dirty="0"/>
          </a:p>
          <a:p>
            <a:pPr marL="0" marR="0" lvl="0" indent="0" algn="l" defTabSz="966612" rtl="0" eaLnBrk="1" fontAlgn="auto" latinLnBrk="0" hangingPunct="1">
              <a:lnSpc>
                <a:spcPct val="100000"/>
              </a:lnSpc>
              <a:spcBef>
                <a:spcPts val="0"/>
              </a:spcBef>
              <a:spcAft>
                <a:spcPts val="0"/>
              </a:spcAft>
              <a:buClrTx/>
              <a:buSzTx/>
              <a:buFontTx/>
              <a:buNone/>
              <a:tabLst/>
              <a:defRPr/>
            </a:pPr>
            <a:r>
              <a:rPr lang="en-CA" sz="1200" dirty="0">
                <a:solidFill>
                  <a:srgbClr val="330000"/>
                </a:solidFill>
                <a:latin typeface="Verdana" panose="020B0604030504040204" pitchFamily="34" charset="0"/>
              </a:rPr>
              <a:t>"The first 90% of the code accounts for the first 90% of the development time. The remaining 10% of the code accounts for the other 90% of the development time." -- Tom Cargill, Bell Labs.   Elapsed time is not proportional to working code! It takes only half the time to write the first 90% of the code. So, build in the extra 90%. Plan to be early, you'll finish on time</a:t>
            </a:r>
            <a:r>
              <a:rPr lang="en-CA" sz="1200" b="0" kern="1200" dirty="0">
                <a:solidFill>
                  <a:srgbClr val="330000"/>
                </a:solidFill>
                <a:latin typeface="Verdana" panose="020B0604030504040204" pitchFamily="34" charset="0"/>
                <a:ea typeface="+mn-ea"/>
                <a:cs typeface="+mn-cs"/>
              </a:rPr>
              <a:t>.</a:t>
            </a:r>
            <a:br>
              <a:rPr lang="en-CA" sz="1200" b="0" kern="1200" dirty="0">
                <a:solidFill>
                  <a:srgbClr val="330000"/>
                </a:solidFill>
                <a:latin typeface="Verdana" panose="020B0604030504040204" pitchFamily="34" charset="0"/>
                <a:ea typeface="+mn-ea"/>
                <a:cs typeface="+mn-cs"/>
              </a:rPr>
            </a:br>
            <a:r>
              <a:rPr lang="en-CA" sz="1200" b="1" kern="1200" dirty="0">
                <a:solidFill>
                  <a:srgbClr val="330000"/>
                </a:solidFill>
                <a:latin typeface="Verdana" panose="020B0604030504040204" pitchFamily="34" charset="0"/>
                <a:ea typeface="+mn-ea"/>
                <a:cs typeface="+mn-cs"/>
              </a:rPr>
              <a:t>And if you do finish early, is having extra time on your hands going to be a problem?</a:t>
            </a:r>
          </a:p>
          <a:p>
            <a:pPr defTabSz="966612">
              <a:defRPr/>
            </a:pPr>
            <a:endParaRPr lang="en-CA" sz="1200" dirty="0">
              <a:solidFill>
                <a:srgbClr val="330000"/>
              </a:solidFill>
              <a:latin typeface="Verdana" panose="020B0604030504040204" pitchFamily="34" charset="0"/>
            </a:endParaRPr>
          </a:p>
          <a:p>
            <a:pPr algn="l">
              <a:buFont typeface="Arial" panose="020B0604020202020204" pitchFamily="34" charset="0"/>
              <a:buNone/>
            </a:pPr>
            <a:r>
              <a:rPr lang="en-CA" sz="1200" b="1" i="0" dirty="0">
                <a:solidFill>
                  <a:srgbClr val="330000"/>
                </a:solidFill>
                <a:effectLst/>
                <a:latin typeface="Verdana" panose="020B0604030504040204" pitchFamily="34" charset="0"/>
              </a:rPr>
              <a:t>Hofstadter's Law: It always takes longer than you expect, even when you take into account Hofstadter's Law.</a:t>
            </a:r>
          </a:p>
          <a:p>
            <a:pPr algn="l">
              <a:buFont typeface="Arial" panose="020B0604020202020204" pitchFamily="34" charset="0"/>
              <a:buNone/>
            </a:pPr>
            <a:r>
              <a:rPr lang="en-CA" sz="1200" b="0" i="0" dirty="0">
                <a:solidFill>
                  <a:srgbClr val="330000"/>
                </a:solidFill>
                <a:effectLst/>
                <a:latin typeface="Verdana" panose="020B0604030504040204" pitchFamily="34" charset="0"/>
              </a:rPr>
              <a:t>— Douglas Hofstadter, 'Gödel, Escher, Bach: An Eternal Golden Braid</a:t>
            </a:r>
          </a:p>
          <a:p>
            <a:r>
              <a:rPr lang="en-CA" sz="1200" dirty="0"/>
              <a:t>https://xkcd.com/1658/   http://www.explainxkcd.com/wiki/index.php/1658   https://en.wikipedia.org/wiki/Hofstadter's_law</a:t>
            </a:r>
          </a:p>
          <a:p>
            <a:pPr algn="l">
              <a:buFont typeface="Arial" panose="020B0604020202020204" pitchFamily="34" charset="0"/>
              <a:buNone/>
            </a:pPr>
            <a:endParaRPr lang="en-US" sz="1200" b="0" i="0" dirty="0">
              <a:solidFill>
                <a:srgbClr val="330000"/>
              </a:solidFill>
              <a:effectLst/>
              <a:latin typeface="Verdana" panose="020B0604030504040204" pitchFamily="34" charset="0"/>
            </a:endParaRPr>
          </a:p>
          <a:p>
            <a:pPr defTabSz="966612">
              <a:defRPr/>
            </a:pPr>
            <a:r>
              <a:rPr lang="en-CA" sz="1200" dirty="0">
                <a:solidFill>
                  <a:srgbClr val="330000"/>
                </a:solidFill>
                <a:latin typeface="Verdana" panose="020B0604030504040204" pitchFamily="34" charset="0"/>
              </a:rPr>
              <a:t>-------------------------------------</a:t>
            </a:r>
          </a:p>
          <a:p>
            <a:pPr algn="l">
              <a:buFont typeface="Arial" panose="020B0604020202020204" pitchFamily="34" charset="0"/>
              <a:buNone/>
            </a:pPr>
            <a:r>
              <a:rPr lang="en-CA" sz="1200" b="0" i="0" dirty="0">
                <a:solidFill>
                  <a:srgbClr val="330000"/>
                </a:solidFill>
                <a:effectLst/>
                <a:latin typeface="Verdana" panose="020B0604030504040204" pitchFamily="34" charset="0"/>
              </a:rPr>
              <a:t>If you don't have time to do it right the first time, when are you going to find the time to fix it later? </a:t>
            </a:r>
          </a:p>
          <a:p>
            <a:endParaRPr lang="en-CA" sz="1200" b="1" dirty="0"/>
          </a:p>
          <a:p>
            <a:pPr defTabSz="966612">
              <a:defRPr/>
            </a:pPr>
            <a:r>
              <a:rPr lang="en-CA" sz="1200" b="1" dirty="0"/>
              <a:t>"The future isn’t something to be predicted, it’s something to be achieved."</a:t>
            </a:r>
            <a:r>
              <a:rPr lang="en-CA" sz="1200" dirty="0"/>
              <a:t> Don Tapscott</a:t>
            </a:r>
          </a:p>
          <a:p>
            <a:pPr defTabSz="966612">
              <a:defRPr/>
            </a:pPr>
            <a:endParaRPr lang="en-CA" sz="1200" dirty="0">
              <a:solidFill>
                <a:srgbClr val="330000"/>
              </a:solidFill>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143226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AE30F133-F9C9-4715-A4A6-68CF23F32428}"/>
              </a:ext>
            </a:extLst>
          </p:cNvPr>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2024-01-16</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tagram.com/p/CKypOu5lFM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instagram.com/p/CLb0CJEFkq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xplainxkcd.com/wiki/index.php/2141:_UI_vs_U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xkcd.com/97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2zfqw8nhUwA" TargetMode="External"/><Relationship Id="rId7" Type="http://schemas.openxmlformats.org/officeDocument/2006/relationships/hyperlink" Target="https://en.wikipedia.org/wiki/Think_different#Television_commercial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youtu.be/vvmhFE5p0Z0" TargetMode="External"/><Relationship Id="rId5" Type="http://schemas.openxmlformats.org/officeDocument/2006/relationships/hyperlink" Target="https://www.youtube.com/watch?v=-5zeJyQ31rM" TargetMode="External"/><Relationship Id="rId4" Type="http://schemas.openxmlformats.org/officeDocument/2006/relationships/hyperlink" Target="https://www.youtube.com/watch?v=AyuuqsGoXy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Interaction_design" TargetMode="External"/><Relationship Id="rId3" Type="http://schemas.openxmlformats.org/officeDocument/2006/relationships/hyperlink" Target="https://en.wikipedia.org/wiki/User_experience" TargetMode="External"/><Relationship Id="rId7" Type="http://schemas.openxmlformats.org/officeDocument/2006/relationships/hyperlink" Target="https://en.wikipedia.org/wiki/Information_desig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en.wikipedia.org/wiki/User_interface_design" TargetMode="External"/><Relationship Id="rId5" Type="http://schemas.openxmlformats.org/officeDocument/2006/relationships/hyperlink" Target="https://senecacollege-primo.hosted.exlibrisgroup.com/primo-explore/fulldisplay?docid=TN_loughborough2134/15600&amp;context=PC&amp;vid=01SENC&amp;search_scope=default_scope&amp;tab=default_tab&amp;lang=en_US" TargetMode="External"/><Relationship Id="rId4" Type="http://schemas.openxmlformats.org/officeDocument/2006/relationships/hyperlink" Target="https://www.iso.org/standard/52075.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reedos.or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searchwindowsserver.techtarget.com/definition/command-line-interface-CL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hyperlink" Target="http://www.linfo.org/gui.html"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lstStyle/>
          <a:p>
            <a:r>
              <a:rPr lang="en-CA"/>
              <a:t>Computer </a:t>
            </a:r>
            <a:r>
              <a:rPr lang="en-CA" dirty="0"/>
              <a:t>Principles for Programmers</a:t>
            </a:r>
          </a:p>
        </p:txBody>
      </p:sp>
      <p:sp>
        <p:nvSpPr>
          <p:cNvPr id="3" name="Subtitle 2"/>
          <p:cNvSpPr>
            <a:spLocks noGrp="1"/>
          </p:cNvSpPr>
          <p:nvPr>
            <p:ph type="subTitle" idx="1"/>
          </p:nvPr>
        </p:nvSpPr>
        <p:spPr>
          <a:xfrm>
            <a:off x="685800" y="2628900"/>
            <a:ext cx="7848600" cy="1314450"/>
          </a:xfrm>
        </p:spPr>
        <p:txBody>
          <a:bodyPr>
            <a:normAutofit/>
          </a:bodyPr>
          <a:lstStyle/>
          <a:p>
            <a:r>
              <a:rPr lang="en-US" b="1" dirty="0"/>
              <a:t>User Interfaces and Time Management</a:t>
            </a:r>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B8F-75F1-40E1-AD6A-E75F47E85080}"/>
              </a:ext>
            </a:extLst>
          </p:cNvPr>
          <p:cNvSpPr>
            <a:spLocks noGrp="1"/>
          </p:cNvSpPr>
          <p:nvPr>
            <p:ph type="title"/>
          </p:nvPr>
        </p:nvSpPr>
        <p:spPr/>
        <p:txBody>
          <a:bodyPr>
            <a:noAutofit/>
          </a:bodyPr>
          <a:lstStyle/>
          <a:p>
            <a:r>
              <a:rPr lang="en-CA" sz="3000" dirty="0"/>
              <a:t>In a letter from Arianna Huffington to Elon Musk...</a:t>
            </a:r>
          </a:p>
        </p:txBody>
      </p:sp>
      <p:sp>
        <p:nvSpPr>
          <p:cNvPr id="3" name="TextBox 2">
            <a:extLst>
              <a:ext uri="{FF2B5EF4-FFF2-40B4-BE49-F238E27FC236}">
                <a16:creationId xmlns:a16="http://schemas.microsoft.com/office/drawing/2014/main" id="{6C78D5BB-83C2-42C2-B4B4-693E65B1404C}"/>
              </a:ext>
            </a:extLst>
          </p:cNvPr>
          <p:cNvSpPr txBox="1"/>
          <p:nvPr/>
        </p:nvSpPr>
        <p:spPr>
          <a:xfrm>
            <a:off x="1331640" y="1355159"/>
            <a:ext cx="6480720" cy="2800767"/>
          </a:xfrm>
          <a:prstGeom prst="rect">
            <a:avLst/>
          </a:prstGeom>
          <a:noFill/>
        </p:spPr>
        <p:txBody>
          <a:bodyPr wrap="square" rtlCol="0">
            <a:spAutoFit/>
          </a:bodyPr>
          <a:lstStyle/>
          <a:p>
            <a:r>
              <a:rPr lang="en-CA" sz="4400" b="1" dirty="0">
                <a:latin typeface="Ink Free" panose="03080402000500000000" pitchFamily="66" charset="0"/>
              </a:rPr>
              <a:t>For machines</a:t>
            </a:r>
            <a:br>
              <a:rPr lang="en-CA" sz="4400" b="1" dirty="0">
                <a:latin typeface="Ink Free" panose="03080402000500000000" pitchFamily="66" charset="0"/>
              </a:rPr>
            </a:br>
            <a:r>
              <a:rPr lang="en-CA" sz="4400" b="1" dirty="0">
                <a:latin typeface="Ink Free" panose="03080402000500000000" pitchFamily="66" charset="0"/>
              </a:rPr>
              <a:t> 	downtime is a bug</a:t>
            </a:r>
            <a:br>
              <a:rPr lang="en-CA" sz="4400" b="1" dirty="0">
                <a:latin typeface="Ink Free" panose="03080402000500000000" pitchFamily="66" charset="0"/>
              </a:rPr>
            </a:br>
            <a:r>
              <a:rPr lang="en-CA" sz="4400" b="1" dirty="0">
                <a:latin typeface="Ink Free" panose="03080402000500000000" pitchFamily="66" charset="0"/>
              </a:rPr>
              <a:t>For humans</a:t>
            </a:r>
            <a:br>
              <a:rPr lang="en-CA" sz="4400" b="1" dirty="0">
                <a:latin typeface="Ink Free" panose="03080402000500000000" pitchFamily="66" charset="0"/>
              </a:rPr>
            </a:br>
            <a:r>
              <a:rPr lang="en-CA" sz="4400" b="1" dirty="0">
                <a:latin typeface="Ink Free" panose="03080402000500000000" pitchFamily="66" charset="0"/>
              </a:rPr>
              <a:t> 	downtime is a feature</a:t>
            </a:r>
          </a:p>
        </p:txBody>
      </p:sp>
    </p:spTree>
    <p:extLst>
      <p:ext uri="{BB962C8B-B14F-4D97-AF65-F5344CB8AC3E}">
        <p14:creationId xmlns:p14="http://schemas.microsoft.com/office/powerpoint/2010/main" val="213158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C9C6-127B-48F0-8D65-A96C7393DCD2}"/>
              </a:ext>
            </a:extLst>
          </p:cNvPr>
          <p:cNvSpPr>
            <a:spLocks noGrp="1"/>
          </p:cNvSpPr>
          <p:nvPr>
            <p:ph type="title"/>
          </p:nvPr>
        </p:nvSpPr>
        <p:spPr>
          <a:xfrm>
            <a:off x="238866" y="400075"/>
            <a:ext cx="8229600" cy="742950"/>
          </a:xfrm>
        </p:spPr>
        <p:txBody>
          <a:bodyPr/>
          <a:lstStyle/>
          <a:p>
            <a:r>
              <a:rPr lang="en-CA" strike="dblStrike" dirty="0"/>
              <a:t>Time</a:t>
            </a:r>
            <a:r>
              <a:rPr lang="en-CA" dirty="0"/>
              <a:t> Choice Management</a:t>
            </a:r>
          </a:p>
        </p:txBody>
      </p:sp>
      <p:sp>
        <p:nvSpPr>
          <p:cNvPr id="3" name="Content Placeholder 2">
            <a:extLst>
              <a:ext uri="{FF2B5EF4-FFF2-40B4-BE49-F238E27FC236}">
                <a16:creationId xmlns:a16="http://schemas.microsoft.com/office/drawing/2014/main" id="{45529B79-C13E-4D40-BD53-BBE92BA22EDD}"/>
              </a:ext>
            </a:extLst>
          </p:cNvPr>
          <p:cNvSpPr>
            <a:spLocks noGrp="1"/>
          </p:cNvSpPr>
          <p:nvPr>
            <p:ph idx="1"/>
          </p:nvPr>
        </p:nvSpPr>
        <p:spPr>
          <a:xfrm>
            <a:off x="395536" y="987574"/>
            <a:ext cx="8229600" cy="3657600"/>
          </a:xfrm>
        </p:spPr>
        <p:txBody>
          <a:bodyPr>
            <a:normAutofit fontScale="92500" lnSpcReduction="10000"/>
          </a:bodyPr>
          <a:lstStyle/>
          <a:p>
            <a:pPr marL="0" indent="0">
              <a:lnSpc>
                <a:spcPct val="150000"/>
              </a:lnSpc>
              <a:spcBef>
                <a:spcPts val="0"/>
              </a:spcBef>
              <a:buNone/>
            </a:pPr>
            <a:r>
              <a:rPr lang="en-CA" sz="6000" dirty="0">
                <a:solidFill>
                  <a:schemeClr val="accent4">
                    <a:lumMod val="50000"/>
                  </a:schemeClr>
                </a:solidFill>
              </a:rPr>
              <a:t>What </a:t>
            </a:r>
            <a:r>
              <a:rPr lang="en-CA" sz="6000" dirty="0">
                <a:solidFill>
                  <a:schemeClr val="accent4">
                    <a:lumMod val="50000"/>
                  </a:schemeClr>
                </a:solidFill>
                <a:hlinkClick r:id="rId3"/>
              </a:rPr>
              <a:t>choices</a:t>
            </a:r>
            <a:br>
              <a:rPr lang="en-CA" sz="6000" dirty="0">
                <a:solidFill>
                  <a:schemeClr val="accent4">
                    <a:lumMod val="50000"/>
                  </a:schemeClr>
                </a:solidFill>
              </a:rPr>
            </a:br>
            <a:r>
              <a:rPr lang="en-CA" sz="6000" dirty="0">
                <a:solidFill>
                  <a:schemeClr val="accent4">
                    <a:lumMod val="50000"/>
                  </a:schemeClr>
                </a:solidFill>
              </a:rPr>
              <a:t>will you make</a:t>
            </a:r>
            <a:br>
              <a:rPr lang="en-CA" sz="6000" dirty="0">
                <a:solidFill>
                  <a:schemeClr val="accent4">
                    <a:lumMod val="50000"/>
                  </a:schemeClr>
                </a:solidFill>
              </a:rPr>
            </a:br>
            <a:r>
              <a:rPr lang="en-CA" sz="6000" dirty="0">
                <a:solidFill>
                  <a:schemeClr val="accent4">
                    <a:lumMod val="50000"/>
                  </a:schemeClr>
                </a:solidFill>
              </a:rPr>
              <a:t>with your </a:t>
            </a:r>
            <a:r>
              <a:rPr lang="en-CA" sz="6000" dirty="0">
                <a:solidFill>
                  <a:schemeClr val="accent4">
                    <a:lumMod val="50000"/>
                  </a:schemeClr>
                </a:solidFill>
                <a:hlinkClick r:id="rId4"/>
              </a:rPr>
              <a:t>time</a:t>
            </a:r>
            <a:r>
              <a:rPr lang="en-CA" sz="6000" dirty="0">
                <a:solidFill>
                  <a:schemeClr val="accent4">
                    <a:lumMod val="50000"/>
                  </a:schemeClr>
                </a:solidFill>
              </a:rPr>
              <a:t>? </a:t>
            </a:r>
          </a:p>
        </p:txBody>
      </p:sp>
      <p:grpSp>
        <p:nvGrpSpPr>
          <p:cNvPr id="6" name="Group 5">
            <a:extLst>
              <a:ext uri="{FF2B5EF4-FFF2-40B4-BE49-F238E27FC236}">
                <a16:creationId xmlns:a16="http://schemas.microsoft.com/office/drawing/2014/main" id="{C95953C1-FD00-4D89-8693-D3527452A3F5}"/>
              </a:ext>
            </a:extLst>
          </p:cNvPr>
          <p:cNvGrpSpPr/>
          <p:nvPr/>
        </p:nvGrpSpPr>
        <p:grpSpPr>
          <a:xfrm>
            <a:off x="-4212976" y="0"/>
            <a:ext cx="3816424" cy="3816424"/>
            <a:chOff x="-4212976" y="0"/>
            <a:chExt cx="3816424" cy="3816424"/>
          </a:xfrm>
        </p:grpSpPr>
        <p:sp>
          <p:nvSpPr>
            <p:cNvPr id="4" name="Oval 3">
              <a:extLst>
                <a:ext uri="{FF2B5EF4-FFF2-40B4-BE49-F238E27FC236}">
                  <a16:creationId xmlns:a16="http://schemas.microsoft.com/office/drawing/2014/main" id="{A00A050A-AE08-4A6D-93A5-C58537A2ED79}"/>
                </a:ext>
              </a:extLst>
            </p:cNvPr>
            <p:cNvSpPr/>
            <p:nvPr/>
          </p:nvSpPr>
          <p:spPr>
            <a:xfrm>
              <a:off x="-4212976" y="0"/>
              <a:ext cx="3816424" cy="381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0" name="Group 29">
              <a:extLst>
                <a:ext uri="{FF2B5EF4-FFF2-40B4-BE49-F238E27FC236}">
                  <a16:creationId xmlns:a16="http://schemas.microsoft.com/office/drawing/2014/main" id="{A241AB0C-3D3F-45A1-A524-0513DF3A7B95}"/>
                </a:ext>
              </a:extLst>
            </p:cNvPr>
            <p:cNvGrpSpPr/>
            <p:nvPr/>
          </p:nvGrpSpPr>
          <p:grpSpPr>
            <a:xfrm>
              <a:off x="-3924944" y="555526"/>
              <a:ext cx="3240360" cy="3096344"/>
              <a:chOff x="899592" y="-3260898"/>
              <a:chExt cx="3240360" cy="3096344"/>
            </a:xfrm>
          </p:grpSpPr>
          <p:grpSp>
            <p:nvGrpSpPr>
              <p:cNvPr id="31" name="Group 30">
                <a:extLst>
                  <a:ext uri="{FF2B5EF4-FFF2-40B4-BE49-F238E27FC236}">
                    <a16:creationId xmlns:a16="http://schemas.microsoft.com/office/drawing/2014/main" id="{A4813FF0-6E4D-4B63-941B-83FF684EC54B}"/>
                  </a:ext>
                </a:extLst>
              </p:cNvPr>
              <p:cNvGrpSpPr/>
              <p:nvPr/>
            </p:nvGrpSpPr>
            <p:grpSpPr>
              <a:xfrm>
                <a:off x="899592" y="-3260898"/>
                <a:ext cx="3240360" cy="3096344"/>
                <a:chOff x="2843808" y="1491630"/>
                <a:chExt cx="3240360" cy="3096344"/>
              </a:xfrm>
            </p:grpSpPr>
            <p:sp>
              <p:nvSpPr>
                <p:cNvPr id="33" name="Oval 32">
                  <a:extLst>
                    <a:ext uri="{FF2B5EF4-FFF2-40B4-BE49-F238E27FC236}">
                      <a16:creationId xmlns:a16="http://schemas.microsoft.com/office/drawing/2014/main" id="{1D704B0B-710A-4AF3-BEA7-6B20D3F9D44D}"/>
                    </a:ext>
                  </a:extLst>
                </p:cNvPr>
                <p:cNvSpPr/>
                <p:nvPr/>
              </p:nvSpPr>
              <p:spPr>
                <a:xfrm>
                  <a:off x="2843808" y="1491630"/>
                  <a:ext cx="2088232" cy="2088232"/>
                </a:xfrm>
                <a:prstGeom prst="ellipse">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lIns="72000" tIns="0" rIns="720000" rtlCol="0" anchor="ctr"/>
                <a:lstStyle/>
                <a:p>
                  <a:pPr algn="ctr"/>
                  <a:r>
                    <a:rPr lang="en-CA" b="1" dirty="0">
                      <a:solidFill>
                        <a:schemeClr val="accent4"/>
                      </a:solidFill>
                    </a:rPr>
                    <a:t>Could Do  </a:t>
                  </a:r>
                </a:p>
                <a:p>
                  <a:pPr algn="ctr"/>
                  <a:endParaRPr lang="en-CA" b="1" dirty="0">
                    <a:solidFill>
                      <a:schemeClr val="accent4"/>
                    </a:solidFill>
                  </a:endParaRPr>
                </a:p>
                <a:p>
                  <a:pPr algn="ctr"/>
                  <a:endParaRPr lang="en-CA" b="1" dirty="0">
                    <a:solidFill>
                      <a:schemeClr val="accent4"/>
                    </a:solidFill>
                  </a:endParaRPr>
                </a:p>
              </p:txBody>
            </p:sp>
            <p:sp>
              <p:nvSpPr>
                <p:cNvPr id="34" name="Oval 33">
                  <a:extLst>
                    <a:ext uri="{FF2B5EF4-FFF2-40B4-BE49-F238E27FC236}">
                      <a16:creationId xmlns:a16="http://schemas.microsoft.com/office/drawing/2014/main" id="{5B6F4E9E-4133-419E-903D-269244E44C04}"/>
                    </a:ext>
                  </a:extLst>
                </p:cNvPr>
                <p:cNvSpPr/>
                <p:nvPr/>
              </p:nvSpPr>
              <p:spPr>
                <a:xfrm>
                  <a:off x="3419872" y="2499742"/>
                  <a:ext cx="2088232" cy="2088232"/>
                </a:xfrm>
                <a:prstGeom prst="ellipse">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b="1" dirty="0"/>
                </a:p>
                <a:p>
                  <a:pPr algn="ctr"/>
                  <a:endParaRPr lang="en-CA" b="1" dirty="0"/>
                </a:p>
                <a:p>
                  <a:pPr algn="ctr"/>
                  <a:endParaRPr lang="en-CA" b="1" dirty="0"/>
                </a:p>
                <a:p>
                  <a:pPr algn="ctr">
                    <a:spcBef>
                      <a:spcPts val="600"/>
                    </a:spcBef>
                  </a:pPr>
                  <a:r>
                    <a:rPr lang="en-CA" b="1" dirty="0">
                      <a:solidFill>
                        <a:srgbClr val="0070C0"/>
                      </a:solidFill>
                    </a:rPr>
                    <a:t>Want To</a:t>
                  </a:r>
                </a:p>
              </p:txBody>
            </p:sp>
            <p:sp>
              <p:nvSpPr>
                <p:cNvPr id="35" name="Oval 34">
                  <a:extLst>
                    <a:ext uri="{FF2B5EF4-FFF2-40B4-BE49-F238E27FC236}">
                      <a16:creationId xmlns:a16="http://schemas.microsoft.com/office/drawing/2014/main" id="{FEEBB8B6-BFAA-4FCF-9D90-DA8B98B3C2C4}"/>
                    </a:ext>
                  </a:extLst>
                </p:cNvPr>
                <p:cNvSpPr/>
                <p:nvPr/>
              </p:nvSpPr>
              <p:spPr>
                <a:xfrm>
                  <a:off x="3995936" y="1491630"/>
                  <a:ext cx="2088232" cy="2088232"/>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lIns="720000" tIns="0" rIns="0" rtlCol="0" anchor="ctr"/>
                <a:lstStyle/>
                <a:p>
                  <a:pPr algn="ctr"/>
                  <a:r>
                    <a:rPr lang="en-CA" b="1" dirty="0">
                      <a:solidFill>
                        <a:schemeClr val="accent2"/>
                      </a:solidFill>
                    </a:rPr>
                    <a:t>Must</a:t>
                  </a:r>
                  <a:br>
                    <a:rPr lang="en-CA" b="1" dirty="0">
                      <a:solidFill>
                        <a:schemeClr val="accent2"/>
                      </a:solidFill>
                    </a:rPr>
                  </a:br>
                  <a:r>
                    <a:rPr lang="en-CA" b="1" dirty="0">
                      <a:solidFill>
                        <a:schemeClr val="accent2"/>
                      </a:solidFill>
                    </a:rPr>
                    <a:t>Do</a:t>
                  </a:r>
                  <a:endParaRPr lang="en-CA" b="1" dirty="0"/>
                </a:p>
                <a:p>
                  <a:pPr algn="ctr"/>
                  <a:endParaRPr lang="en-CA" b="1" dirty="0"/>
                </a:p>
                <a:p>
                  <a:pPr algn="ctr"/>
                  <a:endParaRPr lang="en-CA" b="1" dirty="0"/>
                </a:p>
              </p:txBody>
            </p:sp>
          </p:grpSp>
          <p:sp>
            <p:nvSpPr>
              <p:cNvPr id="32" name="TextBox 31">
                <a:extLst>
                  <a:ext uri="{FF2B5EF4-FFF2-40B4-BE49-F238E27FC236}">
                    <a16:creationId xmlns:a16="http://schemas.microsoft.com/office/drawing/2014/main" id="{14C7D583-8014-48B2-9D2E-D80A50ED5932}"/>
                  </a:ext>
                </a:extLst>
              </p:cNvPr>
              <p:cNvSpPr txBox="1"/>
              <p:nvPr/>
            </p:nvSpPr>
            <p:spPr>
              <a:xfrm>
                <a:off x="1475656" y="-2993972"/>
                <a:ext cx="2088232" cy="1714828"/>
              </a:xfrm>
              <a:prstGeom prst="rect">
                <a:avLst/>
              </a:prstGeom>
              <a:noFill/>
            </p:spPr>
            <p:txBody>
              <a:bodyPr wrap="square" rtlCol="0">
                <a:spAutoFit/>
              </a:bodyPr>
              <a:lstStyle/>
              <a:p>
                <a:pPr algn="ctr">
                  <a:lnSpc>
                    <a:spcPct val="90000"/>
                  </a:lnSpc>
                </a:pPr>
                <a:r>
                  <a:rPr lang="en-CA" sz="1600" dirty="0">
                    <a:solidFill>
                      <a:schemeClr val="tx1">
                        <a:lumMod val="50000"/>
                        <a:lumOff val="50000"/>
                      </a:schemeClr>
                    </a:solidFill>
                  </a:rPr>
                  <a:t>On</a:t>
                </a:r>
                <a:br>
                  <a:rPr lang="en-CA" sz="1600" dirty="0">
                    <a:solidFill>
                      <a:schemeClr val="tx1">
                        <a:lumMod val="50000"/>
                        <a:lumOff val="50000"/>
                      </a:schemeClr>
                    </a:solidFill>
                  </a:rPr>
                </a:br>
                <a:r>
                  <a:rPr lang="en-CA" sz="1600" dirty="0">
                    <a:solidFill>
                      <a:schemeClr val="tx1">
                        <a:lumMod val="50000"/>
                        <a:lumOff val="50000"/>
                      </a:schemeClr>
                    </a:solidFill>
                  </a:rPr>
                  <a:t>your</a:t>
                </a:r>
                <a:br>
                  <a:rPr lang="en-CA" sz="1600" dirty="0">
                    <a:solidFill>
                      <a:schemeClr val="tx1">
                        <a:lumMod val="50000"/>
                        <a:lumOff val="50000"/>
                      </a:schemeClr>
                    </a:solidFill>
                  </a:rPr>
                </a:br>
                <a:r>
                  <a:rPr lang="en-CA" sz="1600" dirty="0">
                    <a:solidFill>
                      <a:schemeClr val="tx1">
                        <a:lumMod val="50000"/>
                        <a:lumOff val="50000"/>
                      </a:schemeClr>
                    </a:solidFill>
                  </a:rPr>
                  <a:t>mark</a:t>
                </a:r>
              </a:p>
              <a:p>
                <a:pPr algn="ctr">
                  <a:lnSpc>
                    <a:spcPct val="90000"/>
                  </a:lnSpc>
                </a:pPr>
                <a:endParaRPr lang="en-CA" sz="1600" dirty="0">
                  <a:solidFill>
                    <a:schemeClr val="bg1">
                      <a:lumMod val="50000"/>
                    </a:schemeClr>
                  </a:solidFill>
                </a:endParaRPr>
              </a:p>
              <a:p>
                <a:pPr algn="ctr">
                  <a:spcBef>
                    <a:spcPts val="1000"/>
                  </a:spcBef>
                </a:pPr>
                <a:r>
                  <a:rPr lang="en-CA" sz="1600" b="1" dirty="0">
                    <a:solidFill>
                      <a:schemeClr val="tx1">
                        <a:lumMod val="85000"/>
                        <a:lumOff val="15000"/>
                      </a:schemeClr>
                    </a:solidFill>
                  </a:rPr>
                  <a:t>GO</a:t>
                </a:r>
              </a:p>
              <a:p>
                <a:pPr algn="ctr">
                  <a:spcBef>
                    <a:spcPts val="900"/>
                  </a:spcBef>
                </a:pPr>
                <a:r>
                  <a:rPr lang="en-CA" sz="1600" dirty="0">
                    <a:solidFill>
                      <a:schemeClr val="tx1">
                        <a:lumMod val="65000"/>
                        <a:lumOff val="35000"/>
                      </a:schemeClr>
                    </a:solidFill>
                  </a:rPr>
                  <a:t>Ready</a:t>
                </a:r>
                <a:r>
                  <a:rPr lang="en-CA" sz="1600" dirty="0">
                    <a:solidFill>
                      <a:schemeClr val="tx1">
                        <a:lumMod val="75000"/>
                        <a:lumOff val="25000"/>
                      </a:schemeClr>
                    </a:solidFill>
                  </a:rPr>
                  <a:t>             Set</a:t>
                </a:r>
                <a:r>
                  <a:rPr lang="en-CA" sz="1600" dirty="0">
                    <a:solidFill>
                      <a:schemeClr val="tx1">
                        <a:lumMod val="65000"/>
                        <a:lumOff val="35000"/>
                      </a:schemeClr>
                    </a:solidFill>
                  </a:rPr>
                  <a:t>  </a:t>
                </a:r>
              </a:p>
            </p:txBody>
          </p:sp>
        </p:grpSp>
      </p:grpSp>
      <p:grpSp>
        <p:nvGrpSpPr>
          <p:cNvPr id="13" name="Group 12">
            <a:extLst>
              <a:ext uri="{FF2B5EF4-FFF2-40B4-BE49-F238E27FC236}">
                <a16:creationId xmlns:a16="http://schemas.microsoft.com/office/drawing/2014/main" id="{59B644C9-A955-4449-B539-5BEC83B5F38D}"/>
              </a:ext>
            </a:extLst>
          </p:cNvPr>
          <p:cNvGrpSpPr/>
          <p:nvPr/>
        </p:nvGrpSpPr>
        <p:grpSpPr>
          <a:xfrm>
            <a:off x="5220072" y="555526"/>
            <a:ext cx="3816424" cy="3816424"/>
            <a:chOff x="-4212976" y="0"/>
            <a:chExt cx="3816424" cy="3816424"/>
          </a:xfrm>
        </p:grpSpPr>
        <p:sp>
          <p:nvSpPr>
            <p:cNvPr id="14" name="Oval 13">
              <a:extLst>
                <a:ext uri="{FF2B5EF4-FFF2-40B4-BE49-F238E27FC236}">
                  <a16:creationId xmlns:a16="http://schemas.microsoft.com/office/drawing/2014/main" id="{D691D9B4-3EE6-4784-9678-D20C6A60753E}"/>
                </a:ext>
              </a:extLst>
            </p:cNvPr>
            <p:cNvSpPr/>
            <p:nvPr/>
          </p:nvSpPr>
          <p:spPr>
            <a:xfrm>
              <a:off x="-4212976" y="0"/>
              <a:ext cx="3816424" cy="381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9D8A6778-73E3-4866-9D4B-5DA276D3EC0F}"/>
                </a:ext>
              </a:extLst>
            </p:cNvPr>
            <p:cNvGrpSpPr/>
            <p:nvPr/>
          </p:nvGrpSpPr>
          <p:grpSpPr>
            <a:xfrm>
              <a:off x="-3924944" y="555526"/>
              <a:ext cx="3240360" cy="3096344"/>
              <a:chOff x="899592" y="-3260898"/>
              <a:chExt cx="3240360" cy="3096344"/>
            </a:xfrm>
          </p:grpSpPr>
          <p:grpSp>
            <p:nvGrpSpPr>
              <p:cNvPr id="16" name="Group 15">
                <a:extLst>
                  <a:ext uri="{FF2B5EF4-FFF2-40B4-BE49-F238E27FC236}">
                    <a16:creationId xmlns:a16="http://schemas.microsoft.com/office/drawing/2014/main" id="{3DF409FD-0055-452F-8017-784861D0554C}"/>
                  </a:ext>
                </a:extLst>
              </p:cNvPr>
              <p:cNvGrpSpPr/>
              <p:nvPr/>
            </p:nvGrpSpPr>
            <p:grpSpPr>
              <a:xfrm>
                <a:off x="899592" y="-3260898"/>
                <a:ext cx="3240360" cy="3096344"/>
                <a:chOff x="2843808" y="1491630"/>
                <a:chExt cx="3240360" cy="3096344"/>
              </a:xfrm>
            </p:grpSpPr>
            <p:sp>
              <p:nvSpPr>
                <p:cNvPr id="18" name="Oval 17">
                  <a:extLst>
                    <a:ext uri="{FF2B5EF4-FFF2-40B4-BE49-F238E27FC236}">
                      <a16:creationId xmlns:a16="http://schemas.microsoft.com/office/drawing/2014/main" id="{3E362E8B-CA64-4AF3-93AF-21D05EB47493}"/>
                    </a:ext>
                  </a:extLst>
                </p:cNvPr>
                <p:cNvSpPr/>
                <p:nvPr/>
              </p:nvSpPr>
              <p:spPr>
                <a:xfrm>
                  <a:off x="2843808" y="1491630"/>
                  <a:ext cx="2088232" cy="2088232"/>
                </a:xfrm>
                <a:prstGeom prst="ellipse">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lIns="72000" tIns="0" rIns="720000" rtlCol="0" anchor="ctr"/>
                <a:lstStyle/>
                <a:p>
                  <a:pPr algn="ctr"/>
                  <a:r>
                    <a:rPr lang="en-CA" b="1" dirty="0">
                      <a:solidFill>
                        <a:schemeClr val="accent4"/>
                      </a:solidFill>
                    </a:rPr>
                    <a:t>Could Do  </a:t>
                  </a:r>
                </a:p>
                <a:p>
                  <a:pPr algn="ctr"/>
                  <a:endParaRPr lang="en-CA" b="1" dirty="0">
                    <a:solidFill>
                      <a:schemeClr val="accent4"/>
                    </a:solidFill>
                  </a:endParaRPr>
                </a:p>
                <a:p>
                  <a:pPr algn="ctr"/>
                  <a:endParaRPr lang="en-CA" b="1" dirty="0">
                    <a:solidFill>
                      <a:schemeClr val="accent4"/>
                    </a:solidFill>
                  </a:endParaRPr>
                </a:p>
              </p:txBody>
            </p:sp>
            <p:sp>
              <p:nvSpPr>
                <p:cNvPr id="19" name="Oval 18">
                  <a:extLst>
                    <a:ext uri="{FF2B5EF4-FFF2-40B4-BE49-F238E27FC236}">
                      <a16:creationId xmlns:a16="http://schemas.microsoft.com/office/drawing/2014/main" id="{B69A7405-8CBE-4996-A05C-96296B1B05D6}"/>
                    </a:ext>
                  </a:extLst>
                </p:cNvPr>
                <p:cNvSpPr/>
                <p:nvPr/>
              </p:nvSpPr>
              <p:spPr>
                <a:xfrm>
                  <a:off x="3419872" y="2499742"/>
                  <a:ext cx="2088232" cy="2088232"/>
                </a:xfrm>
                <a:prstGeom prst="ellipse">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b="1" dirty="0"/>
                </a:p>
                <a:p>
                  <a:pPr algn="ctr"/>
                  <a:endParaRPr lang="en-CA" b="1" dirty="0"/>
                </a:p>
                <a:p>
                  <a:pPr algn="ctr"/>
                  <a:endParaRPr lang="en-CA" b="1" dirty="0"/>
                </a:p>
                <a:p>
                  <a:pPr algn="ctr">
                    <a:spcBef>
                      <a:spcPts val="600"/>
                    </a:spcBef>
                  </a:pPr>
                  <a:r>
                    <a:rPr lang="en-CA" b="1" dirty="0">
                      <a:solidFill>
                        <a:srgbClr val="0070C0"/>
                      </a:solidFill>
                    </a:rPr>
                    <a:t>Want To</a:t>
                  </a:r>
                </a:p>
              </p:txBody>
            </p:sp>
            <p:sp>
              <p:nvSpPr>
                <p:cNvPr id="20" name="Oval 19">
                  <a:extLst>
                    <a:ext uri="{FF2B5EF4-FFF2-40B4-BE49-F238E27FC236}">
                      <a16:creationId xmlns:a16="http://schemas.microsoft.com/office/drawing/2014/main" id="{E37D42A0-0C31-4AF8-A978-973557E417EF}"/>
                    </a:ext>
                  </a:extLst>
                </p:cNvPr>
                <p:cNvSpPr/>
                <p:nvPr/>
              </p:nvSpPr>
              <p:spPr>
                <a:xfrm>
                  <a:off x="3995936" y="1491630"/>
                  <a:ext cx="2088232" cy="2088232"/>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lIns="720000" tIns="0" rIns="0" rtlCol="0" anchor="ctr"/>
                <a:lstStyle/>
                <a:p>
                  <a:pPr algn="ctr"/>
                  <a:r>
                    <a:rPr lang="en-CA" b="1" dirty="0">
                      <a:solidFill>
                        <a:schemeClr val="accent2"/>
                      </a:solidFill>
                    </a:rPr>
                    <a:t>Must</a:t>
                  </a:r>
                  <a:br>
                    <a:rPr lang="en-CA" b="1" dirty="0">
                      <a:solidFill>
                        <a:schemeClr val="accent2"/>
                      </a:solidFill>
                    </a:rPr>
                  </a:br>
                  <a:r>
                    <a:rPr lang="en-CA" b="1" dirty="0">
                      <a:solidFill>
                        <a:schemeClr val="accent2"/>
                      </a:solidFill>
                    </a:rPr>
                    <a:t>Do</a:t>
                  </a:r>
                  <a:endParaRPr lang="en-CA" b="1" dirty="0"/>
                </a:p>
                <a:p>
                  <a:pPr algn="ctr"/>
                  <a:endParaRPr lang="en-CA" b="1" dirty="0"/>
                </a:p>
                <a:p>
                  <a:pPr algn="ctr"/>
                  <a:endParaRPr lang="en-CA" b="1" dirty="0"/>
                </a:p>
              </p:txBody>
            </p:sp>
          </p:grpSp>
          <p:sp>
            <p:nvSpPr>
              <p:cNvPr id="17" name="TextBox 16">
                <a:extLst>
                  <a:ext uri="{FF2B5EF4-FFF2-40B4-BE49-F238E27FC236}">
                    <a16:creationId xmlns:a16="http://schemas.microsoft.com/office/drawing/2014/main" id="{31934B7B-8CA5-4A4F-A39E-5F4F046FE8ED}"/>
                  </a:ext>
                </a:extLst>
              </p:cNvPr>
              <p:cNvSpPr txBox="1"/>
              <p:nvPr/>
            </p:nvSpPr>
            <p:spPr>
              <a:xfrm>
                <a:off x="1475656" y="-2993972"/>
                <a:ext cx="2088232" cy="1714828"/>
              </a:xfrm>
              <a:prstGeom prst="rect">
                <a:avLst/>
              </a:prstGeom>
              <a:noFill/>
            </p:spPr>
            <p:txBody>
              <a:bodyPr wrap="square" rtlCol="0">
                <a:spAutoFit/>
              </a:bodyPr>
              <a:lstStyle/>
              <a:p>
                <a:pPr algn="ctr">
                  <a:lnSpc>
                    <a:spcPct val="90000"/>
                  </a:lnSpc>
                </a:pPr>
                <a:r>
                  <a:rPr lang="en-CA" sz="1600" dirty="0">
                    <a:solidFill>
                      <a:schemeClr val="tx1">
                        <a:lumMod val="50000"/>
                        <a:lumOff val="50000"/>
                      </a:schemeClr>
                    </a:solidFill>
                  </a:rPr>
                  <a:t>On</a:t>
                </a:r>
                <a:br>
                  <a:rPr lang="en-CA" sz="1600" dirty="0">
                    <a:solidFill>
                      <a:schemeClr val="tx1">
                        <a:lumMod val="50000"/>
                        <a:lumOff val="50000"/>
                      </a:schemeClr>
                    </a:solidFill>
                  </a:rPr>
                </a:br>
                <a:r>
                  <a:rPr lang="en-CA" sz="1600" dirty="0">
                    <a:solidFill>
                      <a:schemeClr val="tx1">
                        <a:lumMod val="50000"/>
                        <a:lumOff val="50000"/>
                      </a:schemeClr>
                    </a:solidFill>
                  </a:rPr>
                  <a:t>your</a:t>
                </a:r>
                <a:br>
                  <a:rPr lang="en-CA" sz="1600" dirty="0">
                    <a:solidFill>
                      <a:schemeClr val="tx1">
                        <a:lumMod val="50000"/>
                        <a:lumOff val="50000"/>
                      </a:schemeClr>
                    </a:solidFill>
                  </a:rPr>
                </a:br>
                <a:r>
                  <a:rPr lang="en-CA" sz="1600" dirty="0">
                    <a:solidFill>
                      <a:schemeClr val="tx1">
                        <a:lumMod val="50000"/>
                        <a:lumOff val="50000"/>
                      </a:schemeClr>
                    </a:solidFill>
                  </a:rPr>
                  <a:t>mark</a:t>
                </a:r>
              </a:p>
              <a:p>
                <a:pPr algn="ctr">
                  <a:lnSpc>
                    <a:spcPct val="90000"/>
                  </a:lnSpc>
                </a:pPr>
                <a:endParaRPr lang="en-CA" sz="1600" dirty="0">
                  <a:solidFill>
                    <a:schemeClr val="bg1">
                      <a:lumMod val="50000"/>
                    </a:schemeClr>
                  </a:solidFill>
                </a:endParaRPr>
              </a:p>
              <a:p>
                <a:pPr algn="ctr">
                  <a:spcBef>
                    <a:spcPts val="1000"/>
                  </a:spcBef>
                </a:pPr>
                <a:r>
                  <a:rPr lang="en-CA" sz="1600" b="1" dirty="0">
                    <a:solidFill>
                      <a:schemeClr val="tx1">
                        <a:lumMod val="85000"/>
                        <a:lumOff val="15000"/>
                      </a:schemeClr>
                    </a:solidFill>
                  </a:rPr>
                  <a:t>GO</a:t>
                </a:r>
              </a:p>
              <a:p>
                <a:pPr algn="ctr">
                  <a:spcBef>
                    <a:spcPts val="900"/>
                  </a:spcBef>
                </a:pPr>
                <a:r>
                  <a:rPr lang="en-CA" sz="1600" dirty="0">
                    <a:solidFill>
                      <a:schemeClr val="tx1">
                        <a:lumMod val="65000"/>
                        <a:lumOff val="35000"/>
                      </a:schemeClr>
                    </a:solidFill>
                  </a:rPr>
                  <a:t>Ready</a:t>
                </a:r>
                <a:r>
                  <a:rPr lang="en-CA" sz="1600" dirty="0">
                    <a:solidFill>
                      <a:schemeClr val="tx1">
                        <a:lumMod val="75000"/>
                        <a:lumOff val="25000"/>
                      </a:schemeClr>
                    </a:solidFill>
                  </a:rPr>
                  <a:t>             Set</a:t>
                </a:r>
                <a:r>
                  <a:rPr lang="en-CA" sz="1600" dirty="0">
                    <a:solidFill>
                      <a:schemeClr val="tx1">
                        <a:lumMod val="65000"/>
                        <a:lumOff val="35000"/>
                      </a:schemeClr>
                    </a:solidFill>
                  </a:rPr>
                  <a:t>  </a:t>
                </a:r>
              </a:p>
            </p:txBody>
          </p:sp>
        </p:grpSp>
      </p:grpSp>
      <p:grpSp>
        <p:nvGrpSpPr>
          <p:cNvPr id="8" name="Group 7">
            <a:extLst>
              <a:ext uri="{FF2B5EF4-FFF2-40B4-BE49-F238E27FC236}">
                <a16:creationId xmlns:a16="http://schemas.microsoft.com/office/drawing/2014/main" id="{3069A52E-6246-35B9-F687-853BCC4DB6F8}"/>
              </a:ext>
            </a:extLst>
          </p:cNvPr>
          <p:cNvGrpSpPr/>
          <p:nvPr/>
        </p:nvGrpSpPr>
        <p:grpSpPr>
          <a:xfrm>
            <a:off x="5328084" y="4193912"/>
            <a:ext cx="3600400" cy="538078"/>
            <a:chOff x="5328084" y="4472652"/>
            <a:chExt cx="3600400" cy="538078"/>
          </a:xfrm>
        </p:grpSpPr>
        <p:sp>
          <p:nvSpPr>
            <p:cNvPr id="7" name="TextBox 6">
              <a:extLst>
                <a:ext uri="{FF2B5EF4-FFF2-40B4-BE49-F238E27FC236}">
                  <a16:creationId xmlns:a16="http://schemas.microsoft.com/office/drawing/2014/main" id="{FE492C15-B735-41E6-B4FB-1385B00926DC}"/>
                </a:ext>
              </a:extLst>
            </p:cNvPr>
            <p:cNvSpPr txBox="1"/>
            <p:nvPr/>
          </p:nvSpPr>
          <p:spPr>
            <a:xfrm>
              <a:off x="5328084" y="4733731"/>
              <a:ext cx="3600400" cy="276999"/>
            </a:xfrm>
            <a:prstGeom prst="rect">
              <a:avLst/>
            </a:prstGeom>
            <a:noFill/>
          </p:spPr>
          <p:txBody>
            <a:bodyPr wrap="square" rtlCol="0">
              <a:spAutoFit/>
            </a:bodyPr>
            <a:lstStyle/>
            <a:p>
              <a:pPr algn="ctr"/>
              <a:r>
                <a:rPr lang="en-CA" sz="1200" dirty="0">
                  <a:latin typeface="Calibri" panose="020F0502020204030204" pitchFamily="34" charset="0"/>
                  <a:cs typeface="Calibri" panose="020F0502020204030204" pitchFamily="34" charset="0"/>
                </a:rPr>
                <a:t>The great circle of distraction.</a:t>
              </a:r>
            </a:p>
          </p:txBody>
        </p:sp>
        <p:cxnSp>
          <p:nvCxnSpPr>
            <p:cNvPr id="11" name="Connector: Curved 10">
              <a:extLst>
                <a:ext uri="{FF2B5EF4-FFF2-40B4-BE49-F238E27FC236}">
                  <a16:creationId xmlns:a16="http://schemas.microsoft.com/office/drawing/2014/main" id="{D95FA63A-5B88-4B8A-90F3-BB82C92D522A}"/>
                </a:ext>
              </a:extLst>
            </p:cNvPr>
            <p:cNvCxnSpPr/>
            <p:nvPr/>
          </p:nvCxnSpPr>
          <p:spPr>
            <a:xfrm rot="16200000" flipV="1">
              <a:off x="7825469" y="4554327"/>
              <a:ext cx="405830" cy="288032"/>
            </a:xfrm>
            <a:prstGeom prst="curvedConnector3">
              <a:avLst/>
            </a:prstGeom>
            <a:ln>
              <a:solidFill>
                <a:srgbClr val="BD7A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5A04926E-7428-4B54-B43D-A5EF5F33C20E}"/>
                </a:ext>
              </a:extLst>
            </p:cNvPr>
            <p:cNvCxnSpPr>
              <a:cxnSpLocks/>
            </p:cNvCxnSpPr>
            <p:nvPr/>
          </p:nvCxnSpPr>
          <p:spPr>
            <a:xfrm rot="5400000" flipH="1" flipV="1">
              <a:off x="5962038" y="4561619"/>
              <a:ext cx="427121" cy="249188"/>
            </a:xfrm>
            <a:prstGeom prst="curvedConnector3">
              <a:avLst/>
            </a:prstGeom>
            <a:ln>
              <a:solidFill>
                <a:srgbClr val="BD7A2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711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79C74E5-3DA2-6C9E-5774-9FBE0E73B0AC}"/>
              </a:ext>
            </a:extLst>
          </p:cNvPr>
          <p:cNvSpPr/>
          <p:nvPr/>
        </p:nvSpPr>
        <p:spPr>
          <a:xfrm>
            <a:off x="1475656" y="591530"/>
            <a:ext cx="6192688" cy="3960440"/>
          </a:xfrm>
          <a:prstGeom prst="ellipse">
            <a:avLst/>
          </a:prstGeom>
          <a:solidFill>
            <a:srgbClr val="B04004"/>
          </a:solidFill>
          <a:ln>
            <a:solidFill>
              <a:srgbClr val="B0400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CA" sz="3200" kern="0" spc="130" dirty="0">
                <a:latin typeface="Arial Rounded MT Bold" panose="020F0704030504030204" pitchFamily="34" charset="0"/>
              </a:rPr>
              <a:t>A User Interface</a:t>
            </a:r>
            <a:br>
              <a:rPr lang="en-CA" sz="3200" kern="0" spc="120" dirty="0">
                <a:latin typeface="Arial Rounded MT Bold" panose="020F0704030504030204" pitchFamily="34" charset="0"/>
              </a:rPr>
            </a:br>
            <a:r>
              <a:rPr lang="en-CA" sz="3200" kern="0" spc="120" dirty="0">
                <a:latin typeface="Arial Rounded MT Bold" panose="020F0704030504030204" pitchFamily="34" charset="0"/>
              </a:rPr>
              <a:t>is like a joke.</a:t>
            </a:r>
          </a:p>
          <a:p>
            <a:pPr algn="ctr">
              <a:spcBef>
                <a:spcPts val="1800"/>
              </a:spcBef>
            </a:pPr>
            <a:r>
              <a:rPr lang="en-CA" sz="3200" kern="0" spc="120" dirty="0">
                <a:latin typeface="Arial Rounded MT Bold" panose="020F0704030504030204" pitchFamily="34" charset="0"/>
              </a:rPr>
              <a:t>If it needs explanation,</a:t>
            </a:r>
            <a:br>
              <a:rPr lang="en-CA" sz="3200" kern="0" spc="120" dirty="0">
                <a:latin typeface="Arial Rounded MT Bold" panose="020F0704030504030204" pitchFamily="34" charset="0"/>
              </a:rPr>
            </a:br>
            <a:r>
              <a:rPr lang="en-CA" sz="3200" kern="0" spc="120" dirty="0">
                <a:latin typeface="Arial Rounded MT Bold" panose="020F0704030504030204" pitchFamily="34" charset="0"/>
              </a:rPr>
              <a:t>it's not that good.</a:t>
            </a:r>
          </a:p>
        </p:txBody>
      </p:sp>
    </p:spTree>
    <p:extLst>
      <p:ext uri="{BB962C8B-B14F-4D97-AF65-F5344CB8AC3E}">
        <p14:creationId xmlns:p14="http://schemas.microsoft.com/office/powerpoint/2010/main" val="114421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30ED-EA44-4D6B-97C1-391C5CBFC654}"/>
              </a:ext>
            </a:extLst>
          </p:cNvPr>
          <p:cNvSpPr>
            <a:spLocks noGrp="1"/>
          </p:cNvSpPr>
          <p:nvPr>
            <p:ph type="title"/>
          </p:nvPr>
        </p:nvSpPr>
        <p:spPr>
          <a:xfrm>
            <a:off x="457200" y="267494"/>
            <a:ext cx="8229600" cy="742950"/>
          </a:xfrm>
        </p:spPr>
        <p:txBody>
          <a:bodyPr/>
          <a:lstStyle/>
          <a:p>
            <a:pPr algn="ctr"/>
            <a:r>
              <a:rPr lang="en-CA" dirty="0"/>
              <a:t>Which is the better UI?</a:t>
            </a:r>
          </a:p>
        </p:txBody>
      </p:sp>
      <p:pic>
        <p:nvPicPr>
          <p:cNvPr id="9" name="Picture 8" descr="A close up of a keyboard&#10;&#10;Description automatically generated">
            <a:extLst>
              <a:ext uri="{FF2B5EF4-FFF2-40B4-BE49-F238E27FC236}">
                <a16:creationId xmlns:a16="http://schemas.microsoft.com/office/drawing/2014/main" id="{6AB204CB-85F1-4E49-A762-F597A07CA1D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35754" y="1164188"/>
            <a:ext cx="5272492" cy="3063746"/>
          </a:xfrm>
          <a:prstGeom prst="rect">
            <a:avLst/>
          </a:prstGeom>
        </p:spPr>
      </p:pic>
      <p:sp>
        <p:nvSpPr>
          <p:cNvPr id="11" name="Content Placeholder 10">
            <a:extLst>
              <a:ext uri="{FF2B5EF4-FFF2-40B4-BE49-F238E27FC236}">
                <a16:creationId xmlns:a16="http://schemas.microsoft.com/office/drawing/2014/main" id="{0CA241A1-CD3B-4E9D-A626-108ECD447935}"/>
              </a:ext>
            </a:extLst>
          </p:cNvPr>
          <p:cNvSpPr>
            <a:spLocks noGrp="1"/>
          </p:cNvSpPr>
          <p:nvPr>
            <p:ph idx="1"/>
          </p:nvPr>
        </p:nvSpPr>
        <p:spPr>
          <a:xfrm>
            <a:off x="457200" y="1059582"/>
            <a:ext cx="1306488" cy="3240360"/>
          </a:xfrm>
        </p:spPr>
        <p:txBody>
          <a:bodyPr vert="vert270">
            <a:normAutofit/>
          </a:bodyPr>
          <a:lstStyle/>
          <a:p>
            <a:pPr marL="0" indent="0" algn="ctr">
              <a:buNone/>
            </a:pPr>
            <a:r>
              <a:rPr lang="en-CA" sz="3200" dirty="0"/>
              <a:t>telephones</a:t>
            </a:r>
            <a:br>
              <a:rPr lang="en-CA" sz="3200" dirty="0"/>
            </a:br>
            <a:r>
              <a:rPr lang="en-CA" sz="3200" dirty="0"/>
              <a:t>bank machines</a:t>
            </a:r>
          </a:p>
        </p:txBody>
      </p:sp>
      <p:sp>
        <p:nvSpPr>
          <p:cNvPr id="12" name="Content Placeholder 10">
            <a:extLst>
              <a:ext uri="{FF2B5EF4-FFF2-40B4-BE49-F238E27FC236}">
                <a16:creationId xmlns:a16="http://schemas.microsoft.com/office/drawing/2014/main" id="{D950978A-3F50-4AD3-BA0A-3AE1A3A4EB38}"/>
              </a:ext>
            </a:extLst>
          </p:cNvPr>
          <p:cNvSpPr txBox="1">
            <a:spLocks/>
          </p:cNvSpPr>
          <p:nvPr/>
        </p:nvSpPr>
        <p:spPr>
          <a:xfrm>
            <a:off x="7407572" y="1419622"/>
            <a:ext cx="1306488" cy="2520280"/>
          </a:xfrm>
          <a:prstGeom prst="rect">
            <a:avLst/>
          </a:prstGeom>
        </p:spPr>
        <p:txBody>
          <a:bodyPr vert="vert"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CA" sz="3200" dirty="0"/>
              <a:t>calculators</a:t>
            </a:r>
            <a:br>
              <a:rPr lang="en-CA" sz="3200" dirty="0"/>
            </a:br>
            <a:r>
              <a:rPr lang="en-CA" sz="3200" dirty="0"/>
              <a:t>computers</a:t>
            </a:r>
          </a:p>
        </p:txBody>
      </p:sp>
      <p:cxnSp>
        <p:nvCxnSpPr>
          <p:cNvPr id="14" name="Straight Connector 13">
            <a:extLst>
              <a:ext uri="{FF2B5EF4-FFF2-40B4-BE49-F238E27FC236}">
                <a16:creationId xmlns:a16="http://schemas.microsoft.com/office/drawing/2014/main" id="{6161200C-B4ED-4CA3-8AB9-E6CDBBFB632B}"/>
              </a:ext>
            </a:extLst>
          </p:cNvPr>
          <p:cNvCxnSpPr>
            <a:stCxn id="9" idx="0"/>
            <a:endCxn id="9" idx="2"/>
          </p:cNvCxnSpPr>
          <p:nvPr/>
        </p:nvCxnSpPr>
        <p:spPr>
          <a:xfrm>
            <a:off x="4572000" y="1164188"/>
            <a:ext cx="0" cy="3063746"/>
          </a:xfrm>
          <a:prstGeom prst="line">
            <a:avLst/>
          </a:prstGeom>
          <a:ln w="25400">
            <a:solidFill>
              <a:srgbClr val="465E9C"/>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8531203-EFA7-4B82-A914-CC8DB31EB724}"/>
              </a:ext>
            </a:extLst>
          </p:cNvPr>
          <p:cNvCxnSpPr>
            <a:cxnSpLocks/>
          </p:cNvCxnSpPr>
          <p:nvPr/>
        </p:nvCxnSpPr>
        <p:spPr>
          <a:xfrm>
            <a:off x="4043363" y="1785938"/>
            <a:ext cx="1059656" cy="1102518"/>
          </a:xfrm>
          <a:prstGeom prst="straightConnector1">
            <a:avLst/>
          </a:prstGeom>
          <a:ln w="25400">
            <a:solidFill>
              <a:srgbClr val="B04004"/>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31F01E-A2D6-4B1C-B467-AC541CB2A69F}"/>
              </a:ext>
            </a:extLst>
          </p:cNvPr>
          <p:cNvCxnSpPr>
            <a:cxnSpLocks/>
          </p:cNvCxnSpPr>
          <p:nvPr/>
        </p:nvCxnSpPr>
        <p:spPr>
          <a:xfrm flipV="1">
            <a:off x="4069556" y="1754981"/>
            <a:ext cx="1016794" cy="1162051"/>
          </a:xfrm>
          <a:prstGeom prst="straightConnector1">
            <a:avLst/>
          </a:prstGeom>
          <a:ln w="25400">
            <a:solidFill>
              <a:srgbClr val="B04004"/>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17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987573"/>
            <a:ext cx="5976664" cy="4019307"/>
          </a:xfrm>
          <a:prstGeom prst="rect">
            <a:avLst/>
          </a:prstGeom>
        </p:spPr>
      </p:pic>
      <p:sp>
        <p:nvSpPr>
          <p:cNvPr id="4" name="TextBox 3"/>
          <p:cNvSpPr txBox="1"/>
          <p:nvPr/>
        </p:nvSpPr>
        <p:spPr>
          <a:xfrm>
            <a:off x="1711288" y="267494"/>
            <a:ext cx="5721424" cy="584775"/>
          </a:xfrm>
          <a:prstGeom prst="rect">
            <a:avLst/>
          </a:prstGeom>
          <a:noFill/>
        </p:spPr>
        <p:txBody>
          <a:bodyPr wrap="square" rtlCol="0">
            <a:spAutoFit/>
          </a:bodyPr>
          <a:lstStyle/>
          <a:p>
            <a:r>
              <a:rPr lang="en-US" sz="3200" spc="-100" dirty="0">
                <a:solidFill>
                  <a:schemeClr val="tx2"/>
                </a:solidFill>
                <a:latin typeface="Franklin Gothic Demi" pitchFamily="34" charset="0"/>
                <a:ea typeface="+mj-ea"/>
                <a:cs typeface="+mj-cs"/>
              </a:rPr>
              <a:t>CLI – Command Line Interface</a:t>
            </a:r>
            <a:endParaRPr lang="en-CA" sz="3200" spc="-100" dirty="0">
              <a:solidFill>
                <a:schemeClr val="tx2"/>
              </a:solidFill>
              <a:latin typeface="Franklin Gothic Demi" pitchFamily="34" charset="0"/>
              <a:ea typeface="+mj-ea"/>
              <a:cs typeface="+mj-cs"/>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12011" y="1163405"/>
            <a:ext cx="6843874" cy="3671664"/>
          </a:xfrm>
          <a:prstGeom prst="rect">
            <a:avLst/>
          </a:prstGeom>
        </p:spPr>
      </p:pic>
      <p:sp>
        <p:nvSpPr>
          <p:cNvPr id="6" name="TextBox 5"/>
          <p:cNvSpPr txBox="1"/>
          <p:nvPr/>
        </p:nvSpPr>
        <p:spPr>
          <a:xfrm>
            <a:off x="3232405" y="3421913"/>
            <a:ext cx="4603086" cy="723275"/>
          </a:xfrm>
          <a:prstGeom prst="rect">
            <a:avLst/>
          </a:prstGeom>
          <a:solidFill>
            <a:schemeClr val="bg1"/>
          </a:solidFill>
          <a:ln>
            <a:solidFill>
              <a:srgbClr val="FF0000"/>
            </a:solidFill>
          </a:ln>
        </p:spPr>
        <p:txBody>
          <a:bodyPr wrap="square" rtlCol="0">
            <a:spAutoFit/>
          </a:bodyPr>
          <a:lstStyle/>
          <a:p>
            <a:r>
              <a:rPr lang="en-CA" dirty="0">
                <a:latin typeface="Courier New" panose="02070309020205020404" pitchFamily="49" charset="0"/>
                <a:cs typeface="Courier New" panose="02070309020205020404" pitchFamily="49" charset="0"/>
              </a:rPr>
              <a:t>C:\&gt;rd /s/q .  	  </a:t>
            </a:r>
            <a:r>
              <a:rPr lang="en-US" i="1" dirty="0"/>
              <a:t>(don’t do this)</a:t>
            </a:r>
          </a:p>
          <a:p>
            <a:pPr>
              <a:spcBef>
                <a:spcPts val="600"/>
              </a:spcBef>
            </a:pPr>
            <a:r>
              <a:rPr lang="en-CA" dirty="0">
                <a:latin typeface="Courier New" panose="02070309020205020404" pitchFamily="49" charset="0"/>
                <a:cs typeface="Courier New" panose="02070309020205020404" pitchFamily="49" charset="0"/>
              </a:rPr>
              <a:t>REM </a:t>
            </a:r>
            <a:r>
              <a:rPr lang="en-CA" dirty="0" err="1">
                <a:latin typeface="Courier New" panose="02070309020205020404" pitchFamily="49" charset="0"/>
                <a:cs typeface="Courier New" panose="02070309020205020404" pitchFamily="49" charset="0"/>
              </a:rPr>
              <a:t>rd</a:t>
            </a:r>
            <a:r>
              <a:rPr lang="en-CA" dirty="0">
                <a:latin typeface="Courier New" panose="02070309020205020404" pitchFamily="49" charset="0"/>
                <a:cs typeface="Courier New" panose="02070309020205020404" pitchFamily="49" charset="0"/>
              </a:rPr>
              <a:t> </a:t>
            </a:r>
            <a:r>
              <a:rPr lang="en-CA" dirty="0"/>
              <a:t>does not mean Restore Data</a:t>
            </a:r>
            <a:endParaRPr lang="en-CA"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6495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9542"/>
            <a:ext cx="2750466" cy="4248472"/>
          </a:xfrm>
        </p:spPr>
        <p:txBody>
          <a:bodyPr>
            <a:normAutofit/>
          </a:bodyPr>
          <a:lstStyle/>
          <a:p>
            <a:pPr algn="ctr">
              <a:spcBef>
                <a:spcPts val="1200"/>
              </a:spcBef>
            </a:pPr>
            <a:r>
              <a:rPr lang="en-US" dirty="0"/>
              <a:t>Windows PowerShell</a:t>
            </a:r>
            <a:br>
              <a:rPr lang="en-US" dirty="0"/>
            </a:br>
            <a:r>
              <a:rPr lang="en-US" sz="2800" dirty="0"/>
              <a:t>(cross platform)</a:t>
            </a:r>
            <a:br>
              <a:rPr lang="en-US" sz="2800" dirty="0"/>
            </a:br>
            <a:br>
              <a:rPr lang="en-US" sz="2800" dirty="0"/>
            </a:br>
            <a:r>
              <a:rPr lang="en-US" dirty="0"/>
              <a:t>Linux </a:t>
            </a:r>
            <a:r>
              <a:rPr lang="en-US" dirty="0">
                <a:latin typeface="Consolas" panose="020B0609020204030204" pitchFamily="49" charset="0"/>
              </a:rPr>
              <a:t>bash</a:t>
            </a:r>
            <a:r>
              <a:rPr lang="en-US" dirty="0"/>
              <a:t> macOS </a:t>
            </a:r>
            <a:r>
              <a:rPr lang="en-US" dirty="0">
                <a:latin typeface="Consolas" panose="020B0609020204030204" pitchFamily="49" charset="0"/>
              </a:rPr>
              <a:t>zsh</a:t>
            </a:r>
            <a:endParaRPr lang="en-CA" dirty="0">
              <a:latin typeface="Consolas" panose="020B0609020204030204" pitchFamily="49"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9978" y="1093373"/>
            <a:ext cx="6228184" cy="3566609"/>
          </a:xfrm>
          <a:prstGeom prst="rect">
            <a:avLst/>
          </a:prstGeom>
        </p:spPr>
      </p:pic>
      <p:sp>
        <p:nvSpPr>
          <p:cNvPr id="4" name="TextBox 3"/>
          <p:cNvSpPr txBox="1"/>
          <p:nvPr/>
        </p:nvSpPr>
        <p:spPr>
          <a:xfrm>
            <a:off x="6084168" y="1347614"/>
            <a:ext cx="2880320" cy="2862322"/>
          </a:xfrm>
          <a:prstGeom prst="rect">
            <a:avLst/>
          </a:prstGeom>
          <a:solidFill>
            <a:schemeClr val="bg1"/>
          </a:solidFill>
        </p:spPr>
        <p:txBody>
          <a:bodyPr wrap="square" rtlCol="0">
            <a:spAutoFit/>
          </a:bodyPr>
          <a:lstStyle/>
          <a:p>
            <a:r>
              <a:rPr lang="en-US" dirty="0"/>
              <a:t>Fast, unambiguous, easy to document, script-able, macro-able. </a:t>
            </a:r>
          </a:p>
          <a:p>
            <a:endParaRPr lang="en-US" dirty="0"/>
          </a:p>
          <a:p>
            <a:r>
              <a:rPr lang="en-US" dirty="0"/>
              <a:t>Needs a manual and </a:t>
            </a:r>
            <a:br>
              <a:rPr lang="en-US" dirty="0"/>
            </a:br>
            <a:r>
              <a:rPr lang="en-US" dirty="0"/>
              <a:t>a good memory.</a:t>
            </a:r>
          </a:p>
          <a:p>
            <a:endParaRPr lang="en-US" dirty="0"/>
          </a:p>
          <a:p>
            <a:r>
              <a:rPr lang="en-US" dirty="0"/>
              <a:t>Be careful !</a:t>
            </a:r>
            <a:br>
              <a:rPr lang="en-US" dirty="0"/>
            </a:br>
            <a:r>
              <a:rPr lang="en-US" dirty="0"/>
              <a:t>&gt; </a:t>
            </a:r>
            <a:r>
              <a:rPr lang="en-US" b="1" dirty="0" err="1">
                <a:latin typeface="Courier New" panose="02070309020205020404" pitchFamily="49" charset="0"/>
                <a:cs typeface="Courier New" panose="02070309020205020404" pitchFamily="49" charset="0"/>
              </a:rPr>
              <a:t>sudo</a:t>
            </a:r>
            <a:r>
              <a:rPr lang="en-US" b="1" dirty="0">
                <a:latin typeface="Courier New" panose="02070309020205020404" pitchFamily="49" charset="0"/>
                <a:cs typeface="Courier New" panose="02070309020205020404" pitchFamily="49" charset="0"/>
              </a:rPr>
              <a:t> rm -rf /</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a:t>
            </a:r>
            <a:r>
              <a:rPr lang="en-US" i="1" dirty="0"/>
              <a:t>(don’t do this)</a:t>
            </a:r>
            <a:endParaRPr lang="en-CA" i="1" dirty="0"/>
          </a:p>
        </p:txBody>
      </p:sp>
      <p:sp>
        <p:nvSpPr>
          <p:cNvPr id="5" name="TextBox 4">
            <a:extLst>
              <a:ext uri="{FF2B5EF4-FFF2-40B4-BE49-F238E27FC236}">
                <a16:creationId xmlns:a16="http://schemas.microsoft.com/office/drawing/2014/main" id="{BD47A004-5515-8720-8E45-554E2F73C04D}"/>
              </a:ext>
            </a:extLst>
          </p:cNvPr>
          <p:cNvSpPr txBox="1"/>
          <p:nvPr/>
        </p:nvSpPr>
        <p:spPr>
          <a:xfrm>
            <a:off x="1711288" y="267494"/>
            <a:ext cx="5721424" cy="584775"/>
          </a:xfrm>
          <a:prstGeom prst="rect">
            <a:avLst/>
          </a:prstGeom>
          <a:noFill/>
        </p:spPr>
        <p:txBody>
          <a:bodyPr wrap="square" rtlCol="0">
            <a:spAutoFit/>
          </a:bodyPr>
          <a:lstStyle/>
          <a:p>
            <a:r>
              <a:rPr lang="en-US" sz="3200" spc="-100" dirty="0">
                <a:solidFill>
                  <a:schemeClr val="tx2"/>
                </a:solidFill>
                <a:latin typeface="Franklin Gothic Demi" pitchFamily="34" charset="0"/>
                <a:ea typeface="+mj-ea"/>
                <a:cs typeface="+mj-cs"/>
              </a:rPr>
              <a:t>CLI – Command Line Interface</a:t>
            </a:r>
            <a:endParaRPr lang="en-CA" sz="3200" spc="-100" dirty="0">
              <a:solidFill>
                <a:schemeClr val="tx2"/>
              </a:solidFill>
              <a:latin typeface="Franklin Gothic Demi" pitchFamily="34" charset="0"/>
              <a:ea typeface="+mj-ea"/>
              <a:cs typeface="+mj-cs"/>
            </a:endParaRPr>
          </a:p>
        </p:txBody>
      </p:sp>
    </p:spTree>
    <p:extLst>
      <p:ext uri="{BB962C8B-B14F-4D97-AF65-F5344CB8AC3E}">
        <p14:creationId xmlns:p14="http://schemas.microsoft.com/office/powerpoint/2010/main" val="294080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712968" cy="742950"/>
          </a:xfrm>
        </p:spPr>
        <p:txBody>
          <a:bodyPr>
            <a:noAutofit/>
          </a:bodyPr>
          <a:lstStyle/>
          <a:p>
            <a:pPr algn="ctr"/>
            <a:r>
              <a:rPr lang="en-US" sz="3200" dirty="0"/>
              <a:t>TUI – Terminal User Interface for Console Apps </a:t>
            </a:r>
            <a:endParaRPr lang="en-CA" sz="3200"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5067" y="1069054"/>
            <a:ext cx="6858000" cy="3810000"/>
          </a:xfrm>
          <a:prstGeom prst="rect">
            <a:avLst/>
          </a:prstGeom>
        </p:spPr>
      </p:pic>
      <p:sp>
        <p:nvSpPr>
          <p:cNvPr id="4" name="TextBox 3">
            <a:extLst>
              <a:ext uri="{FF2B5EF4-FFF2-40B4-BE49-F238E27FC236}">
                <a16:creationId xmlns:a16="http://schemas.microsoft.com/office/drawing/2014/main" id="{FFD37C8A-34C9-4549-BE7A-CCD9821081D6}"/>
              </a:ext>
            </a:extLst>
          </p:cNvPr>
          <p:cNvSpPr txBox="1"/>
          <p:nvPr/>
        </p:nvSpPr>
        <p:spPr>
          <a:xfrm>
            <a:off x="251520" y="1419622"/>
            <a:ext cx="1553547" cy="3139321"/>
          </a:xfrm>
          <a:prstGeom prst="rect">
            <a:avLst/>
          </a:prstGeom>
          <a:noFill/>
        </p:spPr>
        <p:txBody>
          <a:bodyPr wrap="square" rtlCol="0">
            <a:spAutoFit/>
          </a:bodyPr>
          <a:lstStyle/>
          <a:p>
            <a:r>
              <a:rPr lang="en-US" dirty="0"/>
              <a:t>Addressable</a:t>
            </a:r>
          </a:p>
          <a:p>
            <a:r>
              <a:rPr lang="en-US" dirty="0"/>
              <a:t>25 rows</a:t>
            </a:r>
          </a:p>
          <a:p>
            <a:r>
              <a:rPr lang="en-US" dirty="0"/>
              <a:t>80 columns</a:t>
            </a:r>
          </a:p>
          <a:p>
            <a:br>
              <a:rPr lang="en-US" dirty="0"/>
            </a:br>
            <a:r>
              <a:rPr lang="en-US" dirty="0"/>
              <a:t>Pull down menus, mouse support, </a:t>
            </a:r>
          </a:p>
          <a:p>
            <a:r>
              <a:rPr lang="en-CA" dirty="0"/>
              <a:t>character graphics</a:t>
            </a:r>
            <a:br>
              <a:rPr lang="en-CA" dirty="0"/>
            </a:br>
            <a:r>
              <a:rPr lang="en-CA" dirty="0"/>
              <a:t>symbols</a:t>
            </a:r>
            <a:endParaRPr lang="en-US" dirty="0"/>
          </a:p>
        </p:txBody>
      </p:sp>
    </p:spTree>
    <p:extLst>
      <p:ext uri="{BB962C8B-B14F-4D97-AF65-F5344CB8AC3E}">
        <p14:creationId xmlns:p14="http://schemas.microsoft.com/office/powerpoint/2010/main" val="138018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95486"/>
            <a:ext cx="8784977" cy="742950"/>
          </a:xfrm>
        </p:spPr>
        <p:txBody>
          <a:bodyPr>
            <a:noAutofit/>
          </a:bodyPr>
          <a:lstStyle/>
          <a:p>
            <a:r>
              <a:rPr lang="en-US" sz="3200" b="1" dirty="0">
                <a:latin typeface="Courier New" panose="02070309020205020404" pitchFamily="49" charset="0"/>
                <a:cs typeface="Courier New" panose="02070309020205020404" pitchFamily="49" charset="0"/>
              </a:rPr>
              <a:t>$ vi </a:t>
            </a:r>
            <a:r>
              <a:rPr lang="en-US" sz="3200" b="1" dirty="0" err="1">
                <a:latin typeface="Courier New" panose="02070309020205020404" pitchFamily="49" charset="0"/>
                <a:cs typeface="Courier New" panose="02070309020205020404" pitchFamily="49" charset="0"/>
              </a:rPr>
              <a:t>helloWorld.c</a:t>
            </a:r>
            <a:r>
              <a:rPr lang="en-US" sz="3200" b="1" dirty="0">
                <a:latin typeface="Courier New" panose="02070309020205020404" pitchFamily="49" charset="0"/>
                <a:cs typeface="Courier New" panose="02070309020205020404" pitchFamily="49" charset="0"/>
              </a:rPr>
              <a:t> 	   </a:t>
            </a:r>
            <a:r>
              <a:rPr lang="en-US" sz="3200" dirty="0"/>
              <a:t>Console Application</a:t>
            </a:r>
            <a:endParaRPr lang="en-CA" sz="3200" b="1" dirty="0">
              <a:latin typeface="Courier New" panose="02070309020205020404" pitchFamily="49" charset="0"/>
              <a:cs typeface="Courier New" panose="02070309020205020404" pitchFamily="49" charset="0"/>
            </a:endParaRPr>
          </a:p>
        </p:txBody>
      </p:sp>
      <p:pic>
        <p:nvPicPr>
          <p:cNvPr id="7" name="Picture 6">
            <a:extLst>
              <a:ext uri="{FF2B5EF4-FFF2-40B4-BE49-F238E27FC236}">
                <a16:creationId xmlns:a16="http://schemas.microsoft.com/office/drawing/2014/main" id="{C851206E-511B-46F5-9318-A5B7C23B55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172" y="1059582"/>
            <a:ext cx="8685656" cy="3168352"/>
          </a:xfrm>
          <a:prstGeom prst="rect">
            <a:avLst/>
          </a:prstGeom>
        </p:spPr>
      </p:pic>
      <p:pic>
        <p:nvPicPr>
          <p:cNvPr id="9" name="Picture 8">
            <a:extLst>
              <a:ext uri="{FF2B5EF4-FFF2-40B4-BE49-F238E27FC236}">
                <a16:creationId xmlns:a16="http://schemas.microsoft.com/office/drawing/2014/main" id="{89EEC76D-FCEE-4B02-A4A0-32B7D3E53189}"/>
              </a:ext>
            </a:extLst>
          </p:cNvPr>
          <p:cNvPicPr>
            <a:picLocks noChangeAspect="1"/>
          </p:cNvPicPr>
          <p:nvPr/>
        </p:nvPicPr>
        <p:blipFill>
          <a:blip r:embed="rId4" cstate="hq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227832" y="3219822"/>
            <a:ext cx="2880672" cy="2160240"/>
          </a:xfrm>
          <a:prstGeom prst="rect">
            <a:avLst/>
          </a:prstGeom>
          <a:noFill/>
        </p:spPr>
      </p:pic>
      <p:sp>
        <p:nvSpPr>
          <p:cNvPr id="3" name="TextBox 2">
            <a:extLst>
              <a:ext uri="{FF2B5EF4-FFF2-40B4-BE49-F238E27FC236}">
                <a16:creationId xmlns:a16="http://schemas.microsoft.com/office/drawing/2014/main" id="{460945B4-81A7-0E8F-F6C4-7E969FB7441A}"/>
              </a:ext>
            </a:extLst>
          </p:cNvPr>
          <p:cNvSpPr txBox="1"/>
          <p:nvPr/>
        </p:nvSpPr>
        <p:spPr>
          <a:xfrm>
            <a:off x="229172" y="4434666"/>
            <a:ext cx="4417640" cy="369332"/>
          </a:xfrm>
          <a:prstGeom prst="rect">
            <a:avLst/>
          </a:prstGeom>
          <a:noFill/>
        </p:spPr>
        <p:txBody>
          <a:bodyPr wrap="square" rtlCol="0">
            <a:spAutoFit/>
          </a:bodyPr>
          <a:lstStyle/>
          <a:p>
            <a:r>
              <a:rPr lang="en-US" dirty="0"/>
              <a:t>current version is 9.0.1373 </a:t>
            </a:r>
            <a:r>
              <a:rPr lang="en-CA" dirty="0"/>
              <a:t>(Feb.2023) </a:t>
            </a:r>
          </a:p>
        </p:txBody>
      </p:sp>
    </p:spTree>
    <p:extLst>
      <p:ext uri="{BB962C8B-B14F-4D97-AF65-F5344CB8AC3E}">
        <p14:creationId xmlns:p14="http://schemas.microsoft.com/office/powerpoint/2010/main" val="108991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4004"/>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267494"/>
            <a:ext cx="9143999" cy="936104"/>
          </a:xfrm>
          <a:solidFill>
            <a:schemeClr val="bg1"/>
          </a:solidFill>
        </p:spPr>
        <p:txBody>
          <a:bodyPr anchor="t">
            <a:noAutofit/>
          </a:bodyPr>
          <a:lstStyle/>
          <a:p>
            <a:pPr algn="ctr"/>
            <a:r>
              <a:rPr lang="en-US" sz="2800" dirty="0"/>
              <a:t>GUI – Graphical User Interface</a:t>
            </a:r>
            <a:br>
              <a:rPr lang="en-US" sz="2800" dirty="0"/>
            </a:br>
            <a:r>
              <a:rPr lang="en-US" sz="2800" dirty="0"/>
              <a:t>Design UI how people think and act.</a:t>
            </a:r>
            <a:endParaRPr lang="en-CA" sz="2800" dirty="0"/>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528" r="1354" b="8751"/>
          <a:stretch/>
        </p:blipFill>
        <p:spPr bwMode="auto">
          <a:xfrm>
            <a:off x="179512" y="1275606"/>
            <a:ext cx="4081000" cy="115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a:extLst>
              <a:ext uri="{FF2B5EF4-FFF2-40B4-BE49-F238E27FC236}">
                <a16:creationId xmlns:a16="http://schemas.microsoft.com/office/drawing/2014/main" id="{2F1EDBBE-F345-4CD3-B03D-493EBABC574C}"/>
              </a:ext>
            </a:extLst>
          </p:cNvPr>
          <p:cNvGrpSpPr/>
          <p:nvPr/>
        </p:nvGrpSpPr>
        <p:grpSpPr>
          <a:xfrm>
            <a:off x="4716016" y="2428059"/>
            <a:ext cx="3963047" cy="2710271"/>
            <a:chOff x="4569393" y="2524566"/>
            <a:chExt cx="3891039" cy="2599093"/>
          </a:xfrm>
        </p:grpSpPr>
        <p:pic>
          <p:nvPicPr>
            <p:cNvPr id="1034" name="Picture 10" descr="See the source image">
              <a:extLst>
                <a:ext uri="{FF2B5EF4-FFF2-40B4-BE49-F238E27FC236}">
                  <a16:creationId xmlns:a16="http://schemas.microsoft.com/office/drawing/2014/main" id="{9C732CC1-5858-457B-9114-5E44A221B99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69393" y="2524566"/>
              <a:ext cx="3891039" cy="2599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B099C6-17A3-4794-BFCF-973205C31285}"/>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5400000">
              <a:off x="6967827" y="4091254"/>
              <a:ext cx="1341738" cy="635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D36C422-B081-4705-A1C4-2DD1B841C067}"/>
              </a:ext>
            </a:extLst>
          </p:cNvPr>
          <p:cNvGrpSpPr/>
          <p:nvPr/>
        </p:nvGrpSpPr>
        <p:grpSpPr>
          <a:xfrm>
            <a:off x="320238" y="2490787"/>
            <a:ext cx="3963047" cy="2652713"/>
            <a:chOff x="320921" y="2543175"/>
            <a:chExt cx="3963047" cy="2652713"/>
          </a:xfrm>
        </p:grpSpPr>
        <p:pic>
          <p:nvPicPr>
            <p:cNvPr id="2" name="Picture 1"/>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20921" y="2543175"/>
              <a:ext cx="3963047" cy="2652713"/>
            </a:xfrm>
            <a:prstGeom prst="rect">
              <a:avLst/>
            </a:prstGeom>
          </p:spPr>
        </p:pic>
        <p:pic>
          <p:nvPicPr>
            <p:cNvPr id="1032" name="Picture 8">
              <a:extLst>
                <a:ext uri="{FF2B5EF4-FFF2-40B4-BE49-F238E27FC236}">
                  <a16:creationId xmlns:a16="http://schemas.microsoft.com/office/drawing/2014/main" id="{9587EE9A-C656-4C3A-B818-B5C65542764B}"/>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rot="16200000">
              <a:off x="3224723" y="4134454"/>
              <a:ext cx="1348846" cy="66924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DF4635CD-AB26-42A6-9204-4F49FB0BCA1C}"/>
              </a:ext>
            </a:extLst>
          </p:cNvPr>
          <p:cNvSpPr txBox="1"/>
          <p:nvPr/>
        </p:nvSpPr>
        <p:spPr>
          <a:xfrm>
            <a:off x="4283968" y="1203598"/>
            <a:ext cx="5058306" cy="1200329"/>
          </a:xfrm>
          <a:prstGeom prst="rect">
            <a:avLst/>
          </a:prstGeom>
          <a:noFill/>
        </p:spPr>
        <p:txBody>
          <a:bodyPr wrap="square" rtlCol="0">
            <a:spAutoFit/>
          </a:bodyPr>
          <a:lstStyle/>
          <a:p>
            <a:r>
              <a:rPr lang="en-CA" dirty="0">
                <a:solidFill>
                  <a:schemeClr val="bg1"/>
                </a:solidFill>
                <a:sym typeface="Wingdings" panose="05000000000000000000" pitchFamily="2" charset="2"/>
              </a:rPr>
              <a:t> </a:t>
            </a:r>
            <a:r>
              <a:rPr lang="en-CA" dirty="0">
                <a:solidFill>
                  <a:schemeClr val="bg1"/>
                </a:solidFill>
              </a:rPr>
              <a:t>Bridge the analog – digital divide.</a:t>
            </a:r>
            <a:r>
              <a:rPr lang="en-CA" dirty="0">
                <a:solidFill>
                  <a:schemeClr val="bg1"/>
                </a:solidFill>
                <a:sym typeface="Wingdings" panose="05000000000000000000" pitchFamily="2" charset="2"/>
              </a:rPr>
              <a:t> </a:t>
            </a:r>
          </a:p>
          <a:p>
            <a:r>
              <a:rPr lang="en-CA" dirty="0">
                <a:solidFill>
                  <a:schemeClr val="bg1"/>
                </a:solidFill>
                <a:sym typeface="Wingdings" panose="05000000000000000000" pitchFamily="2" charset="2"/>
              </a:rPr>
              <a:t> </a:t>
            </a:r>
            <a:r>
              <a:rPr lang="en-CA" dirty="0">
                <a:solidFill>
                  <a:schemeClr val="bg1"/>
                </a:solidFill>
              </a:rPr>
              <a:t>T</a:t>
            </a:r>
            <a:r>
              <a:rPr lang="en-CA" sz="1800" kern="1200" dirty="0">
                <a:solidFill>
                  <a:schemeClr val="bg1"/>
                </a:solidFill>
                <a:effectLst/>
                <a:latin typeface="+mn-lt"/>
                <a:ea typeface="+mn-ea"/>
                <a:cs typeface="+mn-cs"/>
              </a:rPr>
              <a:t>each computers about people, </a:t>
            </a:r>
            <a:br>
              <a:rPr lang="en-CA" sz="1800" kern="1200" dirty="0">
                <a:solidFill>
                  <a:schemeClr val="bg1"/>
                </a:solidFill>
                <a:effectLst/>
                <a:latin typeface="+mn-lt"/>
                <a:ea typeface="+mn-ea"/>
                <a:cs typeface="+mn-cs"/>
              </a:rPr>
            </a:br>
            <a:r>
              <a:rPr lang="en-CA" dirty="0">
                <a:solidFill>
                  <a:schemeClr val="bg1"/>
                </a:solidFill>
                <a:sym typeface="Wingdings" panose="05000000000000000000" pitchFamily="2" charset="2"/>
              </a:rPr>
              <a:t>               n</a:t>
            </a:r>
            <a:r>
              <a:rPr lang="en-CA" sz="1800" kern="1200" dirty="0">
                <a:solidFill>
                  <a:schemeClr val="bg1"/>
                </a:solidFill>
                <a:effectLst/>
                <a:latin typeface="+mn-lt"/>
                <a:ea typeface="+mn-ea"/>
                <a:cs typeface="+mn-cs"/>
              </a:rPr>
              <a:t>ot people about computers.</a:t>
            </a:r>
          </a:p>
          <a:p>
            <a:r>
              <a:rPr lang="en-CA" dirty="0">
                <a:solidFill>
                  <a:schemeClr val="bg1"/>
                </a:solidFill>
                <a:sym typeface="Wingdings" panose="05000000000000000000" pitchFamily="2" charset="2"/>
              </a:rPr>
              <a:t> Mouse + </a:t>
            </a:r>
            <a:r>
              <a:rPr lang="en-CA" dirty="0">
                <a:solidFill>
                  <a:schemeClr val="bg1"/>
                </a:solidFill>
              </a:rPr>
              <a:t>OS &amp; programming </a:t>
            </a:r>
            <a:r>
              <a:rPr lang="en-CA" dirty="0">
                <a:solidFill>
                  <a:schemeClr val="bg1"/>
                </a:solidFill>
                <a:sym typeface="Wingdings" panose="05000000000000000000" pitchFamily="2" charset="2"/>
              </a:rPr>
              <a:t>e</a:t>
            </a:r>
            <a:r>
              <a:rPr lang="en-CA" dirty="0">
                <a:solidFill>
                  <a:schemeClr val="bg1"/>
                </a:solidFill>
              </a:rPr>
              <a:t>vent-handling</a:t>
            </a:r>
            <a:endParaRPr lang="en-US" dirty="0">
              <a:solidFill>
                <a:schemeClr val="bg1"/>
              </a:solidFill>
            </a:endParaRPr>
          </a:p>
        </p:txBody>
      </p:sp>
    </p:spTree>
    <p:extLst>
      <p:ext uri="{BB962C8B-B14F-4D97-AF65-F5344CB8AC3E}">
        <p14:creationId xmlns:p14="http://schemas.microsoft.com/office/powerpoint/2010/main" val="131924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a:solidFill>
            <a:srgbClr val="B0400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0" y="267494"/>
            <a:ext cx="9144000" cy="864096"/>
          </a:xfrm>
        </p:spPr>
        <p:txBody>
          <a:bodyPr>
            <a:noAutofit/>
          </a:bodyPr>
          <a:lstStyle/>
          <a:p>
            <a:pPr marL="342900" lvl="2" indent="-342900" algn="ctr">
              <a:spcBef>
                <a:spcPts val="600"/>
              </a:spcBef>
            </a:pPr>
            <a:r>
              <a:rPr lang="en-US" sz="3600" dirty="0">
                <a:solidFill>
                  <a:schemeClr val="tx2"/>
                </a:solidFill>
                <a:latin typeface="Franklin Gothic Demi" panose="020B0703020102020204" pitchFamily="34" charset="0"/>
              </a:rPr>
              <a:t>The Stack: where does your program run? </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9632" y="1419622"/>
            <a:ext cx="2370172" cy="35078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9992" y="1649549"/>
            <a:ext cx="3333750" cy="3048000"/>
          </a:xfrm>
          <a:prstGeom prst="rect">
            <a:avLst/>
          </a:prstGeom>
        </p:spPr>
      </p:pic>
      <p:sp>
        <p:nvSpPr>
          <p:cNvPr id="10" name="TextBox 9">
            <a:extLst>
              <a:ext uri="{FF2B5EF4-FFF2-40B4-BE49-F238E27FC236}">
                <a16:creationId xmlns:a16="http://schemas.microsoft.com/office/drawing/2014/main" id="{2FA034BA-A2B4-8553-61FD-56523A219873}"/>
              </a:ext>
            </a:extLst>
          </p:cNvPr>
          <p:cNvSpPr txBox="1"/>
          <p:nvPr/>
        </p:nvSpPr>
        <p:spPr>
          <a:xfrm>
            <a:off x="4499992" y="1649549"/>
            <a:ext cx="1944216" cy="1642281"/>
          </a:xfrm>
          <a:prstGeom prst="rect">
            <a:avLst/>
          </a:prstGeom>
          <a:solidFill>
            <a:schemeClr val="bg1"/>
          </a:solidFill>
        </p:spPr>
        <p:txBody>
          <a:bodyPr wrap="square" rtlCol="0">
            <a:spAutoFit/>
          </a:bodyPr>
          <a:lstStyle/>
          <a:p>
            <a:endParaRPr lang="en-CA" dirty="0"/>
          </a:p>
        </p:txBody>
      </p:sp>
      <p:pic>
        <p:nvPicPr>
          <p:cNvPr id="1030" name="Picture 6" descr="GitHub - winappkits/TomTomAPI: TomTom API Bing Maps Mashup XAML/C#">
            <a:extLst>
              <a:ext uri="{FF2B5EF4-FFF2-40B4-BE49-F238E27FC236}">
                <a16:creationId xmlns:a16="http://schemas.microsoft.com/office/drawing/2014/main" id="{E471E48A-DCB3-2356-2F01-4DC456CF88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88024" y="1877248"/>
            <a:ext cx="1389003" cy="138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7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1995686"/>
            <a:ext cx="2240096" cy="1851427"/>
          </a:xfrm>
          <a:prstGeom prst="rect">
            <a:avLst/>
          </a:prstGeom>
        </p:spPr>
      </p:pic>
    </p:spTree>
    <p:extLst>
      <p:ext uri="{BB962C8B-B14F-4D97-AF65-F5344CB8AC3E}">
        <p14:creationId xmlns:p14="http://schemas.microsoft.com/office/powerpoint/2010/main" val="60814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3778"/>
            <a:ext cx="1821293" cy="4223023"/>
          </a:xfrm>
        </p:spPr>
        <p:txBody>
          <a:bodyPr>
            <a:noAutofit/>
          </a:bodyPr>
          <a:lstStyle/>
          <a:p>
            <a:r>
              <a:rPr lang="en-US" sz="2400" dirty="0"/>
              <a:t>"</a:t>
            </a:r>
            <a:r>
              <a:rPr lang="en-CA" sz="2400" dirty="0"/>
              <a:t>bad user interfaces are a kind of bug that manifests when software runs on people" -- </a:t>
            </a:r>
            <a:r>
              <a:rPr lang="en-CA" sz="2400" dirty="0" err="1"/>
              <a:t>Tonio</a:t>
            </a:r>
            <a:r>
              <a:rPr lang="en-CA" sz="2400" dirty="0"/>
              <a:t> </a:t>
            </a:r>
            <a:r>
              <a:rPr lang="en-CA" sz="2400" dirty="0" err="1"/>
              <a:t>Loewal</a:t>
            </a:r>
            <a:endParaRPr lang="en-CA" sz="2400" dirty="0"/>
          </a:p>
        </p:txBody>
      </p:sp>
      <p:pic>
        <p:nvPicPr>
          <p:cNvPr id="1026" name="Picture 2" descr="The field of HCI">
            <a:hlinkClick r:id="rId3"/>
            <a:extLst>
              <a:ext uri="{FF2B5EF4-FFF2-40B4-BE49-F238E27FC236}">
                <a16:creationId xmlns:a16="http://schemas.microsoft.com/office/drawing/2014/main" id="{49E9326F-584B-46B7-990E-2B323848E7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27784" y="306582"/>
            <a:ext cx="3930618" cy="44974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7C12A1A-5722-4F23-88F0-4547AA4330B3}"/>
              </a:ext>
            </a:extLst>
          </p:cNvPr>
          <p:cNvSpPr txBox="1">
            <a:spLocks/>
          </p:cNvSpPr>
          <p:nvPr/>
        </p:nvSpPr>
        <p:spPr>
          <a:xfrm>
            <a:off x="7092280" y="457199"/>
            <a:ext cx="1728192" cy="422302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r>
              <a:rPr lang="en-US" sz="3200" dirty="0"/>
              <a:t>CLI to TUI to GUI to UX</a:t>
            </a:r>
          </a:p>
          <a:p>
            <a:pPr>
              <a:spcBef>
                <a:spcPts val="600"/>
              </a:spcBef>
            </a:pPr>
            <a:r>
              <a:rPr lang="en-US" sz="2400" dirty="0">
                <a:hlinkClick r:id="rId3"/>
              </a:rPr>
              <a:t>the User</a:t>
            </a:r>
            <a:br>
              <a:rPr lang="en-US" sz="2400" dirty="0">
                <a:hlinkClick r:id="rId3"/>
              </a:rPr>
            </a:br>
            <a:r>
              <a:rPr lang="en-US" sz="2400" dirty="0" err="1">
                <a:hlinkClick r:id="rId3"/>
              </a:rPr>
              <a:t>eXperience</a:t>
            </a:r>
            <a:endParaRPr lang="en-CA" sz="3200" dirty="0"/>
          </a:p>
        </p:txBody>
      </p:sp>
    </p:spTree>
    <p:extLst>
      <p:ext uri="{BB962C8B-B14F-4D97-AF65-F5344CB8AC3E}">
        <p14:creationId xmlns:p14="http://schemas.microsoft.com/office/powerpoint/2010/main" val="312879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12D-D7BF-4238-890D-803EEB8F260A}"/>
              </a:ext>
            </a:extLst>
          </p:cNvPr>
          <p:cNvSpPr>
            <a:spLocks noGrp="1"/>
          </p:cNvSpPr>
          <p:nvPr>
            <p:ph type="title"/>
          </p:nvPr>
        </p:nvSpPr>
        <p:spPr>
          <a:xfrm>
            <a:off x="457200" y="267494"/>
            <a:ext cx="8229600" cy="742950"/>
          </a:xfrm>
        </p:spPr>
        <p:txBody>
          <a:bodyPr>
            <a:normAutofit/>
          </a:bodyPr>
          <a:lstStyle/>
          <a:p>
            <a:pPr algn="ctr"/>
            <a:r>
              <a:rPr lang="en-CA" dirty="0"/>
              <a:t>Run missile alert test from this menu</a:t>
            </a:r>
          </a:p>
        </p:txBody>
      </p:sp>
      <p:pic>
        <p:nvPicPr>
          <p:cNvPr id="19" name="Picture 18">
            <a:extLst>
              <a:ext uri="{FF2B5EF4-FFF2-40B4-BE49-F238E27FC236}">
                <a16:creationId xmlns:a16="http://schemas.microsoft.com/office/drawing/2014/main" id="{533C7B37-6EDF-4504-AC17-C94ACEC4B8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1396" y="1167594"/>
            <a:ext cx="5301208" cy="3975906"/>
          </a:xfrm>
          <a:prstGeom prst="rect">
            <a:avLst/>
          </a:prstGeom>
        </p:spPr>
      </p:pic>
      <p:sp>
        <p:nvSpPr>
          <p:cNvPr id="20" name="TextBox 19">
            <a:extLst>
              <a:ext uri="{FF2B5EF4-FFF2-40B4-BE49-F238E27FC236}">
                <a16:creationId xmlns:a16="http://schemas.microsoft.com/office/drawing/2014/main" id="{9875F844-BAE7-4677-B0E2-7459AF7513E1}"/>
              </a:ext>
            </a:extLst>
          </p:cNvPr>
          <p:cNvSpPr txBox="1"/>
          <p:nvPr/>
        </p:nvSpPr>
        <p:spPr>
          <a:xfrm>
            <a:off x="7380312" y="1635646"/>
            <a:ext cx="1584176" cy="2862322"/>
          </a:xfrm>
          <a:prstGeom prst="rect">
            <a:avLst/>
          </a:prstGeom>
          <a:noFill/>
        </p:spPr>
        <p:txBody>
          <a:bodyPr wrap="square" rtlCol="0">
            <a:spAutoFit/>
          </a:bodyPr>
          <a:lstStyle/>
          <a:p>
            <a:pPr algn="ctr"/>
            <a:r>
              <a:rPr lang="en-CA" sz="3600" dirty="0"/>
              <a:t>Which line</a:t>
            </a:r>
            <a:br>
              <a:rPr lang="en-CA" sz="3600" dirty="0"/>
            </a:br>
            <a:r>
              <a:rPr lang="en-CA" sz="3600" dirty="0"/>
              <a:t>do</a:t>
            </a:r>
            <a:br>
              <a:rPr lang="en-CA" sz="3600" dirty="0"/>
            </a:br>
            <a:r>
              <a:rPr lang="en-CA" sz="3600" dirty="0"/>
              <a:t>you click?</a:t>
            </a:r>
          </a:p>
        </p:txBody>
      </p:sp>
    </p:spTree>
    <p:extLst>
      <p:ext uri="{BB962C8B-B14F-4D97-AF65-F5344CB8AC3E}">
        <p14:creationId xmlns:p14="http://schemas.microsoft.com/office/powerpoint/2010/main" val="230096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12D-D7BF-4238-890D-803EEB8F260A}"/>
              </a:ext>
            </a:extLst>
          </p:cNvPr>
          <p:cNvSpPr>
            <a:spLocks noGrp="1"/>
          </p:cNvSpPr>
          <p:nvPr>
            <p:ph type="title"/>
          </p:nvPr>
        </p:nvSpPr>
        <p:spPr>
          <a:xfrm>
            <a:off x="457200" y="267494"/>
            <a:ext cx="8229600" cy="742950"/>
          </a:xfrm>
        </p:spPr>
        <p:txBody>
          <a:bodyPr/>
          <a:lstStyle/>
          <a:p>
            <a:pPr algn="ctr"/>
            <a:r>
              <a:rPr lang="en-CA" dirty="0"/>
              <a:t>NOPE, NOT THAT ONE.</a:t>
            </a:r>
          </a:p>
        </p:txBody>
      </p:sp>
      <p:pic>
        <p:nvPicPr>
          <p:cNvPr id="3" name="Picture 2">
            <a:extLst>
              <a:ext uri="{FF2B5EF4-FFF2-40B4-BE49-F238E27FC236}">
                <a16:creationId xmlns:a16="http://schemas.microsoft.com/office/drawing/2014/main" id="{A8EDDE40-D69C-4BDF-9EE4-7E83828BF36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9586" y="1059582"/>
            <a:ext cx="7344827" cy="4000500"/>
          </a:xfrm>
          <a:prstGeom prst="rect">
            <a:avLst/>
          </a:prstGeom>
        </p:spPr>
      </p:pic>
    </p:spTree>
    <p:extLst>
      <p:ext uri="{BB962C8B-B14F-4D97-AF65-F5344CB8AC3E}">
        <p14:creationId xmlns:p14="http://schemas.microsoft.com/office/powerpoint/2010/main" val="332037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12D-D7BF-4238-890D-803EEB8F260A}"/>
              </a:ext>
            </a:extLst>
          </p:cNvPr>
          <p:cNvSpPr>
            <a:spLocks noGrp="1"/>
          </p:cNvSpPr>
          <p:nvPr>
            <p:ph type="title"/>
          </p:nvPr>
        </p:nvSpPr>
        <p:spPr>
          <a:xfrm>
            <a:off x="457200" y="267494"/>
            <a:ext cx="8229600" cy="742950"/>
          </a:xfrm>
        </p:spPr>
        <p:txBody>
          <a:bodyPr/>
          <a:lstStyle/>
          <a:p>
            <a:pPr algn="ctr"/>
            <a:r>
              <a:rPr lang="en-CA" dirty="0"/>
              <a:t>Select an Alert … </a:t>
            </a:r>
            <a:r>
              <a:rPr lang="en-CA" i="1" dirty="0"/>
              <a:t>Good Luck </a:t>
            </a:r>
          </a:p>
        </p:txBody>
      </p:sp>
      <p:pic>
        <p:nvPicPr>
          <p:cNvPr id="16" name="Picture 15">
            <a:extLst>
              <a:ext uri="{FF2B5EF4-FFF2-40B4-BE49-F238E27FC236}">
                <a16:creationId xmlns:a16="http://schemas.microsoft.com/office/drawing/2014/main" id="{68E5F9F2-6F61-4CF7-A0B5-63BB680E03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34" y="1010444"/>
            <a:ext cx="9092531" cy="3721546"/>
          </a:xfrm>
          <a:prstGeom prst="rect">
            <a:avLst/>
          </a:prstGeom>
        </p:spPr>
      </p:pic>
    </p:spTree>
    <p:extLst>
      <p:ext uri="{BB962C8B-B14F-4D97-AF65-F5344CB8AC3E}">
        <p14:creationId xmlns:p14="http://schemas.microsoft.com/office/powerpoint/2010/main" val="13895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AC168E-C036-4024-94B5-5DB890128C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0686" y="0"/>
            <a:ext cx="6722628" cy="4586465"/>
          </a:xfrm>
          <a:prstGeom prst="rect">
            <a:avLst/>
          </a:prstGeom>
        </p:spPr>
      </p:pic>
    </p:spTree>
    <p:extLst>
      <p:ext uri="{BB962C8B-B14F-4D97-AF65-F5344CB8AC3E}">
        <p14:creationId xmlns:p14="http://schemas.microsoft.com/office/powerpoint/2010/main" val="239398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D6949E-E4BB-EBA4-E0E1-C87D273674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0685" y="-1"/>
            <a:ext cx="6722627" cy="4586465"/>
          </a:xfrm>
          <a:prstGeom prst="rect">
            <a:avLst/>
          </a:prstGeom>
        </p:spPr>
      </p:pic>
    </p:spTree>
    <p:extLst>
      <p:ext uri="{BB962C8B-B14F-4D97-AF65-F5344CB8AC3E}">
        <p14:creationId xmlns:p14="http://schemas.microsoft.com/office/powerpoint/2010/main" val="2406180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3D14-7E1A-CA6C-9932-4B840C7F5965}"/>
              </a:ext>
            </a:extLst>
          </p:cNvPr>
          <p:cNvSpPr txBox="1">
            <a:spLocks/>
          </p:cNvSpPr>
          <p:nvPr/>
        </p:nvSpPr>
        <p:spPr>
          <a:xfrm>
            <a:off x="457200" y="267494"/>
            <a:ext cx="8229600" cy="742950"/>
          </a:xfrm>
          <a:prstGeom prst="rect">
            <a:avLst/>
          </a:prstGeom>
        </p:spPr>
        <p:txBody>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CA" i="1" dirty="0"/>
              <a:t>a keyboard for perfect people</a:t>
            </a:r>
          </a:p>
        </p:txBody>
      </p:sp>
      <p:grpSp>
        <p:nvGrpSpPr>
          <p:cNvPr id="7" name="Group 6">
            <a:extLst>
              <a:ext uri="{FF2B5EF4-FFF2-40B4-BE49-F238E27FC236}">
                <a16:creationId xmlns:a16="http://schemas.microsoft.com/office/drawing/2014/main" id="{DE4CBFDC-20F3-1932-B2D3-4720F7F8AEAC}"/>
              </a:ext>
            </a:extLst>
          </p:cNvPr>
          <p:cNvGrpSpPr/>
          <p:nvPr/>
        </p:nvGrpSpPr>
        <p:grpSpPr>
          <a:xfrm>
            <a:off x="716694" y="843558"/>
            <a:ext cx="7710612" cy="4095039"/>
            <a:chOff x="827584" y="924983"/>
            <a:chExt cx="7704856" cy="4095039"/>
          </a:xfrm>
        </p:grpSpPr>
        <p:pic>
          <p:nvPicPr>
            <p:cNvPr id="1026" name="Picture 2" descr="Reddit - Dive into anything">
              <a:extLst>
                <a:ext uri="{FF2B5EF4-FFF2-40B4-BE49-F238E27FC236}">
                  <a16:creationId xmlns:a16="http://schemas.microsoft.com/office/drawing/2014/main" id="{2BC31BB4-C9C1-16B5-8F50-79138A7A59B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rot="60000">
              <a:off x="1143000" y="1080120"/>
              <a:ext cx="6858000" cy="37958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4E2BA5-70DC-4FE3-570E-D5C8D25A9B1C}"/>
                </a:ext>
              </a:extLst>
            </p:cNvPr>
            <p:cNvSpPr/>
            <p:nvPr/>
          </p:nvSpPr>
          <p:spPr>
            <a:xfrm>
              <a:off x="827584" y="987574"/>
              <a:ext cx="76328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273D36DC-B8B0-95CA-6047-FEAA6989DAD1}"/>
                </a:ext>
              </a:extLst>
            </p:cNvPr>
            <p:cNvSpPr/>
            <p:nvPr/>
          </p:nvSpPr>
          <p:spPr>
            <a:xfrm>
              <a:off x="899592" y="4803998"/>
              <a:ext cx="76328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7B2A419-EED6-81EA-C92A-1FF9445083E1}"/>
                </a:ext>
              </a:extLst>
            </p:cNvPr>
            <p:cNvSpPr/>
            <p:nvPr/>
          </p:nvSpPr>
          <p:spPr>
            <a:xfrm>
              <a:off x="7969325" y="1149499"/>
              <a:ext cx="124659" cy="36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9D2D5A0-CBFF-F2F7-009B-973673B082D2}"/>
                </a:ext>
              </a:extLst>
            </p:cNvPr>
            <p:cNvSpPr/>
            <p:nvPr/>
          </p:nvSpPr>
          <p:spPr>
            <a:xfrm>
              <a:off x="1110423" y="924983"/>
              <a:ext cx="350827" cy="389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69081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9C85-B8E6-4ED9-8851-B44CB635A2DB}"/>
              </a:ext>
            </a:extLst>
          </p:cNvPr>
          <p:cNvSpPr>
            <a:spLocks noGrp="1"/>
          </p:cNvSpPr>
          <p:nvPr>
            <p:ph type="title"/>
          </p:nvPr>
        </p:nvSpPr>
        <p:spPr>
          <a:xfrm>
            <a:off x="590872" y="400050"/>
            <a:ext cx="8229600" cy="742950"/>
          </a:xfrm>
        </p:spPr>
        <p:txBody>
          <a:bodyPr>
            <a:normAutofit/>
          </a:bodyPr>
          <a:lstStyle/>
          <a:p>
            <a:pPr algn="ctr"/>
            <a:r>
              <a:rPr lang="en-US" dirty="0"/>
              <a:t>GIGO – </a:t>
            </a:r>
            <a:r>
              <a:rPr lang="en-CA" dirty="0"/>
              <a:t>Garbage In, Garbage Out</a:t>
            </a:r>
          </a:p>
        </p:txBody>
      </p:sp>
      <p:sp>
        <p:nvSpPr>
          <p:cNvPr id="3" name="Content Placeholder 2">
            <a:extLst>
              <a:ext uri="{FF2B5EF4-FFF2-40B4-BE49-F238E27FC236}">
                <a16:creationId xmlns:a16="http://schemas.microsoft.com/office/drawing/2014/main" id="{E1554D8C-B6B4-4B44-B7FB-41C627F0D6A1}"/>
              </a:ext>
            </a:extLst>
          </p:cNvPr>
          <p:cNvSpPr>
            <a:spLocks noGrp="1"/>
          </p:cNvSpPr>
          <p:nvPr>
            <p:ph idx="1"/>
          </p:nvPr>
        </p:nvSpPr>
        <p:spPr>
          <a:xfrm>
            <a:off x="827584" y="1200150"/>
            <a:ext cx="7715200" cy="3943350"/>
          </a:xfrm>
        </p:spPr>
        <p:txBody>
          <a:bodyPr>
            <a:normAutofit/>
          </a:bodyPr>
          <a:lstStyle/>
          <a:p>
            <a:r>
              <a:rPr lang="en-US" dirty="0"/>
              <a:t>a</a:t>
            </a:r>
            <a:r>
              <a:rPr lang="en-CA" dirty="0"/>
              <a:t>void Garbage In with good UX, intelligent edits, diagnostic messages that guide and support the user.</a:t>
            </a:r>
          </a:p>
          <a:p>
            <a:r>
              <a:rPr lang="en-CA" dirty="0"/>
              <a:t>It is the programmer's job to validate data inputs,</a:t>
            </a:r>
            <a:br>
              <a:rPr lang="en-CA" dirty="0"/>
            </a:br>
            <a:r>
              <a:rPr lang="en-CA" dirty="0"/>
              <a:t>not the user's to input valid data.</a:t>
            </a:r>
          </a:p>
          <a:p>
            <a:r>
              <a:rPr lang="en-CA" dirty="0"/>
              <a:t>Don't fix the user. People make mistakes.</a:t>
            </a:r>
            <a:br>
              <a:rPr lang="en-CA" dirty="0"/>
            </a:br>
            <a:r>
              <a:rPr lang="en-CA" dirty="0"/>
              <a:t>"idiot-proofing" is </a:t>
            </a:r>
            <a:r>
              <a:rPr lang="en-CA" i="1" dirty="0"/>
              <a:t>solving the wrong problem</a:t>
            </a:r>
            <a:r>
              <a:rPr lang="en-CA" dirty="0"/>
              <a:t>.</a:t>
            </a:r>
          </a:p>
          <a:p>
            <a:r>
              <a:rPr lang="en-CA" dirty="0"/>
              <a:t>The Challenge: </a:t>
            </a:r>
            <a:r>
              <a:rPr lang="en-CA" i="1" dirty="0"/>
              <a:t>see the user's POV clearly enough to understand their objective, and help them get there.</a:t>
            </a:r>
          </a:p>
        </p:txBody>
      </p:sp>
    </p:spTree>
    <p:extLst>
      <p:ext uri="{BB962C8B-B14F-4D97-AF65-F5344CB8AC3E}">
        <p14:creationId xmlns:p14="http://schemas.microsoft.com/office/powerpoint/2010/main" val="19595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0 match problem">
            <a:extLst>
              <a:ext uri="{FF2B5EF4-FFF2-40B4-BE49-F238E27FC236}">
                <a16:creationId xmlns:a16="http://schemas.microsoft.com/office/drawing/2014/main" id="{D6577E36-942A-4C85-BE4C-E327F123046A}"/>
              </a:ext>
            </a:extLst>
          </p:cNvPr>
          <p:cNvSpPr txBox="1"/>
          <p:nvPr/>
        </p:nvSpPr>
        <p:spPr>
          <a:xfrm>
            <a:off x="804491" y="3723878"/>
            <a:ext cx="7344816" cy="477054"/>
          </a:xfrm>
          <a:prstGeom prst="rect">
            <a:avLst/>
          </a:prstGeom>
          <a:solidFill>
            <a:schemeClr val="bg1"/>
          </a:solidFill>
        </p:spPr>
        <p:txBody>
          <a:bodyPr wrap="square" rtlCol="0">
            <a:spAutoFit/>
          </a:bodyPr>
          <a:lstStyle/>
          <a:p>
            <a:pPr algn="ctr"/>
            <a:r>
              <a:rPr lang="en-CA" sz="2500" dirty="0"/>
              <a:t>10 … as a thinking math problem.</a:t>
            </a:r>
          </a:p>
        </p:txBody>
      </p:sp>
      <p:cxnSp>
        <p:nvCxnSpPr>
          <p:cNvPr id="14" name="Straight Arrow Connector 13">
            <a:extLst>
              <a:ext uri="{FF2B5EF4-FFF2-40B4-BE49-F238E27FC236}">
                <a16:creationId xmlns:a16="http://schemas.microsoft.com/office/drawing/2014/main" id="{D96EE386-F74C-4E75-BC6D-9CDA180C64D9}"/>
              </a:ext>
            </a:extLst>
          </p:cNvPr>
          <p:cNvCxnSpPr>
            <a:cxnSpLocks/>
          </p:cNvCxnSpPr>
          <p:nvPr/>
        </p:nvCxnSpPr>
        <p:spPr>
          <a:xfrm>
            <a:off x="876899" y="915566"/>
            <a:ext cx="720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FBD5629-D4F0-4D86-B602-F5E2E0149EF8}"/>
              </a:ext>
            </a:extLst>
          </p:cNvPr>
          <p:cNvSpPr txBox="1"/>
          <p:nvPr/>
        </p:nvSpPr>
        <p:spPr>
          <a:xfrm>
            <a:off x="704739" y="267494"/>
            <a:ext cx="7704856" cy="477054"/>
          </a:xfrm>
          <a:prstGeom prst="rect">
            <a:avLst/>
          </a:prstGeom>
          <a:noFill/>
        </p:spPr>
        <p:txBody>
          <a:bodyPr wrap="square" rtlCol="0">
            <a:spAutoFit/>
          </a:bodyPr>
          <a:lstStyle/>
          <a:p>
            <a:pPr algn="ctr"/>
            <a:r>
              <a:rPr lang="en-CA" sz="2500" b="1" dirty="0"/>
              <a:t>Build a 20 metre Fence</a:t>
            </a:r>
          </a:p>
        </p:txBody>
      </p:sp>
      <p:grpSp>
        <p:nvGrpSpPr>
          <p:cNvPr id="7" name="Group 6">
            <a:extLst>
              <a:ext uri="{FF2B5EF4-FFF2-40B4-BE49-F238E27FC236}">
                <a16:creationId xmlns:a16="http://schemas.microsoft.com/office/drawing/2014/main" id="{0EF60B55-3E53-4347-B890-06A4F0CABEA4}"/>
              </a:ext>
            </a:extLst>
          </p:cNvPr>
          <p:cNvGrpSpPr/>
          <p:nvPr/>
        </p:nvGrpSpPr>
        <p:grpSpPr>
          <a:xfrm>
            <a:off x="1164931" y="1203598"/>
            <a:ext cx="6695944" cy="1551600"/>
            <a:chOff x="876899" y="1369488"/>
            <a:chExt cx="6695944" cy="1551600"/>
          </a:xfrm>
        </p:grpSpPr>
        <p:grpSp>
          <p:nvGrpSpPr>
            <p:cNvPr id="5" name="fence boards">
              <a:extLst>
                <a:ext uri="{FF2B5EF4-FFF2-40B4-BE49-F238E27FC236}">
                  <a16:creationId xmlns:a16="http://schemas.microsoft.com/office/drawing/2014/main" id="{0176E55E-A8CD-4DD2-986E-3B255DAAC19F}"/>
                </a:ext>
              </a:extLst>
            </p:cNvPr>
            <p:cNvGrpSpPr/>
            <p:nvPr/>
          </p:nvGrpSpPr>
          <p:grpSpPr>
            <a:xfrm>
              <a:off x="876899" y="1369488"/>
              <a:ext cx="2091600" cy="1551600"/>
              <a:chOff x="876899" y="1369488"/>
              <a:chExt cx="2091600" cy="1551600"/>
            </a:xfrm>
          </p:grpSpPr>
          <p:sp>
            <p:nvSpPr>
              <p:cNvPr id="2" name="Rectangle 1">
                <a:extLst>
                  <a:ext uri="{FF2B5EF4-FFF2-40B4-BE49-F238E27FC236}">
                    <a16:creationId xmlns:a16="http://schemas.microsoft.com/office/drawing/2014/main" id="{3F9447A9-7BCD-4795-9D0D-814BE20D56D1}"/>
                  </a:ext>
                </a:extLst>
              </p:cNvPr>
              <p:cNvSpPr/>
              <p:nvPr/>
            </p:nvSpPr>
            <p:spPr>
              <a:xfrm>
                <a:off x="876899" y="13694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F0CC775C-DAE9-4A99-8058-06CF135F9FA9}"/>
                  </a:ext>
                </a:extLst>
              </p:cNvPr>
              <p:cNvSpPr/>
              <p:nvPr/>
            </p:nvSpPr>
            <p:spPr>
              <a:xfrm>
                <a:off x="1029299" y="15218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35BFD800-7171-46A0-8CED-FB35D1E7DB5F}"/>
                  </a:ext>
                </a:extLst>
              </p:cNvPr>
              <p:cNvSpPr/>
              <p:nvPr/>
            </p:nvSpPr>
            <p:spPr>
              <a:xfrm>
                <a:off x="1181699" y="16742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F80A63C0-3C16-40D5-BC20-DE2364A83295}"/>
                  </a:ext>
                </a:extLst>
              </p:cNvPr>
              <p:cNvSpPr/>
              <p:nvPr/>
            </p:nvSpPr>
            <p:spPr>
              <a:xfrm>
                <a:off x="1334099" y="18266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4DB47026-B99F-4B0B-9957-A0FF074150B6}"/>
                  </a:ext>
                </a:extLst>
              </p:cNvPr>
              <p:cNvSpPr/>
              <p:nvPr/>
            </p:nvSpPr>
            <p:spPr>
              <a:xfrm>
                <a:off x="1486499" y="19790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CCE76EEB-0111-4AA3-B943-DC371DC6996D}"/>
                  </a:ext>
                </a:extLst>
              </p:cNvPr>
              <p:cNvSpPr/>
              <p:nvPr/>
            </p:nvSpPr>
            <p:spPr>
              <a:xfrm>
                <a:off x="1638899" y="21314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6DFEC172-A066-4948-840C-9BE7919F3BBA}"/>
                  </a:ext>
                </a:extLst>
              </p:cNvPr>
              <p:cNvSpPr/>
              <p:nvPr/>
            </p:nvSpPr>
            <p:spPr>
              <a:xfrm>
                <a:off x="1791299" y="22838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FF598BB-DA36-47C5-A56F-803FE1969B78}"/>
                  </a:ext>
                </a:extLst>
              </p:cNvPr>
              <p:cNvSpPr/>
              <p:nvPr/>
            </p:nvSpPr>
            <p:spPr>
              <a:xfrm>
                <a:off x="1943699" y="24362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5A202255-F0BC-4595-8400-7E8F7412F9A9}"/>
                  </a:ext>
                </a:extLst>
              </p:cNvPr>
              <p:cNvSpPr/>
              <p:nvPr/>
            </p:nvSpPr>
            <p:spPr>
              <a:xfrm>
                <a:off x="2096099" y="25886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E66EE913-69F5-4924-A0DB-F0FD08F67D8B}"/>
                  </a:ext>
                </a:extLst>
              </p:cNvPr>
              <p:cNvSpPr/>
              <p:nvPr/>
            </p:nvSpPr>
            <p:spPr>
              <a:xfrm>
                <a:off x="2248499" y="2741088"/>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TextBox 25">
              <a:extLst>
                <a:ext uri="{FF2B5EF4-FFF2-40B4-BE49-F238E27FC236}">
                  <a16:creationId xmlns:a16="http://schemas.microsoft.com/office/drawing/2014/main" id="{58C94BB8-03E5-419D-9334-BABDC55B73CC}"/>
                </a:ext>
              </a:extLst>
            </p:cNvPr>
            <p:cNvSpPr txBox="1"/>
            <p:nvPr/>
          </p:nvSpPr>
          <p:spPr>
            <a:xfrm>
              <a:off x="3491880" y="1587834"/>
              <a:ext cx="4080963" cy="1246495"/>
            </a:xfrm>
            <a:prstGeom prst="rect">
              <a:avLst/>
            </a:prstGeom>
            <a:noFill/>
          </p:spPr>
          <p:txBody>
            <a:bodyPr wrap="square" rtlCol="0">
              <a:spAutoFit/>
            </a:bodyPr>
            <a:lstStyle/>
            <a:p>
              <a:pPr algn="ctr"/>
              <a:r>
                <a:rPr lang="en-CA" sz="2500" dirty="0"/>
                <a:t>How many fence-posts</a:t>
              </a:r>
              <a:br>
                <a:rPr lang="en-CA" sz="2500" dirty="0"/>
              </a:br>
              <a:r>
                <a:rPr lang="en-CA" sz="2500" dirty="0"/>
                <a:t>are needed for </a:t>
              </a:r>
              <a:br>
                <a:rPr lang="en-CA" sz="2500" dirty="0"/>
              </a:br>
              <a:r>
                <a:rPr lang="en-CA" sz="2500" dirty="0"/>
                <a:t>10 × 2m fence-boards?</a:t>
              </a:r>
            </a:p>
          </p:txBody>
        </p:sp>
      </p:grpSp>
      <p:grpSp>
        <p:nvGrpSpPr>
          <p:cNvPr id="8" name="Fence Boards">
            <a:extLst>
              <a:ext uri="{FF2B5EF4-FFF2-40B4-BE49-F238E27FC236}">
                <a16:creationId xmlns:a16="http://schemas.microsoft.com/office/drawing/2014/main" id="{0FCE920F-A590-4E0C-9112-4103824FE718}"/>
              </a:ext>
            </a:extLst>
          </p:cNvPr>
          <p:cNvGrpSpPr/>
          <p:nvPr/>
        </p:nvGrpSpPr>
        <p:grpSpPr>
          <a:xfrm>
            <a:off x="876899" y="3076561"/>
            <a:ext cx="7200485" cy="181439"/>
            <a:chOff x="876899" y="3076561"/>
            <a:chExt cx="7200485" cy="181439"/>
          </a:xfrm>
        </p:grpSpPr>
        <p:sp>
          <p:nvSpPr>
            <p:cNvPr id="29" name="Rectangle 28">
              <a:extLst>
                <a:ext uri="{FF2B5EF4-FFF2-40B4-BE49-F238E27FC236}">
                  <a16:creationId xmlns:a16="http://schemas.microsoft.com/office/drawing/2014/main" id="{FE395A3E-8521-49FF-8153-4A3D981CE7C9}"/>
                </a:ext>
              </a:extLst>
            </p:cNvPr>
            <p:cNvSpPr/>
            <p:nvPr/>
          </p:nvSpPr>
          <p:spPr>
            <a:xfrm>
              <a:off x="876899"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91073F23-45DD-4681-9B7C-B35237759828}"/>
                </a:ext>
              </a:extLst>
            </p:cNvPr>
            <p:cNvSpPr/>
            <p:nvPr/>
          </p:nvSpPr>
          <p:spPr>
            <a:xfrm>
              <a:off x="1598933"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2BCDE920-2B89-48B9-B28D-04C1F2E41429}"/>
                </a:ext>
              </a:extLst>
            </p:cNvPr>
            <p:cNvSpPr/>
            <p:nvPr/>
          </p:nvSpPr>
          <p:spPr>
            <a:xfrm>
              <a:off x="2318933"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13C4822C-72CC-4C45-8A6A-38180AF572B4}"/>
                </a:ext>
              </a:extLst>
            </p:cNvPr>
            <p:cNvSpPr/>
            <p:nvPr/>
          </p:nvSpPr>
          <p:spPr>
            <a:xfrm>
              <a:off x="3038933"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1E13600C-0B70-4517-A498-E6DBA32052B4}"/>
                </a:ext>
              </a:extLst>
            </p:cNvPr>
            <p:cNvSpPr/>
            <p:nvPr/>
          </p:nvSpPr>
          <p:spPr>
            <a:xfrm>
              <a:off x="3756899"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E5146E11-24F2-4A20-A11E-6155F9A77BCA}"/>
                </a:ext>
              </a:extLst>
            </p:cNvPr>
            <p:cNvSpPr/>
            <p:nvPr/>
          </p:nvSpPr>
          <p:spPr>
            <a:xfrm>
              <a:off x="4476899"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34060D61-D138-4D48-889F-C6F599E988D0}"/>
                </a:ext>
              </a:extLst>
            </p:cNvPr>
            <p:cNvSpPr/>
            <p:nvPr/>
          </p:nvSpPr>
          <p:spPr>
            <a:xfrm>
              <a:off x="5198933"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a:extLst>
                <a:ext uri="{FF2B5EF4-FFF2-40B4-BE49-F238E27FC236}">
                  <a16:creationId xmlns:a16="http://schemas.microsoft.com/office/drawing/2014/main" id="{C3B90E7B-2B42-4F03-9FF8-294BB717C052}"/>
                </a:ext>
              </a:extLst>
            </p:cNvPr>
            <p:cNvSpPr/>
            <p:nvPr/>
          </p:nvSpPr>
          <p:spPr>
            <a:xfrm>
              <a:off x="5918933"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CD57784F-971A-441B-908F-FA703BFE2A3C}"/>
                </a:ext>
              </a:extLst>
            </p:cNvPr>
            <p:cNvSpPr/>
            <p:nvPr/>
          </p:nvSpPr>
          <p:spPr>
            <a:xfrm>
              <a:off x="6638933" y="3076561"/>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nth fence board">
              <a:extLst>
                <a:ext uri="{FF2B5EF4-FFF2-40B4-BE49-F238E27FC236}">
                  <a16:creationId xmlns:a16="http://schemas.microsoft.com/office/drawing/2014/main" id="{2E516288-20D5-47FA-86BF-B91646C4DD60}"/>
                </a:ext>
              </a:extLst>
            </p:cNvPr>
            <p:cNvSpPr/>
            <p:nvPr/>
          </p:nvSpPr>
          <p:spPr>
            <a:xfrm>
              <a:off x="7357384" y="3078000"/>
              <a:ext cx="720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11 posts">
            <a:extLst>
              <a:ext uri="{FF2B5EF4-FFF2-40B4-BE49-F238E27FC236}">
                <a16:creationId xmlns:a16="http://schemas.microsoft.com/office/drawing/2014/main" id="{C6153161-97BB-44E3-9CBE-0F31707542A9}"/>
              </a:ext>
            </a:extLst>
          </p:cNvPr>
          <p:cNvGrpSpPr/>
          <p:nvPr/>
        </p:nvGrpSpPr>
        <p:grpSpPr>
          <a:xfrm>
            <a:off x="876899" y="3272326"/>
            <a:ext cx="7198936" cy="323887"/>
            <a:chOff x="876899" y="3272326"/>
            <a:chExt cx="7198936" cy="323887"/>
          </a:xfrm>
        </p:grpSpPr>
        <p:sp>
          <p:nvSpPr>
            <p:cNvPr id="35" name="Rectangle 34">
              <a:extLst>
                <a:ext uri="{FF2B5EF4-FFF2-40B4-BE49-F238E27FC236}">
                  <a16:creationId xmlns:a16="http://schemas.microsoft.com/office/drawing/2014/main" id="{3E681A57-7FF8-4FDE-BD59-E43128A3713E}"/>
                </a:ext>
              </a:extLst>
            </p:cNvPr>
            <p:cNvSpPr/>
            <p:nvPr/>
          </p:nvSpPr>
          <p:spPr>
            <a:xfrm>
              <a:off x="876899"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F766D44C-6CF0-4B6A-9C26-A563B60B6970}"/>
                </a:ext>
              </a:extLst>
            </p:cNvPr>
            <p:cNvSpPr/>
            <p:nvPr/>
          </p:nvSpPr>
          <p:spPr>
            <a:xfrm>
              <a:off x="1520699"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D2F3B122-54DF-4E47-AC2B-D694EF4E2B21}"/>
                </a:ext>
              </a:extLst>
            </p:cNvPr>
            <p:cNvSpPr/>
            <p:nvPr/>
          </p:nvSpPr>
          <p:spPr>
            <a:xfrm>
              <a:off x="2248499"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8E2D1B34-F7F1-4764-9050-6131EEBBDE7B}"/>
                </a:ext>
              </a:extLst>
            </p:cNvPr>
            <p:cNvSpPr/>
            <p:nvPr/>
          </p:nvSpPr>
          <p:spPr>
            <a:xfrm>
              <a:off x="2962733"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id="{D4894305-5A0E-48A7-9C22-2E5B8AD5393E}"/>
                </a:ext>
              </a:extLst>
            </p:cNvPr>
            <p:cNvSpPr/>
            <p:nvPr/>
          </p:nvSpPr>
          <p:spPr>
            <a:xfrm>
              <a:off x="3690533"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E734AEEA-E0A6-45BD-BAAD-D29948B1EEB4}"/>
                </a:ext>
              </a:extLst>
            </p:cNvPr>
            <p:cNvSpPr/>
            <p:nvPr/>
          </p:nvSpPr>
          <p:spPr>
            <a:xfrm>
              <a:off x="6562733"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D4AD2BC7-F237-4451-A16E-012E2FCA7034}"/>
                </a:ext>
              </a:extLst>
            </p:cNvPr>
            <p:cNvSpPr/>
            <p:nvPr/>
          </p:nvSpPr>
          <p:spPr>
            <a:xfrm>
              <a:off x="5837452"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1E5BAB0A-BCE2-4781-9D2E-79B18D7E4615}"/>
                </a:ext>
              </a:extLst>
            </p:cNvPr>
            <p:cNvSpPr/>
            <p:nvPr/>
          </p:nvSpPr>
          <p:spPr>
            <a:xfrm>
              <a:off x="5119001"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a:extLst>
                <a:ext uri="{FF2B5EF4-FFF2-40B4-BE49-F238E27FC236}">
                  <a16:creationId xmlns:a16="http://schemas.microsoft.com/office/drawing/2014/main" id="{E764063B-01DC-43A0-B7F4-68C1D368A3C3}"/>
                </a:ext>
              </a:extLst>
            </p:cNvPr>
            <p:cNvSpPr/>
            <p:nvPr/>
          </p:nvSpPr>
          <p:spPr>
            <a:xfrm>
              <a:off x="4404767"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80931F45-AB83-4C6F-80E1-F773BC44F63E}"/>
                </a:ext>
              </a:extLst>
            </p:cNvPr>
            <p:cNvSpPr/>
            <p:nvPr/>
          </p:nvSpPr>
          <p:spPr>
            <a:xfrm>
              <a:off x="7281184"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eleventh fence post">
              <a:extLst>
                <a:ext uri="{FF2B5EF4-FFF2-40B4-BE49-F238E27FC236}">
                  <a16:creationId xmlns:a16="http://schemas.microsoft.com/office/drawing/2014/main" id="{99BC1750-F994-4D0F-99EF-1C21143CFF6B}"/>
                </a:ext>
              </a:extLst>
            </p:cNvPr>
            <p:cNvSpPr/>
            <p:nvPr/>
          </p:nvSpPr>
          <p:spPr>
            <a:xfrm>
              <a:off x="7923435" y="32723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2" name="11 visual problem">
            <a:extLst>
              <a:ext uri="{FF2B5EF4-FFF2-40B4-BE49-F238E27FC236}">
                <a16:creationId xmlns:a16="http://schemas.microsoft.com/office/drawing/2014/main" id="{0248EB01-EFB5-4B5E-8F09-ADCB31813C6D}"/>
              </a:ext>
            </a:extLst>
          </p:cNvPr>
          <p:cNvSpPr txBox="1"/>
          <p:nvPr/>
        </p:nvSpPr>
        <p:spPr>
          <a:xfrm>
            <a:off x="827584" y="3723878"/>
            <a:ext cx="7344816" cy="861774"/>
          </a:xfrm>
          <a:prstGeom prst="rect">
            <a:avLst/>
          </a:prstGeom>
          <a:solidFill>
            <a:schemeClr val="bg1"/>
          </a:solidFill>
        </p:spPr>
        <p:txBody>
          <a:bodyPr wrap="square" rtlCol="0">
            <a:spAutoFit/>
          </a:bodyPr>
          <a:lstStyle/>
          <a:p>
            <a:pPr algn="ctr"/>
            <a:r>
              <a:rPr lang="en-CA" sz="2500" dirty="0"/>
              <a:t>11… as a visual building problem.</a:t>
            </a:r>
            <a:br>
              <a:rPr lang="en-CA" sz="2500" dirty="0"/>
            </a:br>
            <a:endParaRPr lang="en-CA" sz="2500" dirty="0"/>
          </a:p>
        </p:txBody>
      </p:sp>
      <p:grpSp>
        <p:nvGrpSpPr>
          <p:cNvPr id="4" name="10 posts">
            <a:extLst>
              <a:ext uri="{FF2B5EF4-FFF2-40B4-BE49-F238E27FC236}">
                <a16:creationId xmlns:a16="http://schemas.microsoft.com/office/drawing/2014/main" id="{5D4D2F66-7179-4436-9FAF-530F1AA3ADD6}"/>
              </a:ext>
            </a:extLst>
          </p:cNvPr>
          <p:cNvGrpSpPr/>
          <p:nvPr/>
        </p:nvGrpSpPr>
        <p:grpSpPr>
          <a:xfrm>
            <a:off x="1162800" y="3272400"/>
            <a:ext cx="6632400" cy="323887"/>
            <a:chOff x="1029299" y="3424726"/>
            <a:chExt cx="6632400" cy="323887"/>
          </a:xfrm>
        </p:grpSpPr>
        <p:sp>
          <p:nvSpPr>
            <p:cNvPr id="54" name="Rectangle 53">
              <a:extLst>
                <a:ext uri="{FF2B5EF4-FFF2-40B4-BE49-F238E27FC236}">
                  <a16:creationId xmlns:a16="http://schemas.microsoft.com/office/drawing/2014/main" id="{F852E223-1EF8-44FB-9D86-C5C24A08C15E}"/>
                </a:ext>
              </a:extLst>
            </p:cNvPr>
            <p:cNvSpPr/>
            <p:nvPr/>
          </p:nvSpPr>
          <p:spPr>
            <a:xfrm>
              <a:off x="102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54">
              <a:extLst>
                <a:ext uri="{FF2B5EF4-FFF2-40B4-BE49-F238E27FC236}">
                  <a16:creationId xmlns:a16="http://schemas.microsoft.com/office/drawing/2014/main" id="{04289040-DCD8-468F-84C5-D9B5F188FF47}"/>
                </a:ext>
              </a:extLst>
            </p:cNvPr>
            <p:cNvSpPr/>
            <p:nvPr/>
          </p:nvSpPr>
          <p:spPr>
            <a:xfrm>
              <a:off x="174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a:extLst>
                <a:ext uri="{FF2B5EF4-FFF2-40B4-BE49-F238E27FC236}">
                  <a16:creationId xmlns:a16="http://schemas.microsoft.com/office/drawing/2014/main" id="{9392477D-192C-410F-A92A-C9DEEB84713D}"/>
                </a:ext>
              </a:extLst>
            </p:cNvPr>
            <p:cNvSpPr/>
            <p:nvPr/>
          </p:nvSpPr>
          <p:spPr>
            <a:xfrm>
              <a:off x="246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a:extLst>
                <a:ext uri="{FF2B5EF4-FFF2-40B4-BE49-F238E27FC236}">
                  <a16:creationId xmlns:a16="http://schemas.microsoft.com/office/drawing/2014/main" id="{D5C97741-1155-4E2D-A7E0-14EA05B0FC0C}"/>
                </a:ext>
              </a:extLst>
            </p:cNvPr>
            <p:cNvSpPr/>
            <p:nvPr/>
          </p:nvSpPr>
          <p:spPr>
            <a:xfrm>
              <a:off x="318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3F89A48B-F4A6-4AFB-A3C5-5DE3BBA138C8}"/>
                </a:ext>
              </a:extLst>
            </p:cNvPr>
            <p:cNvSpPr/>
            <p:nvPr/>
          </p:nvSpPr>
          <p:spPr>
            <a:xfrm>
              <a:off x="390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268724C8-F827-47EB-A264-D4BB1C37886F}"/>
                </a:ext>
              </a:extLst>
            </p:cNvPr>
            <p:cNvSpPr/>
            <p:nvPr/>
          </p:nvSpPr>
          <p:spPr>
            <a:xfrm>
              <a:off x="678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7A1F9E9C-5B36-49FE-87A9-D9B7B77EBE71}"/>
                </a:ext>
              </a:extLst>
            </p:cNvPr>
            <p:cNvSpPr/>
            <p:nvPr/>
          </p:nvSpPr>
          <p:spPr>
            <a:xfrm>
              <a:off x="606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7F78C0D5-9B51-496E-9AE2-2E5F17F0CFDD}"/>
                </a:ext>
              </a:extLst>
            </p:cNvPr>
            <p:cNvSpPr/>
            <p:nvPr/>
          </p:nvSpPr>
          <p:spPr>
            <a:xfrm>
              <a:off x="534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a:extLst>
                <a:ext uri="{FF2B5EF4-FFF2-40B4-BE49-F238E27FC236}">
                  <a16:creationId xmlns:a16="http://schemas.microsoft.com/office/drawing/2014/main" id="{759AD5D6-7899-453D-9C9C-81FEAF70C5E1}"/>
                </a:ext>
              </a:extLst>
            </p:cNvPr>
            <p:cNvSpPr/>
            <p:nvPr/>
          </p:nvSpPr>
          <p:spPr>
            <a:xfrm>
              <a:off x="462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a:extLst>
                <a:ext uri="{FF2B5EF4-FFF2-40B4-BE49-F238E27FC236}">
                  <a16:creationId xmlns:a16="http://schemas.microsoft.com/office/drawing/2014/main" id="{AAE351A9-8979-4FCF-88DF-F2AA0E2716B8}"/>
                </a:ext>
              </a:extLst>
            </p:cNvPr>
            <p:cNvSpPr/>
            <p:nvPr/>
          </p:nvSpPr>
          <p:spPr>
            <a:xfrm>
              <a:off x="7509299" y="3424726"/>
              <a:ext cx="152400" cy="3238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6120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childTnLst>
                                </p:cTn>
                              </p:par>
                            </p:childTnLst>
                          </p:cTn>
                        </p:par>
                        <p:par>
                          <p:cTn id="33" fill="hold">
                            <p:stCondLst>
                              <p:cond delay="1000"/>
                            </p:stCondLst>
                            <p:childTnLst>
                              <p:par>
                                <p:cTn id="34" presetID="10" presetClass="entr" presetSubtype="0" fill="hold" nodeType="afterEffect">
                                  <p:stCondLst>
                                    <p:cond delay="100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par>
                                <p:cTn id="37" presetID="10" presetClass="exit" presetSubtype="0" fill="hold" nodeType="withEffect">
                                  <p:stCondLst>
                                    <p:cond delay="1000"/>
                                  </p:stCondLst>
                                  <p:childTnLst>
                                    <p:animEffect transition="out" filter="fade">
                                      <p:cBhvr>
                                        <p:cTn id="38" dur="2000"/>
                                        <p:tgtEl>
                                          <p:spTgt spid="4"/>
                                        </p:tgtEl>
                                      </p:cBhvr>
                                    </p:animEffect>
                                    <p:set>
                                      <p:cBhvr>
                                        <p:cTn id="3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5" grpId="0"/>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hidden="1">
            <a:extLst>
              <a:ext uri="{FF2B5EF4-FFF2-40B4-BE49-F238E27FC236}">
                <a16:creationId xmlns:a16="http://schemas.microsoft.com/office/drawing/2014/main" id="{F3E72829-7EB6-4527-A8C6-C51C3A878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739008" y="954782"/>
            <a:ext cx="3810000" cy="3810000"/>
          </a:xfrm>
          <a:prstGeom prst="rect">
            <a:avLst/>
          </a:prstGeom>
        </p:spPr>
      </p:pic>
      <p:sp>
        <p:nvSpPr>
          <p:cNvPr id="10" name="numbers">
            <a:extLst>
              <a:ext uri="{FF2B5EF4-FFF2-40B4-BE49-F238E27FC236}">
                <a16:creationId xmlns:a16="http://schemas.microsoft.com/office/drawing/2014/main" id="{A3284600-D277-49A6-984C-44C8B9459242}"/>
              </a:ext>
            </a:extLst>
          </p:cNvPr>
          <p:cNvSpPr txBox="1"/>
          <p:nvPr/>
        </p:nvSpPr>
        <p:spPr>
          <a:xfrm>
            <a:off x="1547664" y="483518"/>
            <a:ext cx="6480720" cy="4465710"/>
          </a:xfrm>
          <a:prstGeom prst="rect">
            <a:avLst/>
          </a:prstGeom>
          <a:noFill/>
        </p:spPr>
        <p:txBody>
          <a:bodyPr wrap="square" rtlCol="0">
            <a:spAutoFit/>
          </a:bodyPr>
          <a:lstStyle/>
          <a:p>
            <a:endParaRPr lang="en-US" dirty="0"/>
          </a:p>
          <a:p>
            <a:r>
              <a:rPr lang="en-US" dirty="0"/>
              <a:t> </a:t>
            </a:r>
            <a:r>
              <a:rPr lang="en-CA" dirty="0"/>
              <a:t>                                  10                 1</a:t>
            </a:r>
          </a:p>
          <a:p>
            <a:r>
              <a:rPr lang="en-US" dirty="0"/>
              <a:t>	    	</a:t>
            </a:r>
          </a:p>
          <a:p>
            <a:r>
              <a:rPr lang="en-US" dirty="0"/>
              <a:t>                                                               </a:t>
            </a:r>
          </a:p>
          <a:p>
            <a:r>
              <a:rPr lang="en-US" dirty="0"/>
              <a:t>                     9                                                  2</a:t>
            </a:r>
          </a:p>
          <a:p>
            <a:endParaRPr lang="en-US" dirty="0"/>
          </a:p>
          <a:p>
            <a:pPr>
              <a:lnSpc>
                <a:spcPct val="93000"/>
              </a:lnSpc>
            </a:pPr>
            <a:r>
              <a:rPr lang="en-CA" i="1" dirty="0"/>
              <a:t>		</a:t>
            </a:r>
          </a:p>
          <a:p>
            <a:pPr>
              <a:lnSpc>
                <a:spcPct val="93000"/>
              </a:lnSpc>
            </a:pPr>
            <a:r>
              <a:rPr lang="en-CA" i="1" dirty="0"/>
              <a:t>		</a:t>
            </a:r>
          </a:p>
          <a:p>
            <a:pPr>
              <a:lnSpc>
                <a:spcPct val="93000"/>
              </a:lnSpc>
            </a:pPr>
            <a:r>
              <a:rPr lang="en-US" dirty="0"/>
              <a:t>	  8  				     3     	</a:t>
            </a:r>
          </a:p>
          <a:p>
            <a:pPr>
              <a:lnSpc>
                <a:spcPct val="93000"/>
              </a:lnSpc>
            </a:pPr>
            <a:r>
              <a:rPr lang="en-US" dirty="0"/>
              <a:t>		     </a:t>
            </a:r>
          </a:p>
          <a:p>
            <a:pPr>
              <a:lnSpc>
                <a:spcPct val="93000"/>
              </a:lnSpc>
            </a:pPr>
            <a:r>
              <a:rPr lang="en-US" b="1" dirty="0"/>
              <a:t>	           </a:t>
            </a:r>
            <a:r>
              <a:rPr lang="en-CA" b="1" dirty="0"/>
              <a:t> </a:t>
            </a:r>
          </a:p>
          <a:p>
            <a:pPr>
              <a:lnSpc>
                <a:spcPct val="93000"/>
              </a:lnSpc>
            </a:pPr>
            <a:endParaRPr lang="en-CA" b="1" dirty="0"/>
          </a:p>
          <a:p>
            <a:pPr>
              <a:lnSpc>
                <a:spcPct val="60000"/>
              </a:lnSpc>
            </a:pPr>
            <a:r>
              <a:rPr lang="en-US" b="1" dirty="0"/>
              <a:t>	</a:t>
            </a:r>
          </a:p>
          <a:p>
            <a:r>
              <a:rPr lang="en-US" dirty="0"/>
              <a:t>	        7			         </a:t>
            </a:r>
            <a:r>
              <a:rPr lang="en-US" b="1" dirty="0"/>
              <a:t>    </a:t>
            </a:r>
            <a:r>
              <a:rPr lang="en-US" dirty="0"/>
              <a:t>4</a:t>
            </a:r>
          </a:p>
          <a:p>
            <a:endParaRPr lang="en-US" dirty="0"/>
          </a:p>
          <a:p>
            <a:pPr>
              <a:spcBef>
                <a:spcPts val="1200"/>
              </a:spcBef>
            </a:pPr>
            <a:r>
              <a:rPr lang="en-US" dirty="0"/>
              <a:t>		        6	            5</a:t>
            </a:r>
          </a:p>
        </p:txBody>
      </p:sp>
      <p:sp>
        <p:nvSpPr>
          <p:cNvPr id="7" name="Heading">
            <a:extLst>
              <a:ext uri="{FF2B5EF4-FFF2-40B4-BE49-F238E27FC236}">
                <a16:creationId xmlns:a16="http://schemas.microsoft.com/office/drawing/2014/main" id="{10250641-E545-49C2-8231-B80A51534699}"/>
              </a:ext>
            </a:extLst>
          </p:cNvPr>
          <p:cNvSpPr txBox="1"/>
          <p:nvPr/>
        </p:nvSpPr>
        <p:spPr>
          <a:xfrm>
            <a:off x="0" y="267494"/>
            <a:ext cx="9144000" cy="477054"/>
          </a:xfrm>
          <a:prstGeom prst="rect">
            <a:avLst/>
          </a:prstGeom>
          <a:noFill/>
        </p:spPr>
        <p:txBody>
          <a:bodyPr wrap="square" rtlCol="0">
            <a:spAutoFit/>
          </a:bodyPr>
          <a:lstStyle/>
          <a:p>
            <a:pPr algn="ctr"/>
            <a:r>
              <a:rPr lang="en-CA" sz="2500" b="1" dirty="0"/>
              <a:t>Build a 20 metre Fence</a:t>
            </a:r>
          </a:p>
        </p:txBody>
      </p:sp>
      <p:sp>
        <p:nvSpPr>
          <p:cNvPr id="2" name="words">
            <a:extLst>
              <a:ext uri="{FF2B5EF4-FFF2-40B4-BE49-F238E27FC236}">
                <a16:creationId xmlns:a16="http://schemas.microsoft.com/office/drawing/2014/main" id="{1976011F-FE10-4AA8-84B9-9A75018DA056}"/>
              </a:ext>
            </a:extLst>
          </p:cNvPr>
          <p:cNvSpPr txBox="1"/>
          <p:nvPr/>
        </p:nvSpPr>
        <p:spPr>
          <a:xfrm>
            <a:off x="3391775" y="1915125"/>
            <a:ext cx="2524957" cy="1694351"/>
          </a:xfrm>
          <a:prstGeom prst="rect">
            <a:avLst/>
          </a:prstGeom>
          <a:noFill/>
        </p:spPr>
        <p:txBody>
          <a:bodyPr wrap="square" rtlCol="0">
            <a:spAutoFit/>
          </a:bodyPr>
          <a:lstStyle/>
          <a:p>
            <a:pPr algn="ctr">
              <a:spcAft>
                <a:spcPts val="1200"/>
              </a:spcAft>
            </a:pPr>
            <a:r>
              <a:rPr lang="en-CA" b="1" i="1" dirty="0"/>
              <a:t>Build a fence.</a:t>
            </a:r>
          </a:p>
          <a:p>
            <a:pPr algn="ctr">
              <a:spcAft>
                <a:spcPts val="1200"/>
              </a:spcAft>
            </a:pPr>
            <a:r>
              <a:rPr lang="en-US" b="1" dirty="0"/>
              <a:t>Where</a:t>
            </a:r>
            <a:r>
              <a:rPr lang="en-CA" b="1" dirty="0"/>
              <a:t>?</a:t>
            </a:r>
          </a:p>
          <a:p>
            <a:pPr algn="ctr">
              <a:spcAft>
                <a:spcPts val="1200"/>
              </a:spcAft>
            </a:pPr>
            <a:r>
              <a:rPr lang="en-CA" b="1" i="1" dirty="0"/>
              <a:t>Around a 6m hole.</a:t>
            </a:r>
          </a:p>
          <a:p>
            <a:pPr algn="ctr">
              <a:spcAft>
                <a:spcPts val="1200"/>
              </a:spcAft>
            </a:pPr>
            <a:r>
              <a:rPr lang="en-US" b="1" dirty="0"/>
              <a:t>We need 10 posts.</a:t>
            </a:r>
            <a:endParaRPr lang="en-CA" dirty="0"/>
          </a:p>
        </p:txBody>
      </p:sp>
      <p:grpSp>
        <p:nvGrpSpPr>
          <p:cNvPr id="4" name="Fence Boards">
            <a:extLst>
              <a:ext uri="{FF2B5EF4-FFF2-40B4-BE49-F238E27FC236}">
                <a16:creationId xmlns:a16="http://schemas.microsoft.com/office/drawing/2014/main" id="{7AB469F1-563E-4696-976B-7E9222DECB75}"/>
              </a:ext>
            </a:extLst>
          </p:cNvPr>
          <p:cNvGrpSpPr/>
          <p:nvPr/>
        </p:nvGrpSpPr>
        <p:grpSpPr>
          <a:xfrm>
            <a:off x="3008770" y="1117428"/>
            <a:ext cx="3288390" cy="3435402"/>
            <a:chOff x="3008770" y="1117428"/>
            <a:chExt cx="3288390" cy="3435402"/>
          </a:xfrm>
        </p:grpSpPr>
        <p:sp>
          <p:nvSpPr>
            <p:cNvPr id="20" name="Rectangle 19">
              <a:extLst>
                <a:ext uri="{FF2B5EF4-FFF2-40B4-BE49-F238E27FC236}">
                  <a16:creationId xmlns:a16="http://schemas.microsoft.com/office/drawing/2014/main" id="{5075E1CA-637E-4BF0-9B11-AA88E47258D3}"/>
                </a:ext>
              </a:extLst>
            </p:cNvPr>
            <p:cNvSpPr/>
            <p:nvPr/>
          </p:nvSpPr>
          <p:spPr>
            <a:xfrm>
              <a:off x="4173929" y="1117428"/>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BFFE36F2-24DB-4C42-9677-1A23D88CABE7}"/>
                </a:ext>
              </a:extLst>
            </p:cNvPr>
            <p:cNvSpPr/>
            <p:nvPr/>
          </p:nvSpPr>
          <p:spPr>
            <a:xfrm rot="2160000">
              <a:off x="5107810" y="1422229"/>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B6B916F7-A926-40AB-8697-A5AFAF603F6D}"/>
                </a:ext>
              </a:extLst>
            </p:cNvPr>
            <p:cNvSpPr/>
            <p:nvPr/>
          </p:nvSpPr>
          <p:spPr>
            <a:xfrm rot="4320000">
              <a:off x="5696229" y="2224517"/>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9CEE406E-B8D2-4357-A8BB-3D89BA0225A3}"/>
                </a:ext>
              </a:extLst>
            </p:cNvPr>
            <p:cNvSpPr/>
            <p:nvPr/>
          </p:nvSpPr>
          <p:spPr>
            <a:xfrm rot="6480000">
              <a:off x="5699403" y="3206456"/>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DB0AD5B5-CCCE-4702-80AD-6CFFDC1324AE}"/>
                </a:ext>
              </a:extLst>
            </p:cNvPr>
            <p:cNvSpPr/>
            <p:nvPr/>
          </p:nvSpPr>
          <p:spPr>
            <a:xfrm rot="8640000">
              <a:off x="5117395" y="4004755"/>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8DD46A8E-4D10-4995-9A40-3BD20177EADA}"/>
                </a:ext>
              </a:extLst>
            </p:cNvPr>
            <p:cNvSpPr/>
            <p:nvPr/>
          </p:nvSpPr>
          <p:spPr>
            <a:xfrm rot="10800000">
              <a:off x="4170814" y="4311316"/>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702FDA02-E0FE-4248-BBFA-59D256A4F3CD}"/>
                </a:ext>
              </a:extLst>
            </p:cNvPr>
            <p:cNvSpPr/>
            <p:nvPr/>
          </p:nvSpPr>
          <p:spPr>
            <a:xfrm rot="12960000">
              <a:off x="3234535" y="4012445"/>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74B33062-0051-46D7-AA92-10484550E509}"/>
                </a:ext>
              </a:extLst>
            </p:cNvPr>
            <p:cNvSpPr/>
            <p:nvPr/>
          </p:nvSpPr>
          <p:spPr>
            <a:xfrm rot="15120000">
              <a:off x="2652527" y="3214145"/>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02BA1AF3-8A4E-4ABA-A80D-6CABD8F619FA}"/>
                </a:ext>
              </a:extLst>
            </p:cNvPr>
            <p:cNvSpPr/>
            <p:nvPr/>
          </p:nvSpPr>
          <p:spPr>
            <a:xfrm rot="17280000">
              <a:off x="2655104" y="2222313"/>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B934975A-E1B3-429F-BC8D-7E7FDD8E2470}"/>
                </a:ext>
              </a:extLst>
            </p:cNvPr>
            <p:cNvSpPr/>
            <p:nvPr/>
          </p:nvSpPr>
          <p:spPr>
            <a:xfrm rot="19440000">
              <a:off x="3237062" y="1424012"/>
              <a:ext cx="954000" cy="24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920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2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250"/>
                            </p:stCondLst>
                            <p:childTnLst>
                              <p:par>
                                <p:cTn id="13" presetID="10" presetClass="entr" presetSubtype="0" fill="hold" nodeType="afterEffect">
                                  <p:stCondLst>
                                    <p:cond delay="125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4000"/>
                            </p:stCondLst>
                            <p:childTnLst>
                              <p:par>
                                <p:cTn id="17" presetID="10" presetClass="entr" presetSubtype="0" fill="hold" nodeType="afterEffect">
                                  <p:stCondLst>
                                    <p:cond delay="125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750"/>
                            </p:stCondLst>
                            <p:childTnLst>
                              <p:par>
                                <p:cTn id="21" presetID="10"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6750"/>
                            </p:stCondLst>
                            <p:childTnLst>
                              <p:par>
                                <p:cTn id="25" presetID="10" presetClass="entr" presetSubtype="0" fill="hold" nodeType="afterEffect">
                                  <p:stCondLst>
                                    <p:cond delay="125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9000"/>
                            </p:stCondLst>
                            <p:childTnLst>
                              <p:par>
                                <p:cTn id="29" presetID="10" presetClass="entr" presetSubtype="0" fill="hold" grpId="0" nodeType="afterEffect">
                                  <p:stCondLst>
                                    <p:cond delay="1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p:stCondLst>
                              <p:cond delay="11250"/>
                            </p:stCondLst>
                            <p:childTnLst>
                              <p:par>
                                <p:cTn id="33" presetID="10" presetClass="entr" presetSubtype="0" fill="hold" nodeType="afterEffect">
                                  <p:stCondLst>
                                    <p:cond delay="125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Agenda: Lecture</a:t>
            </a:r>
          </a:p>
        </p:txBody>
      </p:sp>
      <p:pic>
        <p:nvPicPr>
          <p:cNvPr id="27" name="Picture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871" y="1232281"/>
            <a:ext cx="359863" cy="360040"/>
          </a:xfrm>
          <a:prstGeom prst="rect">
            <a:avLst/>
          </a:prstGeom>
        </p:spPr>
      </p:pic>
      <p:sp>
        <p:nvSpPr>
          <p:cNvPr id="5" name="Content Placeholder 4"/>
          <p:cNvSpPr>
            <a:spLocks noGrp="1"/>
          </p:cNvSpPr>
          <p:nvPr>
            <p:ph idx="1"/>
          </p:nvPr>
        </p:nvSpPr>
        <p:spPr>
          <a:xfrm>
            <a:off x="971600" y="1200150"/>
            <a:ext cx="7848872" cy="3657600"/>
          </a:xfrm>
        </p:spPr>
        <p:txBody>
          <a:bodyPr>
            <a:normAutofit/>
          </a:bodyPr>
          <a:lstStyle/>
          <a:p>
            <a:pPr marL="457200" indent="-457200">
              <a:buFont typeface="+mj-lt"/>
              <a:buAutoNum type="arabicPeriod"/>
            </a:pPr>
            <a:r>
              <a:rPr lang="en-US" dirty="0"/>
              <a:t>What is a “Command Line Interface” (CLI)? </a:t>
            </a:r>
            <a:br>
              <a:rPr lang="en-US" dirty="0"/>
            </a:br>
            <a:r>
              <a:rPr lang="en-US" dirty="0"/>
              <a:t>What is a “Terminal User Interface” (TUI)? </a:t>
            </a:r>
            <a:br>
              <a:rPr lang="en-US" dirty="0"/>
            </a:br>
            <a:r>
              <a:rPr lang="en-US" dirty="0"/>
              <a:t>What is a “Graphical User Interface” (GUI)? </a:t>
            </a:r>
          </a:p>
          <a:p>
            <a:pPr marL="457200" indent="-457200">
              <a:buFont typeface="+mj-lt"/>
              <a:buAutoNum type="arabicPeriod"/>
            </a:pPr>
            <a:r>
              <a:rPr lang="en-CA" dirty="0"/>
              <a:t>Human Computer Interaction: </a:t>
            </a:r>
            <a:br>
              <a:rPr lang="en-CA" dirty="0"/>
            </a:br>
            <a:r>
              <a:rPr lang="en-CA" dirty="0"/>
              <a:t>from simple User Interfaces to the User </a:t>
            </a:r>
            <a:r>
              <a:rPr lang="en-CA" dirty="0" err="1"/>
              <a:t>eXperience</a:t>
            </a:r>
            <a:br>
              <a:rPr lang="en-CA" dirty="0"/>
            </a:br>
            <a:r>
              <a:rPr lang="en-CA" dirty="0"/>
              <a:t>      CLI    </a:t>
            </a:r>
            <a:r>
              <a:rPr lang="en-CA" dirty="0">
                <a:sym typeface="Wingdings" panose="05000000000000000000" pitchFamily="2" charset="2"/>
              </a:rPr>
              <a:t></a:t>
            </a:r>
            <a:r>
              <a:rPr lang="en-CA" dirty="0"/>
              <a:t>    TUI    </a:t>
            </a:r>
            <a:r>
              <a:rPr lang="en-CA" dirty="0">
                <a:sym typeface="Wingdings" panose="05000000000000000000" pitchFamily="2" charset="2"/>
              </a:rPr>
              <a:t></a:t>
            </a:r>
            <a:r>
              <a:rPr lang="en-CA" dirty="0"/>
              <a:t>    GUI    </a:t>
            </a:r>
            <a:r>
              <a:rPr lang="en-CA" dirty="0">
                <a:sym typeface="Wingdings" panose="05000000000000000000" pitchFamily="2" charset="2"/>
              </a:rPr>
              <a:t></a:t>
            </a:r>
            <a:r>
              <a:rPr lang="en-CA" dirty="0"/>
              <a:t>      UX</a:t>
            </a:r>
          </a:p>
          <a:p>
            <a:pPr marL="457200" indent="-457200">
              <a:buFont typeface="+mj-lt"/>
              <a:buAutoNum type="arabicPeriod"/>
            </a:pPr>
            <a:r>
              <a:rPr lang="en-CA" dirty="0"/>
              <a:t>Time Management</a:t>
            </a:r>
          </a:p>
        </p:txBody>
      </p:sp>
    </p:spTree>
    <p:extLst>
      <p:ext uri="{BB962C8B-B14F-4D97-AF65-F5344CB8AC3E}">
        <p14:creationId xmlns:p14="http://schemas.microsoft.com/office/powerpoint/2010/main" val="119803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6879-3755-48BF-A402-17D1CCD8069A}"/>
              </a:ext>
            </a:extLst>
          </p:cNvPr>
          <p:cNvSpPr>
            <a:spLocks noGrp="1"/>
          </p:cNvSpPr>
          <p:nvPr>
            <p:ph type="title"/>
          </p:nvPr>
        </p:nvSpPr>
        <p:spPr>
          <a:xfrm>
            <a:off x="395536" y="267494"/>
            <a:ext cx="8352928" cy="504056"/>
          </a:xfrm>
        </p:spPr>
        <p:txBody>
          <a:bodyPr>
            <a:normAutofit fontScale="90000"/>
          </a:bodyPr>
          <a:lstStyle/>
          <a:p>
            <a:pPr algn="ctr"/>
            <a:r>
              <a:rPr lang="en-US" i="1" dirty="0"/>
              <a:t>Are you sure?</a:t>
            </a:r>
            <a:endParaRPr lang="en-CA" i="1" dirty="0"/>
          </a:p>
        </p:txBody>
      </p:sp>
      <p:pic>
        <p:nvPicPr>
          <p:cNvPr id="6" name="Picture 5">
            <a:extLst>
              <a:ext uri="{FF2B5EF4-FFF2-40B4-BE49-F238E27FC236}">
                <a16:creationId xmlns:a16="http://schemas.microsoft.com/office/drawing/2014/main" id="{CF8EAE0C-2E73-4752-B507-F0528BEBD1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80921"/>
            <a:ext cx="9144000" cy="3381657"/>
          </a:xfrm>
          <a:prstGeom prst="rect">
            <a:avLst/>
          </a:prstGeom>
        </p:spPr>
      </p:pic>
    </p:spTree>
    <p:extLst>
      <p:ext uri="{BB962C8B-B14F-4D97-AF65-F5344CB8AC3E}">
        <p14:creationId xmlns:p14="http://schemas.microsoft.com/office/powerpoint/2010/main" val="23181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FA3-4565-464A-93E4-2272A22AD5C6}"/>
              </a:ext>
            </a:extLst>
          </p:cNvPr>
          <p:cNvSpPr>
            <a:spLocks noGrp="1"/>
          </p:cNvSpPr>
          <p:nvPr>
            <p:ph type="title"/>
          </p:nvPr>
        </p:nvSpPr>
        <p:spPr>
          <a:xfrm>
            <a:off x="457200" y="267494"/>
            <a:ext cx="8229600" cy="742950"/>
          </a:xfrm>
        </p:spPr>
        <p:txBody>
          <a:bodyPr>
            <a:normAutofit fontScale="90000"/>
          </a:bodyPr>
          <a:lstStyle/>
          <a:p>
            <a:pPr algn="ctr"/>
            <a:r>
              <a:rPr lang="en-CA" sz="4950" dirty="0"/>
              <a:t>Huh?</a:t>
            </a:r>
          </a:p>
        </p:txBody>
      </p:sp>
      <p:graphicFrame>
        <p:nvGraphicFramePr>
          <p:cNvPr id="4" name="Content Placeholder 3">
            <a:extLst>
              <a:ext uri="{FF2B5EF4-FFF2-40B4-BE49-F238E27FC236}">
                <a16:creationId xmlns:a16="http://schemas.microsoft.com/office/drawing/2014/main" id="{7AD4C075-50AD-4492-9902-2DC7AD1482F2}"/>
              </a:ext>
            </a:extLst>
          </p:cNvPr>
          <p:cNvGraphicFramePr>
            <a:graphicFrameLocks noGrp="1"/>
          </p:cNvGraphicFramePr>
          <p:nvPr>
            <p:ph idx="1"/>
            <p:extLst>
              <p:ext uri="{D42A27DB-BD31-4B8C-83A1-F6EECF244321}">
                <p14:modId xmlns:p14="http://schemas.microsoft.com/office/powerpoint/2010/main" val="3843328399"/>
              </p:ext>
            </p:extLst>
          </p:nvPr>
        </p:nvGraphicFramePr>
        <p:xfrm>
          <a:off x="670257" y="1059582"/>
          <a:ext cx="7803485" cy="3607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9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F83-CCCC-4EAC-AFE4-62919684D1B5}"/>
              </a:ext>
            </a:extLst>
          </p:cNvPr>
          <p:cNvSpPr>
            <a:spLocks noGrp="1"/>
          </p:cNvSpPr>
          <p:nvPr>
            <p:ph type="title"/>
          </p:nvPr>
        </p:nvSpPr>
        <p:spPr>
          <a:xfrm>
            <a:off x="457200" y="267494"/>
            <a:ext cx="8229600" cy="742950"/>
          </a:xfrm>
        </p:spPr>
        <p:txBody>
          <a:bodyPr/>
          <a:lstStyle/>
          <a:p>
            <a:r>
              <a:rPr lang="en-US" dirty="0"/>
              <a:t>No more ERROR messages…</a:t>
            </a:r>
            <a:endParaRPr lang="en-CA" dirty="0"/>
          </a:p>
        </p:txBody>
      </p:sp>
      <p:sp>
        <p:nvSpPr>
          <p:cNvPr id="3" name="Content Placeholder 2">
            <a:extLst>
              <a:ext uri="{FF2B5EF4-FFF2-40B4-BE49-F238E27FC236}">
                <a16:creationId xmlns:a16="http://schemas.microsoft.com/office/drawing/2014/main" id="{EDEA9722-78E1-4DF5-B2BE-D29650DCE00E}"/>
              </a:ext>
            </a:extLst>
          </p:cNvPr>
          <p:cNvSpPr>
            <a:spLocks noGrp="1"/>
          </p:cNvSpPr>
          <p:nvPr>
            <p:ph idx="1"/>
          </p:nvPr>
        </p:nvSpPr>
        <p:spPr>
          <a:xfrm>
            <a:off x="251520" y="915566"/>
            <a:ext cx="10235480" cy="4179912"/>
          </a:xfrm>
          <a:ln>
            <a:noFill/>
          </a:ln>
        </p:spPr>
        <p:txBody>
          <a:bodyPr>
            <a:normAutofit/>
          </a:bodyPr>
          <a:lstStyle/>
          <a:p>
            <a:r>
              <a:rPr lang="en-US" dirty="0"/>
              <a:t>Issue </a:t>
            </a:r>
            <a:r>
              <a:rPr lang="en-US" b="1" dirty="0"/>
              <a:t>support</a:t>
            </a:r>
            <a:r>
              <a:rPr lang="en-US" dirty="0"/>
              <a:t>, </a:t>
            </a:r>
            <a:r>
              <a:rPr lang="en-US" b="1" dirty="0"/>
              <a:t>diagnostic</a:t>
            </a:r>
            <a:r>
              <a:rPr lang="en-US" dirty="0"/>
              <a:t>, and </a:t>
            </a:r>
            <a:r>
              <a:rPr lang="en-US" b="1" dirty="0"/>
              <a:t>help </a:t>
            </a:r>
            <a:r>
              <a:rPr lang="en-US" dirty="0">
                <a:hlinkClick r:id="rId3"/>
              </a:rPr>
              <a:t>messages</a:t>
            </a:r>
            <a:endParaRPr lang="en-US" dirty="0"/>
          </a:p>
          <a:p>
            <a:r>
              <a:rPr lang="en-US" b="1" dirty="0"/>
              <a:t>Say </a:t>
            </a:r>
            <a:r>
              <a:rPr lang="en-US" b="1" i="1" dirty="0"/>
              <a:t>why </a:t>
            </a:r>
            <a:r>
              <a:rPr lang="en-US" dirty="0"/>
              <a:t>the message is issued…not this: </a:t>
            </a:r>
          </a:p>
          <a:p>
            <a:pPr lvl="1"/>
            <a:r>
              <a:rPr lang="en-US" dirty="0"/>
              <a:t>Bad command or filename. 		[ classic DOS error ]</a:t>
            </a:r>
          </a:p>
          <a:p>
            <a:pPr lvl="1"/>
            <a:r>
              <a:rPr lang="en-US" dirty="0"/>
              <a:t>Input contains invalid character.	[ guess which one! ]</a:t>
            </a:r>
          </a:p>
          <a:p>
            <a:pPr lvl="1"/>
            <a:r>
              <a:rPr lang="en-US" dirty="0"/>
              <a:t>Input value out of range.		[ guess the min – max ]</a:t>
            </a:r>
          </a:p>
          <a:p>
            <a:r>
              <a:rPr lang="en-US" dirty="0"/>
              <a:t>Don’t confuse input with output</a:t>
            </a:r>
          </a:p>
          <a:p>
            <a:pPr lvl="1" defTabSz="180000"/>
            <a:r>
              <a:rPr lang="en-US" dirty="0"/>
              <a:t>Phone Number:	</a:t>
            </a:r>
            <a:r>
              <a:rPr lang="en-US" dirty="0">
                <a:highlight>
                  <a:srgbClr val="C0C0C0"/>
                </a:highlight>
                <a:latin typeface="Consolas" panose="020B0609020204030204" pitchFamily="49" charset="0"/>
              </a:rPr>
              <a:t>4164915050   </a:t>
            </a:r>
            <a:br>
              <a:rPr lang="en-US" dirty="0"/>
            </a:br>
            <a:r>
              <a:rPr lang="en-US" i="1" dirty="0"/>
              <a:t>No!</a:t>
            </a:r>
            <a:r>
              <a:rPr lang="en-US" dirty="0"/>
              <a:t> Like this:			</a:t>
            </a:r>
            <a:r>
              <a:rPr lang="en-US" dirty="0">
                <a:highlight>
                  <a:srgbClr val="C0C0C0"/>
                </a:highlight>
                <a:latin typeface="Consolas" panose="020B0609020204030204" pitchFamily="49" charset="0"/>
              </a:rPr>
              <a:t>(416)491-5050</a:t>
            </a:r>
          </a:p>
          <a:p>
            <a:pPr lvl="1"/>
            <a:r>
              <a:rPr lang="en-US" dirty="0"/>
              <a:t>Postal Codes </a:t>
            </a:r>
            <a:r>
              <a:rPr lang="en-US" dirty="0">
                <a:highlight>
                  <a:srgbClr val="C0C0C0"/>
                </a:highlight>
                <a:latin typeface="Consolas" panose="020B0609020204030204" pitchFamily="49" charset="0"/>
              </a:rPr>
              <a:t>A1B 2C3</a:t>
            </a:r>
            <a:r>
              <a:rPr lang="en-US" dirty="0"/>
              <a:t> or </a:t>
            </a:r>
            <a:r>
              <a:rPr lang="en-US" dirty="0">
                <a:highlight>
                  <a:srgbClr val="C0C0C0"/>
                </a:highlight>
                <a:latin typeface="Consolas" panose="020B0609020204030204" pitchFamily="49" charset="0"/>
              </a:rPr>
              <a:t>A1B2C3</a:t>
            </a:r>
            <a:r>
              <a:rPr lang="en-US" dirty="0">
                <a:latin typeface="Consolas" panose="020B0609020204030204" pitchFamily="49" charset="0"/>
              </a:rPr>
              <a:t> ?</a:t>
            </a:r>
            <a:endParaRPr lang="en-US" dirty="0"/>
          </a:p>
          <a:p>
            <a:pPr lvl="1"/>
            <a:r>
              <a:rPr lang="en-US" i="1" dirty="0"/>
              <a:t>Be nice</a:t>
            </a:r>
            <a:r>
              <a:rPr lang="en-US" dirty="0"/>
              <a:t>: </a:t>
            </a:r>
            <a:r>
              <a:rPr lang="en-US" sz="1800" dirty="0" err="1">
                <a:latin typeface="Lucida Console" panose="020B0609040504020204" pitchFamily="49" charset="0"/>
              </a:rPr>
              <a:t>input.replace</a:t>
            </a:r>
            <a:r>
              <a:rPr lang="en-US" sz="1800" dirty="0">
                <a:latin typeface="Lucida Console" panose="020B0609040504020204" pitchFamily="49" charset="0"/>
              </a:rPr>
              <a:t>(/[^0-9]/g,""); // keep digits only</a:t>
            </a:r>
            <a:endParaRPr lang="en-US" sz="1600" dirty="0">
              <a:latin typeface="Lucida Console" panose="020B0609040504020204" pitchFamily="49" charset="0"/>
            </a:endParaRPr>
          </a:p>
          <a:p>
            <a:r>
              <a:rPr lang="en-US" sz="1000" dirty="0">
                <a:solidFill>
                  <a:prstClr val="black"/>
                </a:solidFill>
                <a:highlight>
                  <a:srgbClr val="FFFF00"/>
                </a:highlight>
              </a:rPr>
              <a:t> </a:t>
            </a:r>
            <a:r>
              <a:rPr lang="en-US" sz="1000" dirty="0">
                <a:highlight>
                  <a:srgbClr val="FFFF00"/>
                </a:highlight>
                <a:sym typeface="Wingdings" panose="05000000000000000000" pitchFamily="2" charset="2"/>
              </a:rPr>
              <a:t></a:t>
            </a:r>
            <a:r>
              <a:rPr lang="en-US" sz="1000" dirty="0">
                <a:highlight>
                  <a:srgbClr val="FFFF00"/>
                </a:highlight>
              </a:rPr>
              <a:t> </a:t>
            </a:r>
            <a:r>
              <a:rPr lang="en-US" sz="1000" dirty="0"/>
              <a:t>                                 					 	                     </a:t>
            </a:r>
            <a:r>
              <a:rPr lang="en-US" sz="1000" dirty="0">
                <a:highlight>
                  <a:srgbClr val="FFFF00"/>
                </a:highlight>
              </a:rPr>
              <a:t>Put messages where users can see them. And show the user all the diagnostics at once, not dribble them out one by </a:t>
            </a:r>
            <a:r>
              <a:rPr lang="en-US" sz="1000">
                <a:highlight>
                  <a:srgbClr val="FFFF00"/>
                </a:highlight>
              </a:rPr>
              <a:t>one (maybe </a:t>
            </a:r>
            <a:r>
              <a:rPr lang="en-US" sz="1000" dirty="0">
                <a:highlight>
                  <a:srgbClr val="FFFF00"/>
                </a:highlight>
              </a:rPr>
              <a:t>on a different display!) the way lazy programmers do. </a:t>
            </a:r>
          </a:p>
        </p:txBody>
      </p:sp>
      <p:pic>
        <p:nvPicPr>
          <p:cNvPr id="5" name="Picture 4">
            <a:extLst>
              <a:ext uri="{FF2B5EF4-FFF2-40B4-BE49-F238E27FC236}">
                <a16:creationId xmlns:a16="http://schemas.microsoft.com/office/drawing/2014/main" id="{208EE2FD-D606-CC2B-8CC7-414AC4FE341D}"/>
              </a:ext>
            </a:extLst>
          </p:cNvPr>
          <p:cNvPicPr>
            <a:picLocks noChangeAspect="1"/>
          </p:cNvPicPr>
          <p:nvPr/>
        </p:nvPicPr>
        <p:blipFill>
          <a:blip r:embed="rId4"/>
          <a:stretch>
            <a:fillRect/>
          </a:stretch>
        </p:blipFill>
        <p:spPr>
          <a:xfrm>
            <a:off x="5436096" y="3003324"/>
            <a:ext cx="2880320" cy="1304296"/>
          </a:xfrm>
          <a:prstGeom prst="rect">
            <a:avLst/>
          </a:prstGeom>
        </p:spPr>
      </p:pic>
    </p:spTree>
    <p:extLst>
      <p:ext uri="{BB962C8B-B14F-4D97-AF65-F5344CB8AC3E}">
        <p14:creationId xmlns:p14="http://schemas.microsoft.com/office/powerpoint/2010/main" val="7776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7E6A-8516-4518-9FF5-3473FB1887F3}"/>
              </a:ext>
            </a:extLst>
          </p:cNvPr>
          <p:cNvSpPr>
            <a:spLocks noGrp="1"/>
          </p:cNvSpPr>
          <p:nvPr>
            <p:ph type="title"/>
          </p:nvPr>
        </p:nvSpPr>
        <p:spPr>
          <a:xfrm>
            <a:off x="457200" y="400050"/>
            <a:ext cx="8229600" cy="742950"/>
          </a:xfrm>
        </p:spPr>
        <p:txBody>
          <a:bodyPr/>
          <a:lstStyle/>
          <a:p>
            <a:pPr algn="ctr"/>
            <a:r>
              <a:rPr lang="en-CA" dirty="0"/>
              <a:t>The Curse of Knowledge</a:t>
            </a:r>
          </a:p>
        </p:txBody>
      </p:sp>
      <p:sp>
        <p:nvSpPr>
          <p:cNvPr id="3" name="Content Placeholder 2">
            <a:extLst>
              <a:ext uri="{FF2B5EF4-FFF2-40B4-BE49-F238E27FC236}">
                <a16:creationId xmlns:a16="http://schemas.microsoft.com/office/drawing/2014/main" id="{D37E1CDB-29F4-4FC6-945E-FAD70C591C13}"/>
              </a:ext>
            </a:extLst>
          </p:cNvPr>
          <p:cNvSpPr>
            <a:spLocks noGrp="1"/>
          </p:cNvSpPr>
          <p:nvPr>
            <p:ph idx="1"/>
          </p:nvPr>
        </p:nvSpPr>
        <p:spPr>
          <a:xfrm>
            <a:off x="1095028" y="1203598"/>
            <a:ext cx="6953944" cy="3657600"/>
          </a:xfrm>
        </p:spPr>
        <p:txBody>
          <a:bodyPr>
            <a:normAutofit/>
          </a:bodyPr>
          <a:lstStyle/>
          <a:p>
            <a:pPr marL="0" indent="0" algn="ctr">
              <a:spcBef>
                <a:spcPts val="600"/>
              </a:spcBef>
              <a:spcAft>
                <a:spcPts val="600"/>
              </a:spcAft>
              <a:buNone/>
            </a:pPr>
            <a:r>
              <a:rPr lang="en-CA" i="1" dirty="0"/>
              <a:t>What do you mean you don't know what I mean?</a:t>
            </a:r>
          </a:p>
          <a:p>
            <a:pPr marL="0" indent="0">
              <a:buNone/>
            </a:pPr>
            <a:r>
              <a:rPr lang="en-CA" dirty="0"/>
              <a:t>The programmer knows…</a:t>
            </a:r>
          </a:p>
          <a:p>
            <a:r>
              <a:rPr lang="en-CA" dirty="0"/>
              <a:t>how the programming for the application works</a:t>
            </a:r>
          </a:p>
          <a:p>
            <a:r>
              <a:rPr lang="en-CA" dirty="0"/>
              <a:t>how the UI works with the programming</a:t>
            </a:r>
          </a:p>
          <a:p>
            <a:pPr marL="0" indent="0" algn="ctr">
              <a:spcBef>
                <a:spcPts val="1200"/>
              </a:spcBef>
              <a:buNone/>
            </a:pPr>
            <a:r>
              <a:rPr lang="en-CA" dirty="0"/>
              <a:t>No matter how obvious it seems, </a:t>
            </a:r>
            <a:br>
              <a:rPr lang="en-CA" dirty="0"/>
            </a:br>
            <a:r>
              <a:rPr lang="en-CA" dirty="0"/>
              <a:t>users don’t think like you.</a:t>
            </a:r>
          </a:p>
          <a:p>
            <a:pPr marL="0" indent="0" algn="ctr">
              <a:spcBef>
                <a:spcPts val="1200"/>
              </a:spcBef>
              <a:buNone/>
            </a:pPr>
            <a:r>
              <a:rPr lang="en-CA" dirty="0"/>
              <a:t>Even other programmers don’t think like you. </a:t>
            </a:r>
          </a:p>
        </p:txBody>
      </p:sp>
    </p:spTree>
    <p:extLst>
      <p:ext uri="{BB962C8B-B14F-4D97-AF65-F5344CB8AC3E}">
        <p14:creationId xmlns:p14="http://schemas.microsoft.com/office/powerpoint/2010/main" val="125487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1275606"/>
            <a:ext cx="9144000" cy="3867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algn="ctr"/>
            <a:r>
              <a:rPr lang="en-US" dirty="0"/>
              <a:t>GUI 			versus 			CLI</a:t>
            </a:r>
            <a:endParaRPr lang="en-US" sz="2800" dirty="0"/>
          </a:p>
        </p:txBody>
      </p:sp>
      <p:sp>
        <p:nvSpPr>
          <p:cNvPr id="2" name="TextBox 1"/>
          <p:cNvSpPr txBox="1"/>
          <p:nvPr/>
        </p:nvSpPr>
        <p:spPr>
          <a:xfrm>
            <a:off x="6588228" y="1579170"/>
            <a:ext cx="2555772" cy="1985159"/>
          </a:xfrm>
          <a:prstGeom prst="rect">
            <a:avLst/>
          </a:prstGeom>
          <a:noFill/>
        </p:spPr>
        <p:txBody>
          <a:bodyPr wrap="square" rtlCol="0">
            <a:spAutoFit/>
          </a:bodyPr>
          <a:lstStyle/>
          <a:p>
            <a:pPr>
              <a:spcAft>
                <a:spcPts val="600"/>
              </a:spcAft>
            </a:pPr>
            <a:r>
              <a:rPr lang="en-US" b="1" dirty="0"/>
              <a:t>Faster but inflexible.</a:t>
            </a:r>
          </a:p>
          <a:p>
            <a:pPr>
              <a:spcAft>
                <a:spcPts val="600"/>
              </a:spcAft>
            </a:pPr>
            <a:r>
              <a:rPr lang="en-US" b="1" dirty="0"/>
              <a:t>Administrators experts and only.</a:t>
            </a:r>
          </a:p>
          <a:p>
            <a:pPr>
              <a:spcAft>
                <a:spcPts val="600"/>
              </a:spcAft>
            </a:pPr>
            <a:r>
              <a:rPr lang="en-US" b="1" dirty="0"/>
              <a:t>Act on many items with one command.</a:t>
            </a:r>
          </a:p>
          <a:p>
            <a:pPr>
              <a:spcAft>
                <a:spcPts val="600"/>
              </a:spcAft>
            </a:pPr>
            <a:r>
              <a:rPr lang="en-US" b="1" dirty="0"/>
              <a:t>Function, little Form.</a:t>
            </a:r>
            <a:endParaRPr lang="en-CA" b="1" dirty="0"/>
          </a:p>
        </p:txBody>
      </p:sp>
      <p:sp>
        <p:nvSpPr>
          <p:cNvPr id="11" name="TextBox 10"/>
          <p:cNvSpPr txBox="1"/>
          <p:nvPr/>
        </p:nvSpPr>
        <p:spPr>
          <a:xfrm>
            <a:off x="112417" y="1528046"/>
            <a:ext cx="2398663" cy="2262158"/>
          </a:xfrm>
          <a:prstGeom prst="rect">
            <a:avLst/>
          </a:prstGeom>
          <a:noFill/>
        </p:spPr>
        <p:txBody>
          <a:bodyPr wrap="square" rtlCol="0">
            <a:spAutoFit/>
          </a:bodyPr>
          <a:lstStyle/>
          <a:p>
            <a:pPr>
              <a:spcAft>
                <a:spcPts val="600"/>
              </a:spcAft>
            </a:pPr>
            <a:r>
              <a:rPr lang="en-US" b="1" dirty="0"/>
              <a:t>Slower but flexible.</a:t>
            </a:r>
          </a:p>
          <a:p>
            <a:pPr>
              <a:spcAft>
                <a:spcPts val="600"/>
              </a:spcAft>
            </a:pPr>
            <a:r>
              <a:rPr lang="en-US" b="1" dirty="0"/>
              <a:t>Casual users, “User-friendly”</a:t>
            </a:r>
          </a:p>
          <a:p>
            <a:pPr>
              <a:spcAft>
                <a:spcPts val="600"/>
              </a:spcAft>
            </a:pPr>
            <a:r>
              <a:rPr lang="en-US" b="1" dirty="0"/>
              <a:t>Minimal training. Functions require multiple steps.</a:t>
            </a:r>
          </a:p>
          <a:p>
            <a:pPr>
              <a:spcAft>
                <a:spcPts val="600"/>
              </a:spcAft>
            </a:pPr>
            <a:r>
              <a:rPr lang="en-US" b="1" dirty="0"/>
              <a:t>Form and Function.</a:t>
            </a:r>
            <a:endParaRPr lang="en-CA" b="1" dirty="0"/>
          </a:p>
        </p:txBody>
      </p:sp>
      <p:sp>
        <p:nvSpPr>
          <p:cNvPr id="4" name="TextBox 3">
            <a:extLst>
              <a:ext uri="{FF2B5EF4-FFF2-40B4-BE49-F238E27FC236}">
                <a16:creationId xmlns:a16="http://schemas.microsoft.com/office/drawing/2014/main" id="{9685637B-0927-44E1-B857-C7632D1D55F0}"/>
              </a:ext>
            </a:extLst>
          </p:cNvPr>
          <p:cNvSpPr txBox="1"/>
          <p:nvPr/>
        </p:nvSpPr>
        <p:spPr>
          <a:xfrm>
            <a:off x="-1519439" y="2211710"/>
            <a:ext cx="919845" cy="563324"/>
          </a:xfrm>
          <a:prstGeom prst="rect">
            <a:avLst/>
          </a:prstGeom>
          <a:noFill/>
        </p:spPr>
        <p:txBody>
          <a:bodyPr wrap="square" rtlCol="0">
            <a:spAutoFit/>
            <a:scene3d>
              <a:camera prst="orthographicFront"/>
              <a:lightRig rig="threePt" dir="t"/>
            </a:scene3d>
            <a:sp3d extrusionH="57150" prstMaterial="powder">
              <a:bevelT w="38100" h="38100"/>
              <a:bevelB w="38100" h="38100"/>
            </a:sp3d>
          </a:bodyPr>
          <a:lstStyle/>
          <a:p>
            <a:r>
              <a:rPr lang="en-CA" sz="3200" b="1" dirty="0">
                <a:solidFill>
                  <a:srgbClr val="0F4597"/>
                </a:solidFill>
                <a:effectLst>
                  <a:outerShdw blurRad="50800" dist="38100" dir="2700000" algn="tl" rotWithShape="0">
                    <a:prstClr val="black">
                      <a:alpha val="40000"/>
                    </a:prstClr>
                  </a:outerShdw>
                </a:effectLst>
              </a:rPr>
              <a:t>GUI</a:t>
            </a:r>
            <a:endParaRPr lang="en-CA" sz="2400" b="1" dirty="0">
              <a:solidFill>
                <a:srgbClr val="0F4597"/>
              </a:solidFill>
              <a:effectLst>
                <a:outerShdw blurRad="50800" dist="38100" dir="2700000" algn="tl" rotWithShape="0">
                  <a:prstClr val="black">
                    <a:alpha val="40000"/>
                  </a:prstClr>
                </a:outerShdw>
              </a:effectLst>
            </a:endParaRPr>
          </a:p>
        </p:txBody>
      </p:sp>
      <p:sp>
        <p:nvSpPr>
          <p:cNvPr id="12" name="TextBox 11">
            <a:extLst>
              <a:ext uri="{FF2B5EF4-FFF2-40B4-BE49-F238E27FC236}">
                <a16:creationId xmlns:a16="http://schemas.microsoft.com/office/drawing/2014/main" id="{E029CF44-3AC6-4461-870F-F1F70E30C6FA}"/>
              </a:ext>
            </a:extLst>
          </p:cNvPr>
          <p:cNvSpPr txBox="1"/>
          <p:nvPr/>
        </p:nvSpPr>
        <p:spPr>
          <a:xfrm>
            <a:off x="-1450714" y="2927891"/>
            <a:ext cx="919845" cy="563324"/>
          </a:xfrm>
          <a:prstGeom prst="rect">
            <a:avLst/>
          </a:prstGeom>
          <a:noFill/>
        </p:spPr>
        <p:txBody>
          <a:bodyPr wrap="square" rtlCol="0">
            <a:spAutoFit/>
            <a:scene3d>
              <a:camera prst="orthographicFront"/>
              <a:lightRig rig="threePt" dir="t"/>
            </a:scene3d>
            <a:sp3d extrusionH="57150" prstMaterial="powder">
              <a:bevelT w="38100" h="38100"/>
              <a:bevelB w="38100" h="38100"/>
            </a:sp3d>
          </a:bodyPr>
          <a:lstStyle/>
          <a:p>
            <a:r>
              <a:rPr lang="en-CA" sz="3200" b="1" dirty="0">
                <a:solidFill>
                  <a:srgbClr val="0F4597"/>
                </a:solidFill>
                <a:effectLst>
                  <a:outerShdw blurRad="50800" dist="38100" dir="2700000" algn="tl" rotWithShape="0">
                    <a:prstClr val="black">
                      <a:alpha val="40000"/>
                    </a:prstClr>
                  </a:outerShdw>
                </a:effectLst>
              </a:rPr>
              <a:t>CLI</a:t>
            </a:r>
            <a:endParaRPr lang="en-CA" sz="2400" b="1" dirty="0">
              <a:solidFill>
                <a:srgbClr val="0F4597"/>
              </a:solidFill>
              <a:effectLst>
                <a:outerShdw blurRad="50800" dist="38100" dir="2700000" algn="tl" rotWithShape="0">
                  <a:prstClr val="black">
                    <a:alpha val="40000"/>
                  </a:prstClr>
                </a:outerShdw>
              </a:effectLst>
            </a:endParaRPr>
          </a:p>
        </p:txBody>
      </p:sp>
      <p:grpSp>
        <p:nvGrpSpPr>
          <p:cNvPr id="16" name="Group 15">
            <a:extLst>
              <a:ext uri="{FF2B5EF4-FFF2-40B4-BE49-F238E27FC236}">
                <a16:creationId xmlns:a16="http://schemas.microsoft.com/office/drawing/2014/main" id="{A0341A0C-3754-4112-9285-BF076D0B2E5E}"/>
              </a:ext>
            </a:extLst>
          </p:cNvPr>
          <p:cNvGrpSpPr>
            <a:grpSpLocks noChangeAspect="1"/>
          </p:cNvGrpSpPr>
          <p:nvPr/>
        </p:nvGrpSpPr>
        <p:grpSpPr>
          <a:xfrm>
            <a:off x="2750917" y="1429894"/>
            <a:ext cx="3642165" cy="2458462"/>
            <a:chOff x="2263317" y="1131590"/>
            <a:chExt cx="4324907" cy="2919313"/>
          </a:xfrm>
        </p:grpSpPr>
        <p:pic>
          <p:nvPicPr>
            <p:cNvPr id="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3317" y="1131590"/>
              <a:ext cx="4324907" cy="29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2552874" y="2903927"/>
              <a:ext cx="619661" cy="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47374" y="2903927"/>
              <a:ext cx="656055" cy="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0D85324-F8C2-456F-B4CC-A8EA9FAE0E7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44265" y="2901885"/>
              <a:ext cx="920576" cy="560881"/>
            </a:xfrm>
            <a:prstGeom prst="rect">
              <a:avLst/>
            </a:prstGeom>
          </p:spPr>
        </p:pic>
        <p:pic>
          <p:nvPicPr>
            <p:cNvPr id="15" name="Picture 14">
              <a:extLst>
                <a:ext uri="{FF2B5EF4-FFF2-40B4-BE49-F238E27FC236}">
                  <a16:creationId xmlns:a16="http://schemas.microsoft.com/office/drawing/2014/main" id="{020215A4-AD26-4099-BD67-22B5591646A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51998" y="2885117"/>
              <a:ext cx="920576" cy="566977"/>
            </a:xfrm>
            <a:prstGeom prst="rect">
              <a:avLst/>
            </a:prstGeom>
          </p:spPr>
        </p:pic>
      </p:grpSp>
    </p:spTree>
    <p:extLst>
      <p:ext uri="{BB962C8B-B14F-4D97-AF65-F5344CB8AC3E}">
        <p14:creationId xmlns:p14="http://schemas.microsoft.com/office/powerpoint/2010/main" val="364247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78" y="1200150"/>
            <a:ext cx="8661602" cy="3657600"/>
          </a:xfrm>
        </p:spPr>
        <p:txBody>
          <a:bodyPr>
            <a:normAutofit/>
          </a:bodyPr>
          <a:lstStyle/>
          <a:p>
            <a:r>
              <a:rPr lang="en-CA" dirty="0"/>
              <a:t>The GUI created end-user computing. </a:t>
            </a:r>
            <a:r>
              <a:rPr lang="en-CA" dirty="0">
                <a:solidFill>
                  <a:schemeClr val="tx2"/>
                </a:solidFill>
              </a:rPr>
              <a:t>Real people (not just geeks and nerds) used computers without extensive training, detailed manuals, or memorization of codes and commands.</a:t>
            </a:r>
            <a:endParaRPr lang="en-CA" dirty="0">
              <a:solidFill>
                <a:srgbClr val="0070C0"/>
              </a:solidFill>
            </a:endParaRPr>
          </a:p>
          <a:p>
            <a:r>
              <a:rPr lang="en-CA" dirty="0">
                <a:solidFill>
                  <a:schemeClr val="tx2"/>
                </a:solidFill>
              </a:rPr>
              <a:t>The intuitive GUI reduced the ‘barrier to entry’</a:t>
            </a:r>
            <a:r>
              <a:rPr lang="en-CA" dirty="0">
                <a:solidFill>
                  <a:srgbClr val="0070C0"/>
                </a:solidFill>
              </a:rPr>
              <a:t> </a:t>
            </a:r>
            <a:r>
              <a:rPr lang="en-CA" dirty="0"/>
              <a:t>(Command Line and Terminal interfaces) allowing broad business deployment of PCs especially for general “Office” applications.</a:t>
            </a:r>
          </a:p>
          <a:p>
            <a:r>
              <a:rPr lang="en-CA" dirty="0">
                <a:hlinkClick r:id="rId3"/>
              </a:rPr>
              <a:t>The Iconic Apple 1984 Superbowl ad</a:t>
            </a:r>
            <a:r>
              <a:rPr lang="en-CA" dirty="0"/>
              <a:t>, </a:t>
            </a:r>
            <a:r>
              <a:rPr lang="en-CA" dirty="0">
                <a:hlinkClick r:id="rId4"/>
              </a:rPr>
              <a:t>PC vs Mac</a:t>
            </a:r>
            <a:r>
              <a:rPr lang="en-CA" dirty="0"/>
              <a:t>, </a:t>
            </a:r>
            <a:r>
              <a:rPr lang="en-CA" dirty="0">
                <a:hlinkClick r:id="rId5"/>
              </a:rPr>
              <a:t>Macintosh intro</a:t>
            </a:r>
            <a:r>
              <a:rPr lang="en-CA" dirty="0"/>
              <a:t> characterize CLI vs GUI. </a:t>
            </a:r>
            <a:r>
              <a:rPr lang="en-CA" dirty="0">
                <a:hlinkClick r:id="rId6"/>
              </a:rPr>
              <a:t>Apple Think Different</a:t>
            </a:r>
            <a:r>
              <a:rPr lang="en-CA" dirty="0"/>
              <a:t> </a:t>
            </a:r>
            <a:r>
              <a:rPr lang="en-CA" dirty="0">
                <a:hlinkClick r:id="rId7"/>
              </a:rPr>
              <a:t>– details</a:t>
            </a:r>
            <a:endParaRPr lang="en-CA" dirty="0"/>
          </a:p>
        </p:txBody>
      </p:sp>
      <p:sp>
        <p:nvSpPr>
          <p:cNvPr id="7" name="Title 1"/>
          <p:cNvSpPr>
            <a:spLocks noGrp="1"/>
          </p:cNvSpPr>
          <p:nvPr>
            <p:ph type="title"/>
          </p:nvPr>
        </p:nvSpPr>
        <p:spPr>
          <a:xfrm>
            <a:off x="230878" y="339502"/>
            <a:ext cx="8964488" cy="742950"/>
          </a:xfrm>
        </p:spPr>
        <p:txBody>
          <a:bodyPr>
            <a:noAutofit/>
          </a:bodyPr>
          <a:lstStyle/>
          <a:p>
            <a:r>
              <a:rPr lang="en-US" dirty="0"/>
              <a:t>Benefits of using GUI</a:t>
            </a:r>
            <a:endParaRPr lang="en-US" sz="2800" dirty="0"/>
          </a:p>
        </p:txBody>
      </p:sp>
    </p:spTree>
    <p:extLst>
      <p:ext uri="{BB962C8B-B14F-4D97-AF65-F5344CB8AC3E}">
        <p14:creationId xmlns:p14="http://schemas.microsoft.com/office/powerpoint/2010/main" val="851030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16632"/>
            <a:ext cx="8640960" cy="742950"/>
          </a:xfrm>
        </p:spPr>
        <p:txBody>
          <a:bodyPr>
            <a:noAutofit/>
          </a:bodyPr>
          <a:lstStyle/>
          <a:p>
            <a:r>
              <a:rPr lang="en-US" sz="3200" dirty="0"/>
              <a:t>HCI </a:t>
            </a:r>
            <a:r>
              <a:rPr lang="en-US" sz="2600" dirty="0"/>
              <a:t>Human Computer Interaction: </a:t>
            </a:r>
            <a:r>
              <a:rPr lang="en-US" sz="3200" dirty="0"/>
              <a:t>CLI to TUI to GUI to UX</a:t>
            </a:r>
            <a:endParaRPr lang="en-CA" sz="3200" dirty="0"/>
          </a:p>
        </p:txBody>
      </p:sp>
      <p:sp>
        <p:nvSpPr>
          <p:cNvPr id="3" name="Content Placeholder 2"/>
          <p:cNvSpPr>
            <a:spLocks noGrp="1"/>
          </p:cNvSpPr>
          <p:nvPr>
            <p:ph idx="1"/>
          </p:nvPr>
        </p:nvSpPr>
        <p:spPr/>
        <p:txBody>
          <a:bodyPr>
            <a:normAutofit lnSpcReduction="10000"/>
          </a:bodyPr>
          <a:lstStyle/>
          <a:p>
            <a:r>
              <a:rPr lang="en-US" dirty="0"/>
              <a:t>GUI led to the study of Human Computer Interaction</a:t>
            </a:r>
          </a:p>
          <a:p>
            <a:r>
              <a:rPr lang="en-US" dirty="0"/>
              <a:t>User Interface has now become UX </a:t>
            </a:r>
            <a:r>
              <a:rPr lang="en-US" dirty="0">
                <a:hlinkClick r:id="rId3"/>
              </a:rPr>
              <a:t>User </a:t>
            </a:r>
            <a:r>
              <a:rPr lang="en-US" dirty="0" err="1">
                <a:hlinkClick r:id="rId3"/>
              </a:rPr>
              <a:t>eXperience</a:t>
            </a:r>
            <a:endParaRPr lang="en-US" dirty="0"/>
          </a:p>
          <a:p>
            <a:pPr lvl="1"/>
            <a:r>
              <a:rPr lang="en-CA" dirty="0"/>
              <a:t>Is it useful? easy to use? easy to start using? easy to keep using? </a:t>
            </a:r>
            <a:endParaRPr lang="en-US" dirty="0"/>
          </a:p>
          <a:p>
            <a:r>
              <a:rPr lang="en-CA" dirty="0"/>
              <a:t>Ergonomics of human-system interaction (</a:t>
            </a:r>
            <a:r>
              <a:rPr lang="en-CA" dirty="0">
                <a:hlinkClick r:id="rId4"/>
              </a:rPr>
              <a:t>ISO 9241-210</a:t>
            </a:r>
            <a:r>
              <a:rPr lang="en-CA" dirty="0"/>
              <a:t>)</a:t>
            </a:r>
          </a:p>
          <a:p>
            <a:r>
              <a:rPr lang="en-CA" dirty="0">
                <a:hlinkClick r:id="rId5"/>
              </a:rPr>
              <a:t>ISO factors</a:t>
            </a:r>
            <a:r>
              <a:rPr lang="en-CA" dirty="0"/>
              <a:t> that influence user experience: </a:t>
            </a:r>
            <a:br>
              <a:rPr lang="en-CA" dirty="0"/>
            </a:br>
            <a:r>
              <a:rPr lang="en-CA" dirty="0"/>
              <a:t>system, user, design, usability, </a:t>
            </a:r>
            <a:r>
              <a:rPr lang="en-CA" b="1" i="1" dirty="0"/>
              <a:t>and the context of use</a:t>
            </a:r>
            <a:r>
              <a:rPr lang="en-CA" dirty="0"/>
              <a:t>.</a:t>
            </a:r>
          </a:p>
          <a:p>
            <a:r>
              <a:rPr lang="en-US" dirty="0"/>
              <a:t>…because, </a:t>
            </a:r>
            <a:r>
              <a:rPr lang="en-US" b="1" dirty="0"/>
              <a:t>ultimately, your software runs on the user</a:t>
            </a:r>
          </a:p>
          <a:p>
            <a:r>
              <a:rPr lang="en-CA" dirty="0"/>
              <a:t>See </a:t>
            </a:r>
            <a:r>
              <a:rPr lang="en-CA" dirty="0">
                <a:hlinkClick r:id="rId6" tooltip="User interface design"/>
              </a:rPr>
              <a:t>user interface design</a:t>
            </a:r>
            <a:r>
              <a:rPr lang="en-CA" dirty="0"/>
              <a:t>, </a:t>
            </a:r>
            <a:r>
              <a:rPr lang="en-CA" dirty="0">
                <a:hlinkClick r:id="rId7" tooltip="Information design"/>
              </a:rPr>
              <a:t>information design</a:t>
            </a:r>
            <a:r>
              <a:rPr lang="en-CA" dirty="0"/>
              <a:t>, and </a:t>
            </a:r>
            <a:r>
              <a:rPr lang="en-CA" u="sng" dirty="0">
                <a:hlinkClick r:id="rId8" tooltip="Interaction design"/>
              </a:rPr>
              <a:t>interaction design</a:t>
            </a:r>
            <a:r>
              <a:rPr lang="en-CA" dirty="0"/>
              <a:t>.</a:t>
            </a:r>
            <a:endParaRPr lang="en-US" dirty="0"/>
          </a:p>
          <a:p>
            <a:pPr marL="0" indent="0">
              <a:buNone/>
            </a:pPr>
            <a:endParaRPr lang="en-CA" dirty="0"/>
          </a:p>
        </p:txBody>
      </p:sp>
    </p:spTree>
    <p:extLst>
      <p:ext uri="{BB962C8B-B14F-4D97-AF65-F5344CB8AC3E}">
        <p14:creationId xmlns:p14="http://schemas.microsoft.com/office/powerpoint/2010/main" val="4222305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lstStyle/>
          <a:p>
            <a:r>
              <a:rPr lang="en-US" dirty="0"/>
              <a:t>Notes</a:t>
            </a:r>
            <a:endParaRPr lang="en-CA" dirty="0"/>
          </a:p>
        </p:txBody>
      </p:sp>
      <p:sp>
        <p:nvSpPr>
          <p:cNvPr id="3" name="Subtitle 2"/>
          <p:cNvSpPr>
            <a:spLocks noGrp="1"/>
          </p:cNvSpPr>
          <p:nvPr>
            <p:ph type="subTitle" idx="1"/>
          </p:nvPr>
        </p:nvSpPr>
        <p:spPr/>
        <p:txBody>
          <a:bodyPr/>
          <a:lstStyle/>
          <a:p>
            <a:r>
              <a:rPr lang="en-US" b="1" dirty="0"/>
              <a:t>…not on the quiz but here for further information and explanation.</a:t>
            </a:r>
            <a:endParaRPr lang="en-CA" b="1" dirty="0"/>
          </a:p>
        </p:txBody>
      </p:sp>
    </p:spTree>
    <p:extLst>
      <p:ext uri="{BB962C8B-B14F-4D97-AF65-F5344CB8AC3E}">
        <p14:creationId xmlns:p14="http://schemas.microsoft.com/office/powerpoint/2010/main" val="3594078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347614"/>
            <a:ext cx="8712968" cy="3693000"/>
          </a:xfrm>
        </p:spPr>
        <p:txBody>
          <a:bodyPr>
            <a:normAutofit/>
          </a:bodyPr>
          <a:lstStyle/>
          <a:p>
            <a:r>
              <a:rPr lang="en-US" sz="2000" dirty="0"/>
              <a:t>Time management is the act or process of “</a:t>
            </a:r>
            <a:r>
              <a:rPr lang="en-US" sz="2000" dirty="0">
                <a:solidFill>
                  <a:schemeClr val="tx2"/>
                </a:solidFill>
              </a:rPr>
              <a:t>planning and exercising conscious control over the amount of time</a:t>
            </a:r>
            <a:r>
              <a:rPr lang="en-US" sz="2000" dirty="0"/>
              <a:t>” spent on specific activities, especially to “</a:t>
            </a:r>
            <a:r>
              <a:rPr lang="en-US" sz="2000" dirty="0">
                <a:solidFill>
                  <a:schemeClr val="tx2"/>
                </a:solidFill>
              </a:rPr>
              <a:t>increase effectiveness, efficiency or productivity</a:t>
            </a:r>
            <a:r>
              <a:rPr lang="en-US" sz="2000" dirty="0"/>
              <a:t>.”</a:t>
            </a:r>
          </a:p>
          <a:p>
            <a:r>
              <a:rPr lang="en-US" sz="2000" dirty="0"/>
              <a:t>Effective time management can help “</a:t>
            </a:r>
            <a:r>
              <a:rPr lang="en-US" sz="2000" dirty="0">
                <a:solidFill>
                  <a:schemeClr val="tx2"/>
                </a:solidFill>
              </a:rPr>
              <a:t>increase productivity and reduce stress</a:t>
            </a:r>
            <a:r>
              <a:rPr lang="en-US" sz="2000" dirty="0"/>
              <a:t>.” By learning and applying some time management skills and techniques, increase your chance “</a:t>
            </a:r>
            <a:r>
              <a:rPr lang="en-US" sz="2000" dirty="0">
                <a:solidFill>
                  <a:schemeClr val="tx2"/>
                </a:solidFill>
              </a:rPr>
              <a:t>to stay organized, keep a clear mind, and be more productive</a:t>
            </a:r>
            <a:r>
              <a:rPr lang="en-US" sz="2000" dirty="0"/>
              <a:t>” (in work, study, and life.)</a:t>
            </a:r>
          </a:p>
        </p:txBody>
      </p:sp>
      <p:sp>
        <p:nvSpPr>
          <p:cNvPr id="7" name="Title 1"/>
          <p:cNvSpPr>
            <a:spLocks noGrp="1"/>
          </p:cNvSpPr>
          <p:nvPr>
            <p:ph type="title"/>
          </p:nvPr>
        </p:nvSpPr>
        <p:spPr>
          <a:xfrm>
            <a:off x="457200" y="339502"/>
            <a:ext cx="8229600" cy="742950"/>
          </a:xfrm>
        </p:spPr>
        <p:txBody>
          <a:bodyPr>
            <a:noAutofit/>
          </a:bodyPr>
          <a:lstStyle/>
          <a:p>
            <a:r>
              <a:rPr lang="en-US" dirty="0"/>
              <a:t>Time Management Definition (trad.)</a:t>
            </a:r>
          </a:p>
        </p:txBody>
      </p:sp>
    </p:spTree>
    <p:extLst>
      <p:ext uri="{BB962C8B-B14F-4D97-AF65-F5344CB8AC3E}">
        <p14:creationId xmlns:p14="http://schemas.microsoft.com/office/powerpoint/2010/main" val="341436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34E7D-635F-4AA8-8F83-6573A37E26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742" y="357802"/>
            <a:ext cx="5515900" cy="4518204"/>
          </a:xfrm>
          <a:prstGeom prst="rect">
            <a:avLst/>
          </a:prstGeom>
        </p:spPr>
      </p:pic>
      <p:sp>
        <p:nvSpPr>
          <p:cNvPr id="2" name="Title 1">
            <a:extLst>
              <a:ext uri="{FF2B5EF4-FFF2-40B4-BE49-F238E27FC236}">
                <a16:creationId xmlns:a16="http://schemas.microsoft.com/office/drawing/2014/main" id="{53DA6879-3755-48BF-A402-17D1CCD8069A}"/>
              </a:ext>
            </a:extLst>
          </p:cNvPr>
          <p:cNvSpPr>
            <a:spLocks noGrp="1"/>
          </p:cNvSpPr>
          <p:nvPr>
            <p:ph type="title"/>
          </p:nvPr>
        </p:nvSpPr>
        <p:spPr>
          <a:xfrm>
            <a:off x="457200" y="316632"/>
            <a:ext cx="8686800" cy="742950"/>
          </a:xfrm>
        </p:spPr>
        <p:txBody>
          <a:bodyPr>
            <a:normAutofit/>
          </a:bodyPr>
          <a:lstStyle/>
          <a:p>
            <a:pPr algn="r"/>
            <a:r>
              <a:rPr lang="en-US" sz="3600" dirty="0"/>
              <a:t>Useless Interface</a:t>
            </a:r>
            <a:endParaRPr lang="en-CA" sz="3600" i="1" dirty="0"/>
          </a:p>
        </p:txBody>
      </p:sp>
      <p:grpSp>
        <p:nvGrpSpPr>
          <p:cNvPr id="9" name="Group 8">
            <a:extLst>
              <a:ext uri="{FF2B5EF4-FFF2-40B4-BE49-F238E27FC236}">
                <a16:creationId xmlns:a16="http://schemas.microsoft.com/office/drawing/2014/main" id="{5E9A131A-A1B9-4D59-9FE0-916CF02B7D41}"/>
              </a:ext>
            </a:extLst>
          </p:cNvPr>
          <p:cNvGrpSpPr/>
          <p:nvPr/>
        </p:nvGrpSpPr>
        <p:grpSpPr>
          <a:xfrm>
            <a:off x="1092010" y="1090758"/>
            <a:ext cx="6959980" cy="3785248"/>
            <a:chOff x="1092010" y="1090758"/>
            <a:chExt cx="6959980" cy="3785248"/>
          </a:xfrm>
        </p:grpSpPr>
        <p:sp>
          <p:nvSpPr>
            <p:cNvPr id="3" name="are you sure">
              <a:extLst>
                <a:ext uri="{FF2B5EF4-FFF2-40B4-BE49-F238E27FC236}">
                  <a16:creationId xmlns:a16="http://schemas.microsoft.com/office/drawing/2014/main" id="{082C61B9-7CBF-43AD-85F6-D2C2E4B9B033}"/>
                </a:ext>
              </a:extLst>
            </p:cNvPr>
            <p:cNvSpPr txBox="1">
              <a:spLocks/>
            </p:cNvSpPr>
            <p:nvPr/>
          </p:nvSpPr>
          <p:spPr>
            <a:xfrm>
              <a:off x="1092010" y="1090758"/>
              <a:ext cx="6959980" cy="3785248"/>
            </a:xfrm>
            <a:prstGeom prst="rect">
              <a:avLst/>
            </a:prstGeom>
            <a:solidFill>
              <a:schemeClr val="bg1"/>
            </a:solidFill>
            <a:ln w="63500" cap="rnd" cmpd="tri">
              <a:solidFill>
                <a:schemeClr val="accent1">
                  <a:shade val="50000"/>
                </a:schemeClr>
              </a:solidFill>
            </a:ln>
          </p:spPr>
          <p:txBody>
            <a:bodyPr vert="horz" lIns="91440" tIns="45720" rIns="91440" bIns="45720" rtlCol="0" anchor="t">
              <a:normAutofit fontScale="97500"/>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endParaRPr lang="en-US" sz="2100" dirty="0"/>
            </a:p>
            <a:p>
              <a:pPr algn="ctr"/>
              <a:r>
                <a:rPr lang="en-US" dirty="0"/>
                <a:t>Are you sure about those complex, irreversible actions </a:t>
              </a:r>
              <a:br>
                <a:rPr lang="en-US" dirty="0"/>
              </a:br>
              <a:r>
                <a:rPr lang="en-US" dirty="0"/>
                <a:t>this dialog is hiding?</a:t>
              </a:r>
              <a:endParaRPr lang="en-CA" dirty="0"/>
            </a:p>
          </p:txBody>
        </p:sp>
        <p:grpSp>
          <p:nvGrpSpPr>
            <p:cNvPr id="8" name="Group 7">
              <a:extLst>
                <a:ext uri="{FF2B5EF4-FFF2-40B4-BE49-F238E27FC236}">
                  <a16:creationId xmlns:a16="http://schemas.microsoft.com/office/drawing/2014/main" id="{11AFDC89-10BE-477E-AFCB-29AD186E7296}"/>
                </a:ext>
              </a:extLst>
            </p:cNvPr>
            <p:cNvGrpSpPr/>
            <p:nvPr/>
          </p:nvGrpSpPr>
          <p:grpSpPr>
            <a:xfrm>
              <a:off x="2087450" y="3617126"/>
              <a:ext cx="4969100" cy="871232"/>
              <a:chOff x="2107134" y="3656754"/>
              <a:chExt cx="4969100" cy="871232"/>
            </a:xfrm>
          </p:grpSpPr>
          <p:sp>
            <p:nvSpPr>
              <p:cNvPr id="6" name="Rectangle: Rounded Corners 5">
                <a:extLst>
                  <a:ext uri="{FF2B5EF4-FFF2-40B4-BE49-F238E27FC236}">
                    <a16:creationId xmlns:a16="http://schemas.microsoft.com/office/drawing/2014/main" id="{3B015751-7866-42C1-818B-8A0DB9EC1C9F}"/>
                  </a:ext>
                </a:extLst>
              </p:cNvPr>
              <p:cNvSpPr/>
              <p:nvPr/>
            </p:nvSpPr>
            <p:spPr>
              <a:xfrm>
                <a:off x="2107134" y="3656754"/>
                <a:ext cx="2012304" cy="871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Nope, I'm just wasting time.</a:t>
                </a:r>
                <a:endParaRPr lang="en-CA" sz="2000" b="1" dirty="0"/>
              </a:p>
            </p:txBody>
          </p:sp>
          <p:sp>
            <p:nvSpPr>
              <p:cNvPr id="7" name="Rectangle: Rounded Corners 6">
                <a:extLst>
                  <a:ext uri="{FF2B5EF4-FFF2-40B4-BE49-F238E27FC236}">
                    <a16:creationId xmlns:a16="http://schemas.microsoft.com/office/drawing/2014/main" id="{F45FC450-17FE-407B-A79F-91D63535237C}"/>
                  </a:ext>
                </a:extLst>
              </p:cNvPr>
              <p:cNvSpPr/>
              <p:nvPr/>
            </p:nvSpPr>
            <p:spPr>
              <a:xfrm>
                <a:off x="5063930" y="3656754"/>
                <a:ext cx="2012304" cy="871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Go ahead, make my day.</a:t>
                </a:r>
                <a:endParaRPr lang="en-CA" sz="2000" b="1" dirty="0"/>
              </a:p>
            </p:txBody>
          </p:sp>
        </p:grpSp>
      </p:grpSp>
    </p:spTree>
    <p:extLst>
      <p:ext uri="{BB962C8B-B14F-4D97-AF65-F5344CB8AC3E}">
        <p14:creationId xmlns:p14="http://schemas.microsoft.com/office/powerpoint/2010/main" val="13532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Agenda: Activity</a:t>
            </a:r>
          </a:p>
        </p:txBody>
      </p:sp>
      <p:sp>
        <p:nvSpPr>
          <p:cNvPr id="5" name="Content Placeholder 4"/>
          <p:cNvSpPr>
            <a:spLocks noGrp="1"/>
          </p:cNvSpPr>
          <p:nvPr>
            <p:ph idx="1"/>
          </p:nvPr>
        </p:nvSpPr>
        <p:spPr>
          <a:xfrm>
            <a:off x="755576" y="1143000"/>
            <a:ext cx="8352928" cy="3657600"/>
          </a:xfrm>
        </p:spPr>
        <p:txBody>
          <a:bodyPr>
            <a:normAutofit/>
          </a:bodyPr>
          <a:lstStyle/>
          <a:p>
            <a:pPr marL="0" indent="0">
              <a:buNone/>
            </a:pPr>
            <a:r>
              <a:rPr lang="en-CA" dirty="0"/>
              <a:t>Activity:</a:t>
            </a:r>
            <a:endParaRPr lang="en-US" dirty="0"/>
          </a:p>
          <a:p>
            <a:pPr marL="457200" indent="-457200">
              <a:buFont typeface="+mj-lt"/>
              <a:buAutoNum type="arabicPeriod"/>
            </a:pPr>
            <a:r>
              <a:rPr lang="en-US" dirty="0"/>
              <a:t>Time Management: What three things will you do to improve your time and attention management?</a:t>
            </a:r>
          </a:p>
          <a:p>
            <a:pPr marL="457200" indent="-457200">
              <a:buFont typeface="+mj-lt"/>
              <a:buAutoNum type="arabicPeriod"/>
            </a:pPr>
            <a:r>
              <a:rPr lang="en-CA" dirty="0"/>
              <a:t>If there was only </a:t>
            </a:r>
            <a:r>
              <a:rPr lang="en-CA" i="1" dirty="0"/>
              <a:t>one</a:t>
            </a:r>
            <a:r>
              <a:rPr lang="en-CA" dirty="0"/>
              <a:t> user interface you could use as a software developer, which would it be?</a:t>
            </a:r>
            <a:br>
              <a:rPr lang="en-CA" dirty="0"/>
            </a:br>
            <a:r>
              <a:rPr lang="en-CA" dirty="0"/>
              <a:t>Command Line Interface ~ Terminal UI ~ Graphical UI</a:t>
            </a:r>
            <a:br>
              <a:rPr lang="en-CA" dirty="0"/>
            </a:br>
            <a:r>
              <a:rPr lang="en-CA" dirty="0"/>
              <a:t>Argue in favour of the one you could live with, </a:t>
            </a:r>
            <a:br>
              <a:rPr lang="en-CA" dirty="0"/>
            </a:br>
            <a:r>
              <a:rPr lang="en-CA" dirty="0"/>
              <a:t>and against the other two.  </a:t>
            </a:r>
            <a:endParaRPr lang="en-GB" dirty="0"/>
          </a:p>
        </p:txBody>
      </p:sp>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275606"/>
            <a:ext cx="359863" cy="360040"/>
          </a:xfrm>
          <a:prstGeom prst="rect">
            <a:avLst/>
          </a:prstGeom>
        </p:spPr>
      </p:pic>
    </p:spTree>
    <p:extLst>
      <p:ext uri="{BB962C8B-B14F-4D97-AF65-F5344CB8AC3E}">
        <p14:creationId xmlns:p14="http://schemas.microsoft.com/office/powerpoint/2010/main" val="40273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082452"/>
            <a:ext cx="8712968" cy="3793554"/>
          </a:xfrm>
        </p:spPr>
        <p:txBody>
          <a:bodyPr>
            <a:normAutofit fontScale="62500" lnSpcReduction="20000"/>
          </a:bodyPr>
          <a:lstStyle/>
          <a:p>
            <a:pPr>
              <a:lnSpc>
                <a:spcPct val="120000"/>
              </a:lnSpc>
              <a:spcBef>
                <a:spcPts val="0"/>
              </a:spcBef>
            </a:pPr>
            <a:r>
              <a:rPr lang="en-US" sz="2900" b="1" dirty="0"/>
              <a:t>T</a:t>
            </a:r>
            <a:r>
              <a:rPr lang="en-CA" sz="2900" b="1" dirty="0"/>
              <a:t>o use applications, the user first learned to use the OS.</a:t>
            </a:r>
          </a:p>
          <a:p>
            <a:pPr>
              <a:lnSpc>
                <a:spcPct val="120000"/>
              </a:lnSpc>
              <a:spcBef>
                <a:spcPts val="0"/>
              </a:spcBef>
            </a:pPr>
            <a:r>
              <a:rPr lang="en-US" sz="2900" b="1" dirty="0">
                <a:solidFill>
                  <a:srgbClr val="465E9C"/>
                </a:solidFill>
              </a:rPr>
              <a:t>Today, only administrators use the command line.</a:t>
            </a:r>
            <a:endParaRPr lang="en-CA" sz="2900" b="1" dirty="0">
              <a:solidFill>
                <a:srgbClr val="465E9C"/>
              </a:solidFill>
            </a:endParaRPr>
          </a:p>
          <a:p>
            <a:pPr>
              <a:lnSpc>
                <a:spcPct val="120000"/>
              </a:lnSpc>
              <a:spcBef>
                <a:spcPts val="0"/>
              </a:spcBef>
            </a:pPr>
            <a:r>
              <a:rPr lang="en-CA" sz="2900" dirty="0"/>
              <a:t>Early computers: </a:t>
            </a:r>
            <a:r>
              <a:rPr lang="en-CA" dirty="0"/>
              <a:t>a user would </a:t>
            </a:r>
            <a:r>
              <a:rPr lang="en-CA" sz="2900" dirty="0"/>
              <a:t>run a command asking the operating system to complete a task. It was all line-by-line, prompt – response. </a:t>
            </a:r>
            <a:endParaRPr lang="en-CA" dirty="0"/>
          </a:p>
          <a:p>
            <a:pPr>
              <a:lnSpc>
                <a:spcPct val="120000"/>
              </a:lnSpc>
              <a:spcBef>
                <a:spcPts val="0"/>
              </a:spcBef>
            </a:pPr>
            <a:r>
              <a:rPr lang="en-CA" dirty="0">
                <a:solidFill>
                  <a:srgbClr val="465E9C"/>
                </a:solidFill>
              </a:rPr>
              <a:t>The most used PC operating system in the 1980s was </a:t>
            </a:r>
            <a:r>
              <a:rPr lang="en-CA" sz="2900" dirty="0">
                <a:solidFill>
                  <a:srgbClr val="465E9C"/>
                </a:solidFill>
              </a:rPr>
              <a:t>MS-DOS</a:t>
            </a:r>
            <a:r>
              <a:rPr lang="en-CA" dirty="0">
                <a:solidFill>
                  <a:srgbClr val="465E9C"/>
                </a:solidFill>
              </a:rPr>
              <a:t>, Microsoft’s version of the Disk Operating System. </a:t>
            </a:r>
            <a:r>
              <a:rPr lang="en-CA" dirty="0"/>
              <a:t>This OS used a text prompt relative to a drive (e.g.  </a:t>
            </a:r>
            <a:r>
              <a:rPr lang="en-CA" b="1" dirty="0">
                <a:latin typeface="Courier New" panose="02070309020205020404" pitchFamily="49" charset="0"/>
              </a:rPr>
              <a:t>C:\&gt; </a:t>
            </a:r>
            <a:r>
              <a:rPr lang="en-CA" dirty="0"/>
              <a:t>) for entry of </a:t>
            </a:r>
            <a:r>
              <a:rPr lang="en-CA" sz="2900" dirty="0"/>
              <a:t>commands to execute programs, use the file system, manage files, and configure the system. </a:t>
            </a:r>
            <a:r>
              <a:rPr lang="en-CA" dirty="0"/>
              <a:t>Today, see </a:t>
            </a:r>
            <a:r>
              <a:rPr lang="en-CA" dirty="0" err="1">
                <a:hlinkClick r:id="rId3">
                  <a:extLst>
                    <a:ext uri="{A12FA001-AC4F-418D-AE19-62706E023703}">
                      <ahyp:hlinkClr xmlns:ahyp="http://schemas.microsoft.com/office/drawing/2018/hyperlinkcolor" val="tx"/>
                    </a:ext>
                  </a:extLst>
                </a:hlinkClick>
              </a:rPr>
              <a:t>FreeDOS</a:t>
            </a:r>
            <a:endParaRPr lang="en-CA" sz="2900" dirty="0"/>
          </a:p>
          <a:p>
            <a:pPr>
              <a:lnSpc>
                <a:spcPct val="120000"/>
              </a:lnSpc>
              <a:spcBef>
                <a:spcPts val="0"/>
              </a:spcBef>
            </a:pPr>
            <a:r>
              <a:rPr lang="en-US" sz="2900" dirty="0"/>
              <a:t>A CLI (Command Line Interface) is “</a:t>
            </a:r>
            <a:r>
              <a:rPr lang="en-US" sz="2900" dirty="0">
                <a:solidFill>
                  <a:schemeClr val="tx2"/>
                </a:solidFill>
              </a:rPr>
              <a:t>a user interface to a computer's operating system or an application</a:t>
            </a:r>
            <a:r>
              <a:rPr lang="en-US" sz="2900" dirty="0"/>
              <a:t>” in which the user responds to a visual prompt by “</a:t>
            </a:r>
            <a:r>
              <a:rPr lang="en-US" sz="2900" dirty="0">
                <a:solidFill>
                  <a:schemeClr val="tx2"/>
                </a:solidFill>
              </a:rPr>
              <a:t>typing in a command on a specified line</a:t>
            </a:r>
            <a:r>
              <a:rPr lang="en-US" sz="2900" dirty="0"/>
              <a:t>,” receives </a:t>
            </a:r>
            <a:r>
              <a:rPr lang="en-US" dirty="0"/>
              <a:t>a response back from the system, and then enters another command, and so forth. </a:t>
            </a:r>
            <a:r>
              <a:rPr lang="en-US" sz="2200" dirty="0"/>
              <a:t>(</a:t>
            </a:r>
            <a:r>
              <a:rPr lang="en-US" sz="2200" dirty="0">
                <a:hlinkClick r:id="rId4"/>
              </a:rPr>
              <a:t>http://searchwindowsserver.techtarget.com/definition/command-line-interface-CLI</a:t>
            </a:r>
            <a:r>
              <a:rPr lang="en-US" sz="2200" dirty="0"/>
              <a:t>)</a:t>
            </a:r>
            <a:endParaRPr lang="en-US" dirty="0">
              <a:solidFill>
                <a:srgbClr val="0070C0"/>
              </a:solidFill>
            </a:endParaRPr>
          </a:p>
        </p:txBody>
      </p:sp>
      <p:sp>
        <p:nvSpPr>
          <p:cNvPr id="6" name="Title 1"/>
          <p:cNvSpPr>
            <a:spLocks noGrp="1"/>
          </p:cNvSpPr>
          <p:nvPr>
            <p:ph type="title"/>
          </p:nvPr>
        </p:nvSpPr>
        <p:spPr>
          <a:xfrm>
            <a:off x="251521" y="339502"/>
            <a:ext cx="8802722" cy="742950"/>
          </a:xfrm>
        </p:spPr>
        <p:txBody>
          <a:bodyPr>
            <a:noAutofit/>
          </a:bodyPr>
          <a:lstStyle/>
          <a:p>
            <a:r>
              <a:rPr lang="en-US" sz="3600" dirty="0"/>
              <a:t>What is “Command Line Interface” (CLI)?</a:t>
            </a:r>
          </a:p>
        </p:txBody>
      </p:sp>
    </p:spTree>
    <p:extLst>
      <p:ext uri="{BB962C8B-B14F-4D97-AF65-F5344CB8AC3E}">
        <p14:creationId xmlns:p14="http://schemas.microsoft.com/office/powerpoint/2010/main" val="2312327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5761333" y="1742457"/>
            <a:ext cx="3788994" cy="184718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69357"/>
            <a:ext cx="2426107" cy="195183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2585" y="1724965"/>
            <a:ext cx="3817607" cy="2863205"/>
          </a:xfrm>
          <a:prstGeom prst="rect">
            <a:avLst/>
          </a:prstGeom>
        </p:spPr>
      </p:pic>
      <p:sp>
        <p:nvSpPr>
          <p:cNvPr id="6" name="TextBox 5"/>
          <p:cNvSpPr txBox="1"/>
          <p:nvPr/>
        </p:nvSpPr>
        <p:spPr>
          <a:xfrm>
            <a:off x="186094" y="2914152"/>
            <a:ext cx="1800200" cy="923330"/>
          </a:xfrm>
          <a:prstGeom prst="rect">
            <a:avLst/>
          </a:prstGeom>
          <a:noFill/>
        </p:spPr>
        <p:txBody>
          <a:bodyPr wrap="square" rtlCol="0">
            <a:spAutoFit/>
          </a:bodyPr>
          <a:lstStyle/>
          <a:p>
            <a:r>
              <a:rPr lang="en-US" dirty="0"/>
              <a:t>Doug Engelbart’s prototype, 1964</a:t>
            </a:r>
            <a:endParaRPr lang="en-CA" dirty="0"/>
          </a:p>
        </p:txBody>
      </p:sp>
      <p:sp>
        <p:nvSpPr>
          <p:cNvPr id="7" name="TextBox 6"/>
          <p:cNvSpPr txBox="1"/>
          <p:nvPr/>
        </p:nvSpPr>
        <p:spPr>
          <a:xfrm>
            <a:off x="2922398" y="1203598"/>
            <a:ext cx="3024336" cy="646331"/>
          </a:xfrm>
          <a:prstGeom prst="rect">
            <a:avLst/>
          </a:prstGeom>
          <a:noFill/>
        </p:spPr>
        <p:txBody>
          <a:bodyPr wrap="square" rtlCol="0">
            <a:spAutoFit/>
          </a:bodyPr>
          <a:lstStyle/>
          <a:p>
            <a:pPr defTabSz="274320"/>
            <a:r>
              <a:rPr lang="en-US" dirty="0"/>
              <a:t>Xerox PARC,	1972	   $300</a:t>
            </a:r>
            <a:br>
              <a:rPr lang="en-US" dirty="0"/>
            </a:br>
            <a:r>
              <a:rPr lang="en-US" dirty="0"/>
              <a:t>					2019	$1,832</a:t>
            </a:r>
            <a:endParaRPr lang="en-CA" dirty="0"/>
          </a:p>
        </p:txBody>
      </p:sp>
      <p:sp>
        <p:nvSpPr>
          <p:cNvPr id="9" name="TextBox 8"/>
          <p:cNvSpPr txBox="1"/>
          <p:nvPr/>
        </p:nvSpPr>
        <p:spPr>
          <a:xfrm>
            <a:off x="7114858" y="2139702"/>
            <a:ext cx="1512167" cy="1477328"/>
          </a:xfrm>
          <a:prstGeom prst="rect">
            <a:avLst/>
          </a:prstGeom>
          <a:noFill/>
        </p:spPr>
        <p:txBody>
          <a:bodyPr wrap="square" rtlCol="0">
            <a:spAutoFit/>
          </a:bodyPr>
          <a:lstStyle/>
          <a:p>
            <a:pPr defTabSz="228600"/>
            <a:r>
              <a:rPr lang="en-US" dirty="0"/>
              <a:t>   Apple</a:t>
            </a:r>
          </a:p>
          <a:p>
            <a:pPr defTabSz="228600"/>
            <a:endParaRPr lang="en-US" dirty="0"/>
          </a:p>
          <a:p>
            <a:pPr defTabSz="228600"/>
            <a:r>
              <a:rPr lang="en-US" dirty="0"/>
              <a:t>Macintosh	</a:t>
            </a:r>
            <a:br>
              <a:rPr lang="en-US" dirty="0"/>
            </a:br>
            <a:r>
              <a:rPr lang="en-US" dirty="0"/>
              <a:t>1984 $15</a:t>
            </a:r>
            <a:br>
              <a:rPr lang="en-US" dirty="0"/>
            </a:br>
            <a:r>
              <a:rPr lang="en-US" dirty="0"/>
              <a:t>2019 $34</a:t>
            </a:r>
            <a:endParaRPr lang="en-CA" dirty="0"/>
          </a:p>
        </p:txBody>
      </p:sp>
      <p:sp>
        <p:nvSpPr>
          <p:cNvPr id="2" name="Title 1"/>
          <p:cNvSpPr>
            <a:spLocks noGrp="1"/>
          </p:cNvSpPr>
          <p:nvPr>
            <p:ph type="title"/>
          </p:nvPr>
        </p:nvSpPr>
        <p:spPr>
          <a:solidFill>
            <a:schemeClr val="bg1"/>
          </a:solidFill>
        </p:spPr>
        <p:txBody>
          <a:bodyPr>
            <a:noAutofit/>
          </a:bodyPr>
          <a:lstStyle/>
          <a:p>
            <a:pPr algn="ctr"/>
            <a:r>
              <a:rPr lang="en-US" sz="3200" dirty="0"/>
              <a:t>GUI’s enabling tech: Mice + bit mapped screens</a:t>
            </a:r>
            <a:endParaRPr lang="en-CA" sz="3200" dirty="0"/>
          </a:p>
        </p:txBody>
      </p:sp>
    </p:spTree>
    <p:extLst>
      <p:ext uri="{BB962C8B-B14F-4D97-AF65-F5344CB8AC3E}">
        <p14:creationId xmlns:p14="http://schemas.microsoft.com/office/powerpoint/2010/main" val="3757466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347614"/>
            <a:ext cx="8712968" cy="3693000"/>
          </a:xfrm>
        </p:spPr>
        <p:txBody>
          <a:bodyPr>
            <a:normAutofit fontScale="62500" lnSpcReduction="20000"/>
          </a:bodyPr>
          <a:lstStyle/>
          <a:p>
            <a:pPr>
              <a:lnSpc>
                <a:spcPct val="120000"/>
              </a:lnSpc>
              <a:spcBef>
                <a:spcPts val="0"/>
              </a:spcBef>
            </a:pPr>
            <a:r>
              <a:rPr lang="en-US" dirty="0"/>
              <a:t>A Graphical User Interface (GUI which is </a:t>
            </a:r>
            <a:r>
              <a:rPr lang="en-CA" dirty="0"/>
              <a:t>sometimes pronounced </a:t>
            </a:r>
            <a:r>
              <a:rPr lang="en-CA" dirty="0">
                <a:solidFill>
                  <a:schemeClr val="tx2"/>
                </a:solidFill>
              </a:rPr>
              <a:t>‘gooey’</a:t>
            </a:r>
            <a:r>
              <a:rPr lang="en-US" dirty="0"/>
              <a:t>) is “</a:t>
            </a:r>
            <a:r>
              <a:rPr lang="en-US" dirty="0">
                <a:solidFill>
                  <a:schemeClr val="tx2"/>
                </a:solidFill>
              </a:rPr>
              <a:t>a human-computer interface</a:t>
            </a:r>
            <a:r>
              <a:rPr lang="en-US" dirty="0"/>
              <a:t>” (i.e., a way for humans to interact with computers) that “</a:t>
            </a:r>
            <a:r>
              <a:rPr lang="en-US" dirty="0">
                <a:solidFill>
                  <a:schemeClr val="tx2"/>
                </a:solidFill>
              </a:rPr>
              <a:t>uses windows, icons, menus, etc., and which can be manipulated by a mouse and/or touch</a:t>
            </a:r>
            <a:r>
              <a:rPr lang="en-US" dirty="0"/>
              <a:t>” (and often to a limited extent by a keyboard as well.) </a:t>
            </a:r>
            <a:r>
              <a:rPr lang="en-US" sz="1500" dirty="0"/>
              <a:t>(</a:t>
            </a:r>
            <a:r>
              <a:rPr lang="en-US" sz="1500" dirty="0">
                <a:hlinkClick r:id="rId3"/>
              </a:rPr>
              <a:t>http://www.linfo.org/gui.html</a:t>
            </a:r>
            <a:r>
              <a:rPr lang="en-US" sz="1500" dirty="0"/>
              <a:t>)</a:t>
            </a:r>
          </a:p>
          <a:p>
            <a:pPr>
              <a:lnSpc>
                <a:spcPct val="120000"/>
              </a:lnSpc>
              <a:spcBef>
                <a:spcPts val="0"/>
              </a:spcBef>
            </a:pPr>
            <a:endParaRPr lang="en-US" dirty="0"/>
          </a:p>
          <a:p>
            <a:pPr>
              <a:lnSpc>
                <a:spcPct val="120000"/>
              </a:lnSpc>
              <a:spcBef>
                <a:spcPts val="0"/>
              </a:spcBef>
            </a:pPr>
            <a:r>
              <a:rPr lang="en-CA" sz="2900" dirty="0"/>
              <a:t>GUI Includes all of the </a:t>
            </a:r>
            <a:r>
              <a:rPr lang="en-CA" sz="2900" dirty="0">
                <a:solidFill>
                  <a:schemeClr val="tx2"/>
                </a:solidFill>
              </a:rPr>
              <a:t>graphical elements </a:t>
            </a:r>
            <a:r>
              <a:rPr lang="en-CA" sz="2900" dirty="0"/>
              <a:t>that </a:t>
            </a:r>
            <a:r>
              <a:rPr lang="en-CA" dirty="0"/>
              <a:t>we associate with modern computing, such as:</a:t>
            </a:r>
          </a:p>
          <a:p>
            <a:pPr lvl="1">
              <a:lnSpc>
                <a:spcPct val="120000"/>
              </a:lnSpc>
              <a:spcBef>
                <a:spcPts val="0"/>
              </a:spcBef>
            </a:pPr>
            <a:r>
              <a:rPr lang="en-CA" dirty="0"/>
              <a:t>Icons</a:t>
            </a:r>
          </a:p>
          <a:p>
            <a:pPr lvl="1">
              <a:lnSpc>
                <a:spcPct val="120000"/>
              </a:lnSpc>
              <a:spcBef>
                <a:spcPts val="0"/>
              </a:spcBef>
            </a:pPr>
            <a:r>
              <a:rPr lang="en-CA" dirty="0"/>
              <a:t>Menus</a:t>
            </a:r>
          </a:p>
          <a:p>
            <a:pPr lvl="1">
              <a:lnSpc>
                <a:spcPct val="120000"/>
              </a:lnSpc>
              <a:spcBef>
                <a:spcPts val="0"/>
              </a:spcBef>
            </a:pPr>
            <a:r>
              <a:rPr lang="en-CA" dirty="0"/>
              <a:t>Buttons</a:t>
            </a:r>
          </a:p>
          <a:p>
            <a:pPr lvl="1">
              <a:lnSpc>
                <a:spcPct val="120000"/>
              </a:lnSpc>
              <a:spcBef>
                <a:spcPts val="0"/>
              </a:spcBef>
            </a:pPr>
            <a:r>
              <a:rPr lang="en-CA" dirty="0"/>
              <a:t>Mouse cursor</a:t>
            </a:r>
          </a:p>
          <a:p>
            <a:pPr lvl="1">
              <a:lnSpc>
                <a:spcPct val="120000"/>
              </a:lnSpc>
              <a:spcBef>
                <a:spcPts val="0"/>
              </a:spcBef>
            </a:pPr>
            <a:r>
              <a:rPr lang="en-CA" dirty="0"/>
              <a:t>…</a:t>
            </a:r>
          </a:p>
        </p:txBody>
      </p:sp>
      <p:sp>
        <p:nvSpPr>
          <p:cNvPr id="6" name="Title 1"/>
          <p:cNvSpPr>
            <a:spLocks noGrp="1"/>
          </p:cNvSpPr>
          <p:nvPr>
            <p:ph type="title"/>
          </p:nvPr>
        </p:nvSpPr>
        <p:spPr>
          <a:xfrm>
            <a:off x="323529" y="339502"/>
            <a:ext cx="8730714" cy="742950"/>
          </a:xfrm>
        </p:spPr>
        <p:txBody>
          <a:bodyPr>
            <a:noAutofit/>
          </a:bodyPr>
          <a:lstStyle/>
          <a:p>
            <a:r>
              <a:rPr lang="en-US" sz="3200" dirty="0"/>
              <a:t>What is “Graphical User Interface” (GUI)? </a:t>
            </a:r>
            <a:br>
              <a:rPr lang="en-US" sz="3200" dirty="0"/>
            </a:br>
            <a:r>
              <a:rPr lang="en-US" sz="3200" dirty="0"/>
              <a:t>What are some common GUI elements?</a:t>
            </a:r>
          </a:p>
        </p:txBody>
      </p:sp>
    </p:spTree>
    <p:extLst>
      <p:ext uri="{BB962C8B-B14F-4D97-AF65-F5344CB8AC3E}">
        <p14:creationId xmlns:p14="http://schemas.microsoft.com/office/powerpoint/2010/main" val="379624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7" y="1130853"/>
            <a:ext cx="8712968" cy="3693000"/>
          </a:xfrm>
        </p:spPr>
        <p:txBody>
          <a:bodyPr>
            <a:normAutofit fontScale="92500" lnSpcReduction="10000"/>
          </a:bodyPr>
          <a:lstStyle/>
          <a:p>
            <a:pPr>
              <a:lnSpc>
                <a:spcPct val="120000"/>
              </a:lnSpc>
              <a:spcBef>
                <a:spcPts val="0"/>
              </a:spcBef>
            </a:pPr>
            <a:r>
              <a:rPr lang="en-US" dirty="0"/>
              <a:t>There has always been this question that “who invented GUI?” </a:t>
            </a:r>
            <a:r>
              <a:rPr lang="en-CA" dirty="0"/>
              <a:t>The modern GUI, much like most of modern computing, was </a:t>
            </a:r>
            <a:r>
              <a:rPr lang="en-CA" dirty="0">
                <a:solidFill>
                  <a:schemeClr val="tx2"/>
                </a:solidFill>
              </a:rPr>
              <a:t>invented piecemeal</a:t>
            </a:r>
            <a:r>
              <a:rPr lang="en-CA" dirty="0"/>
              <a:t>, with many individuals inventing parts that eventually became consolidated into a whole product.</a:t>
            </a:r>
          </a:p>
          <a:p>
            <a:pPr>
              <a:lnSpc>
                <a:spcPct val="120000"/>
              </a:lnSpc>
              <a:spcBef>
                <a:spcPts val="0"/>
              </a:spcBef>
            </a:pPr>
            <a:r>
              <a:rPr lang="en-CA" dirty="0"/>
              <a:t>The first </a:t>
            </a:r>
            <a:r>
              <a:rPr lang="en-CA" dirty="0">
                <a:solidFill>
                  <a:schemeClr val="tx2"/>
                </a:solidFill>
              </a:rPr>
              <a:t>working model</a:t>
            </a:r>
            <a:r>
              <a:rPr lang="en-CA" dirty="0"/>
              <a:t> </a:t>
            </a:r>
            <a:r>
              <a:rPr lang="en-CA" dirty="0">
                <a:solidFill>
                  <a:schemeClr val="tx2"/>
                </a:solidFill>
              </a:rPr>
              <a:t>of a GUI </a:t>
            </a:r>
            <a:r>
              <a:rPr lang="en-CA" dirty="0"/>
              <a:t>was made by Xerox, </a:t>
            </a:r>
            <a:br>
              <a:rPr lang="en-CA" dirty="0"/>
            </a:br>
            <a:r>
              <a:rPr lang="en-CA" dirty="0"/>
              <a:t>at their Palo Alto Research Center (PARC)</a:t>
            </a:r>
          </a:p>
          <a:p>
            <a:pPr lvl="1">
              <a:lnSpc>
                <a:spcPct val="120000"/>
              </a:lnSpc>
              <a:spcBef>
                <a:spcPts val="0"/>
              </a:spcBef>
            </a:pPr>
            <a:r>
              <a:rPr lang="en-CA" dirty="0"/>
              <a:t>Management could not see its usefulness in making photocopies</a:t>
            </a:r>
          </a:p>
        </p:txBody>
      </p:sp>
      <p:sp>
        <p:nvSpPr>
          <p:cNvPr id="6" name="Title 1"/>
          <p:cNvSpPr>
            <a:spLocks noGrp="1"/>
          </p:cNvSpPr>
          <p:nvPr>
            <p:ph type="title"/>
          </p:nvPr>
        </p:nvSpPr>
        <p:spPr>
          <a:xfrm>
            <a:off x="323527" y="339502"/>
            <a:ext cx="8730715" cy="742950"/>
          </a:xfrm>
        </p:spPr>
        <p:txBody>
          <a:bodyPr>
            <a:noAutofit/>
          </a:bodyPr>
          <a:lstStyle/>
          <a:p>
            <a:r>
              <a:rPr lang="en-US" sz="3200" dirty="0"/>
              <a:t>A brief history of GUI</a:t>
            </a:r>
          </a:p>
        </p:txBody>
      </p:sp>
    </p:spTree>
    <p:extLst>
      <p:ext uri="{BB962C8B-B14F-4D97-AF65-F5344CB8AC3E}">
        <p14:creationId xmlns:p14="http://schemas.microsoft.com/office/powerpoint/2010/main" val="2364394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53192"/>
            <a:ext cx="8230019" cy="742950"/>
          </a:xfrm>
        </p:spPr>
        <p:txBody>
          <a:bodyPr>
            <a:normAutofit/>
          </a:bodyPr>
          <a:lstStyle/>
          <a:p>
            <a:r>
              <a:rPr lang="en-US" sz="3200" dirty="0"/>
              <a:t>A brief history of GUI (Cont’d) - </a:t>
            </a:r>
            <a:r>
              <a:rPr lang="en-CA" sz="3200" dirty="0"/>
              <a:t>Early GUI Piracy?</a:t>
            </a:r>
          </a:p>
        </p:txBody>
      </p:sp>
      <p:sp>
        <p:nvSpPr>
          <p:cNvPr id="3" name="Content Placeholder 2"/>
          <p:cNvSpPr>
            <a:spLocks noGrp="1"/>
          </p:cNvSpPr>
          <p:nvPr>
            <p:ph idx="1"/>
          </p:nvPr>
        </p:nvSpPr>
        <p:spPr>
          <a:xfrm>
            <a:off x="251520" y="1200150"/>
            <a:ext cx="4104456" cy="3657600"/>
          </a:xfrm>
        </p:spPr>
        <p:txBody>
          <a:bodyPr>
            <a:normAutofit fontScale="85000" lnSpcReduction="20000"/>
          </a:bodyPr>
          <a:lstStyle/>
          <a:p>
            <a:pPr>
              <a:lnSpc>
                <a:spcPct val="120000"/>
              </a:lnSpc>
              <a:spcBef>
                <a:spcPts val="0"/>
              </a:spcBef>
            </a:pPr>
            <a:r>
              <a:rPr lang="en-CA" dirty="0"/>
              <a:t>Steve Jobs of Apple paid Xerox in stock options (ahead of the first Apple IPO) to let him and his programmers look at their GUI system.</a:t>
            </a:r>
          </a:p>
          <a:p>
            <a:pPr>
              <a:lnSpc>
                <a:spcPct val="120000"/>
              </a:lnSpc>
              <a:spcBef>
                <a:spcPts val="0"/>
              </a:spcBef>
            </a:pPr>
            <a:r>
              <a:rPr lang="en-CA" dirty="0"/>
              <a:t>He and his staff </a:t>
            </a:r>
            <a:r>
              <a:rPr lang="en-CA" dirty="0">
                <a:solidFill>
                  <a:schemeClr val="tx2"/>
                </a:solidFill>
              </a:rPr>
              <a:t>used many of the elements they saw</a:t>
            </a:r>
            <a:r>
              <a:rPr lang="en-CA" dirty="0">
                <a:solidFill>
                  <a:srgbClr val="0070C0"/>
                </a:solidFill>
              </a:rPr>
              <a:t> </a:t>
            </a:r>
            <a:r>
              <a:rPr lang="en-CA" dirty="0"/>
              <a:t>in the Apple Lisa and eventually the Macintosh.</a:t>
            </a:r>
          </a:p>
          <a:p>
            <a:pPr>
              <a:lnSpc>
                <a:spcPct val="120000"/>
              </a:lnSpc>
              <a:spcBef>
                <a:spcPts val="0"/>
              </a:spcBef>
            </a:pPr>
            <a:r>
              <a:rPr lang="en-CA" dirty="0">
                <a:solidFill>
                  <a:srgbClr val="465E9C"/>
                </a:solidFill>
              </a:rPr>
              <a:t>Xerox sued Apple</a:t>
            </a:r>
            <a:r>
              <a:rPr lang="en-CA" dirty="0"/>
              <a:t>; and Apple settled out of court with Xerox.</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275606"/>
            <a:ext cx="4639590" cy="2211990"/>
          </a:xfrm>
          <a:prstGeom prst="rect">
            <a:avLst/>
          </a:prstGeom>
        </p:spPr>
      </p:pic>
    </p:spTree>
    <p:extLst>
      <p:ext uri="{BB962C8B-B14F-4D97-AF65-F5344CB8AC3E}">
        <p14:creationId xmlns:p14="http://schemas.microsoft.com/office/powerpoint/2010/main" val="1024957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1203598"/>
            <a:ext cx="8946741" cy="1152128"/>
          </a:xfrm>
        </p:spPr>
        <p:txBody>
          <a:bodyPr>
            <a:normAutofit fontScale="77500" lnSpcReduction="20000"/>
          </a:bodyPr>
          <a:lstStyle/>
          <a:p>
            <a:pPr>
              <a:lnSpc>
                <a:spcPct val="120000"/>
              </a:lnSpc>
              <a:spcBef>
                <a:spcPts val="0"/>
              </a:spcBef>
            </a:pPr>
            <a:r>
              <a:rPr lang="en-CA" dirty="0"/>
              <a:t>Bill Gates at Microsoft </a:t>
            </a:r>
            <a:r>
              <a:rPr lang="en-CA" dirty="0">
                <a:solidFill>
                  <a:schemeClr val="tx2"/>
                </a:solidFill>
              </a:rPr>
              <a:t>appropriated GUI ideas </a:t>
            </a:r>
            <a:r>
              <a:rPr lang="en-CA" dirty="0"/>
              <a:t>from Apple and used Microsoft’s near-monopoly on the PC market to bring the Windows GUI to end users: </a:t>
            </a:r>
            <a:r>
              <a:rPr lang="en-CA" sz="2000" dirty="0"/>
              <a:t>(http://www.theoligarch.com/microsoft_vs_apple_history.htm)</a:t>
            </a:r>
          </a:p>
        </p:txBody>
      </p:sp>
      <p:sp>
        <p:nvSpPr>
          <p:cNvPr id="6" name="Title 1"/>
          <p:cNvSpPr>
            <a:spLocks noGrp="1"/>
          </p:cNvSpPr>
          <p:nvPr>
            <p:ph type="title"/>
          </p:nvPr>
        </p:nvSpPr>
        <p:spPr>
          <a:xfrm>
            <a:off x="89755" y="339502"/>
            <a:ext cx="8964488" cy="742950"/>
          </a:xfrm>
        </p:spPr>
        <p:txBody>
          <a:bodyPr>
            <a:noAutofit/>
          </a:bodyPr>
          <a:lstStyle/>
          <a:p>
            <a:r>
              <a:rPr lang="en-US" sz="3200" dirty="0"/>
              <a:t>A brief history of GUI (Cont’d) – </a:t>
            </a:r>
            <a:r>
              <a:rPr lang="en-CA" sz="3200" dirty="0"/>
              <a:t>Microsoft emerges</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756" y="2475868"/>
            <a:ext cx="7954485" cy="2333951"/>
          </a:xfrm>
          <a:prstGeom prst="rect">
            <a:avLst/>
          </a:prstGeom>
        </p:spPr>
      </p:pic>
    </p:spTree>
    <p:extLst>
      <p:ext uri="{BB962C8B-B14F-4D97-AF65-F5344CB8AC3E}">
        <p14:creationId xmlns:p14="http://schemas.microsoft.com/office/powerpoint/2010/main" val="1272901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14140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2761BD1-2FA2-4EAE-BA27-0786F1B3307B}"/>
              </a:ext>
            </a:extLst>
          </p:cNvPr>
          <p:cNvSpPr/>
          <p:nvPr/>
        </p:nvSpPr>
        <p:spPr>
          <a:xfrm>
            <a:off x="457200" y="3579862"/>
            <a:ext cx="8229600" cy="360040"/>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72825391-CB9A-4B2A-BDC2-2C14B9F7AFF8}"/>
              </a:ext>
            </a:extLst>
          </p:cNvPr>
          <p:cNvSpPr/>
          <p:nvPr/>
        </p:nvSpPr>
        <p:spPr>
          <a:xfrm>
            <a:off x="457200" y="2283718"/>
            <a:ext cx="8229600" cy="360040"/>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5F29E07A-DC9C-469C-99BE-61C90AD1D995}"/>
              </a:ext>
            </a:extLst>
          </p:cNvPr>
          <p:cNvSpPr/>
          <p:nvPr/>
        </p:nvSpPr>
        <p:spPr>
          <a:xfrm flipV="1">
            <a:off x="457200" y="2427734"/>
            <a:ext cx="8229600" cy="72008"/>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FA9DC7C0-E8FA-4780-977A-A4EFA9E7F7DF}"/>
              </a:ext>
            </a:extLst>
          </p:cNvPr>
          <p:cNvSpPr>
            <a:spLocks noGrp="1"/>
          </p:cNvSpPr>
          <p:nvPr>
            <p:ph idx="1"/>
          </p:nvPr>
        </p:nvSpPr>
        <p:spPr>
          <a:xfrm>
            <a:off x="457200" y="987574"/>
            <a:ext cx="8229600" cy="3657600"/>
          </a:xfrm>
        </p:spPr>
        <p:txBody>
          <a:bodyPr>
            <a:normAutofit/>
          </a:bodyPr>
          <a:lstStyle/>
          <a:p>
            <a:pPr marL="0" indent="0" algn="ctr">
              <a:buNone/>
            </a:pPr>
            <a:r>
              <a:rPr lang="en-US" b="1" dirty="0"/>
              <a:t>1-minute BS (brainstorm) session </a:t>
            </a:r>
          </a:p>
          <a:p>
            <a:r>
              <a:rPr lang="en-US" b="1" dirty="0"/>
              <a:t>What problems can this UI solve?</a:t>
            </a:r>
          </a:p>
          <a:p>
            <a:pPr lvl="1"/>
            <a:r>
              <a:rPr lang="en-US" b="1" dirty="0"/>
              <a:t>Strengths and Opportunities</a:t>
            </a:r>
          </a:p>
          <a:p>
            <a:pPr marL="0" indent="0">
              <a:buNone/>
            </a:pPr>
            <a:endParaRPr lang="en-US" b="1" dirty="0"/>
          </a:p>
          <a:p>
            <a:r>
              <a:rPr lang="en-US" b="1" dirty="0"/>
              <a:t>What problems can this UI create?</a:t>
            </a:r>
          </a:p>
          <a:p>
            <a:pPr lvl="1"/>
            <a:r>
              <a:rPr lang="en-US" b="1" dirty="0"/>
              <a:t>Weaknesses and Risks</a:t>
            </a:r>
          </a:p>
        </p:txBody>
      </p:sp>
      <p:sp>
        <p:nvSpPr>
          <p:cNvPr id="4" name="TextBox 3">
            <a:extLst>
              <a:ext uri="{FF2B5EF4-FFF2-40B4-BE49-F238E27FC236}">
                <a16:creationId xmlns:a16="http://schemas.microsoft.com/office/drawing/2014/main" id="{977CD8EB-9A30-45AB-B16E-235EB80A8087}"/>
              </a:ext>
            </a:extLst>
          </p:cNvPr>
          <p:cNvSpPr txBox="1"/>
          <p:nvPr/>
        </p:nvSpPr>
        <p:spPr>
          <a:xfrm>
            <a:off x="1711288" y="267494"/>
            <a:ext cx="5721424" cy="584775"/>
          </a:xfrm>
          <a:prstGeom prst="rect">
            <a:avLst/>
          </a:prstGeom>
          <a:noFill/>
        </p:spPr>
        <p:txBody>
          <a:bodyPr wrap="square" rtlCol="0">
            <a:spAutoFit/>
          </a:bodyPr>
          <a:lstStyle/>
          <a:p>
            <a:r>
              <a:rPr lang="en-US" sz="3200" spc="-100" dirty="0">
                <a:solidFill>
                  <a:schemeClr val="tx2"/>
                </a:solidFill>
                <a:latin typeface="Franklin Gothic Demi" pitchFamily="34" charset="0"/>
                <a:ea typeface="+mj-ea"/>
                <a:cs typeface="+mj-cs"/>
              </a:rPr>
              <a:t>CLI – Command Line Interface</a:t>
            </a:r>
            <a:endParaRPr lang="en-CA" sz="3200" spc="-100" dirty="0">
              <a:solidFill>
                <a:schemeClr val="tx2"/>
              </a:solidFill>
              <a:latin typeface="Franklin Gothic Demi" pitchFamily="34" charset="0"/>
              <a:ea typeface="+mj-ea"/>
              <a:cs typeface="+mj-cs"/>
            </a:endParaRPr>
          </a:p>
        </p:txBody>
      </p:sp>
      <p:sp>
        <p:nvSpPr>
          <p:cNvPr id="9" name="Rectangle: Rounded Corners 8">
            <a:extLst>
              <a:ext uri="{FF2B5EF4-FFF2-40B4-BE49-F238E27FC236}">
                <a16:creationId xmlns:a16="http://schemas.microsoft.com/office/drawing/2014/main" id="{87018168-DE5F-479A-81FD-1274673B32E2}"/>
              </a:ext>
            </a:extLst>
          </p:cNvPr>
          <p:cNvSpPr/>
          <p:nvPr/>
        </p:nvSpPr>
        <p:spPr>
          <a:xfrm flipV="1">
            <a:off x="457200" y="3723878"/>
            <a:ext cx="8229600" cy="72008"/>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586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4000"/>
                            </p:stCondLst>
                            <p:childTnLst>
                              <p:par>
                                <p:cTn id="17" presetID="10" presetClass="entr" presetSubtype="0" fill="hold" grpId="1" nodeType="after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250"/>
                            </p:stCondLst>
                            <p:childTnLst>
                              <p:par>
                                <p:cTn id="21" presetID="1" presetClass="entr" presetSubtype="0" fill="hold" grpId="0" nodeType="afterEffect">
                                  <p:stCondLst>
                                    <p:cond delay="0"/>
                                  </p:stCondLst>
                                  <p:childTnLst>
                                    <p:set>
                                      <p:cBhvr>
                                        <p:cTn id="22" dur="1" fill="hold">
                                          <p:stCondLst>
                                            <p:cond delay="9"/>
                                          </p:stCondLst>
                                        </p:cTn>
                                        <p:tgtEl>
                                          <p:spTgt spid="8"/>
                                        </p:tgtEl>
                                        <p:attrNameLst>
                                          <p:attrName>style.visibility</p:attrName>
                                        </p:attrNameLst>
                                      </p:cBhvr>
                                      <p:to>
                                        <p:strVal val="visible"/>
                                      </p:to>
                                    </p:set>
                                  </p:childTnLst>
                                </p:cTn>
                              </p:par>
                            </p:childTnLst>
                          </p:cTn>
                        </p:par>
                        <p:par>
                          <p:cTn id="23" fill="hold">
                            <p:stCondLst>
                              <p:cond delay="5260"/>
                            </p:stCondLst>
                            <p:childTnLst>
                              <p:par>
                                <p:cTn id="24" presetID="22" presetClass="exit" presetSubtype="8" fill="hold" grpId="0" nodeType="afterEffect">
                                  <p:stCondLst>
                                    <p:cond delay="1000"/>
                                  </p:stCondLst>
                                  <p:childTnLst>
                                    <p:animEffect transition="out" filter="wipe(left)">
                                      <p:cBhvr>
                                        <p:cTn id="25" dur="30000"/>
                                        <p:tgtEl>
                                          <p:spTgt spid="7"/>
                                        </p:tgtEl>
                                      </p:cBhvr>
                                    </p:animEffect>
                                    <p:set>
                                      <p:cBhvr>
                                        <p:cTn id="26" dur="1" fill="hold">
                                          <p:stCondLst>
                                            <p:cond delay="29999"/>
                                          </p:stCondLst>
                                        </p:cTn>
                                        <p:tgtEl>
                                          <p:spTgt spid="7"/>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par>
                          <p:cTn id="27" fill="hold">
                            <p:stCondLst>
                              <p:cond delay="36260"/>
                            </p:stCondLst>
                            <p:childTnLst>
                              <p:par>
                                <p:cTn id="28" presetID="10" presetClass="entr" presetSubtype="0" fill="hold" grpId="0" nodeType="afterEffect">
                                  <p:stCondLst>
                                    <p:cond delay="75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par>
                          <p:cTn id="31" fill="hold">
                            <p:stCondLst>
                              <p:cond delay="38010"/>
                            </p:stCondLst>
                            <p:childTnLst>
                              <p:par>
                                <p:cTn id="32" presetID="10" presetClass="entr" presetSubtype="0" fill="hold" grpId="0" nodeType="afterEffect">
                                  <p:stCondLst>
                                    <p:cond delay="75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par>
                          <p:cTn id="35" fill="hold">
                            <p:stCondLst>
                              <p:cond delay="39760"/>
                            </p:stCondLst>
                            <p:childTnLst>
                              <p:par>
                                <p:cTn id="36" presetID="10" presetClass="entr" presetSubtype="0" fill="hold" grpId="1" nodeType="afterEffect">
                                  <p:stCondLst>
                                    <p:cond delay="7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par>
                          <p:cTn id="39" fill="hold">
                            <p:stCondLst>
                              <p:cond delay="41510"/>
                            </p:stCondLst>
                            <p:childTnLst>
                              <p:par>
                                <p:cTn id="40" presetID="1" presetClass="entr" presetSubtype="0" fill="hold" grpId="0" nodeType="afterEffect">
                                  <p:stCondLst>
                                    <p:cond delay="0"/>
                                  </p:stCondLst>
                                  <p:childTnLst>
                                    <p:set>
                                      <p:cBhvr>
                                        <p:cTn id="41" dur="1" fill="hold">
                                          <p:stCondLst>
                                            <p:cond delay="9"/>
                                          </p:stCondLst>
                                        </p:cTn>
                                        <p:tgtEl>
                                          <p:spTgt spid="9"/>
                                        </p:tgtEl>
                                        <p:attrNameLst>
                                          <p:attrName>style.visibility</p:attrName>
                                        </p:attrNameLst>
                                      </p:cBhvr>
                                      <p:to>
                                        <p:strVal val="visible"/>
                                      </p:to>
                                    </p:set>
                                  </p:childTnLst>
                                </p:cTn>
                              </p:par>
                            </p:childTnLst>
                          </p:cTn>
                        </p:par>
                        <p:par>
                          <p:cTn id="42" fill="hold">
                            <p:stCondLst>
                              <p:cond delay="41520"/>
                            </p:stCondLst>
                            <p:childTnLst>
                              <p:par>
                                <p:cTn id="43" presetID="22" presetClass="exit" presetSubtype="8" fill="hold" grpId="0" nodeType="afterEffect">
                                  <p:stCondLst>
                                    <p:cond delay="0"/>
                                  </p:stCondLst>
                                  <p:childTnLst>
                                    <p:animEffect transition="out" filter="wipe(left)">
                                      <p:cBhvr>
                                        <p:cTn id="44" dur="30000"/>
                                        <p:tgtEl>
                                          <p:spTgt spid="10"/>
                                        </p:tgtEl>
                                      </p:cBhvr>
                                    </p:animEffect>
                                    <p:set>
                                      <p:cBhvr>
                                        <p:cTn id="45" dur="1" fill="hold">
                                          <p:stCondLst>
                                            <p:cond delay="29999"/>
                                          </p:stCondLst>
                                        </p:cTn>
                                        <p:tgtEl>
                                          <p:spTgt spid="10"/>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P spid="8" grpId="0" animBg="1"/>
      <p:bldP spid="3" grpId="0" uiExpand="1" build="p"/>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2761BD1-2FA2-4EAE-BA27-0786F1B3307B}"/>
              </a:ext>
            </a:extLst>
          </p:cNvPr>
          <p:cNvSpPr/>
          <p:nvPr/>
        </p:nvSpPr>
        <p:spPr>
          <a:xfrm>
            <a:off x="457200" y="3579862"/>
            <a:ext cx="8229600" cy="360040"/>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72825391-CB9A-4B2A-BDC2-2C14B9F7AFF8}"/>
              </a:ext>
            </a:extLst>
          </p:cNvPr>
          <p:cNvSpPr/>
          <p:nvPr/>
        </p:nvSpPr>
        <p:spPr>
          <a:xfrm>
            <a:off x="457200" y="2283718"/>
            <a:ext cx="8229600" cy="360040"/>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5F29E07A-DC9C-469C-99BE-61C90AD1D995}"/>
              </a:ext>
            </a:extLst>
          </p:cNvPr>
          <p:cNvSpPr/>
          <p:nvPr/>
        </p:nvSpPr>
        <p:spPr>
          <a:xfrm flipV="1">
            <a:off x="457200" y="2427734"/>
            <a:ext cx="8229600" cy="72008"/>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FA9DC7C0-E8FA-4780-977A-A4EFA9E7F7DF}"/>
              </a:ext>
            </a:extLst>
          </p:cNvPr>
          <p:cNvSpPr>
            <a:spLocks noGrp="1"/>
          </p:cNvSpPr>
          <p:nvPr>
            <p:ph idx="1"/>
          </p:nvPr>
        </p:nvSpPr>
        <p:spPr>
          <a:xfrm>
            <a:off x="457200" y="987574"/>
            <a:ext cx="8229600" cy="3657600"/>
          </a:xfrm>
        </p:spPr>
        <p:txBody>
          <a:bodyPr>
            <a:normAutofit/>
          </a:bodyPr>
          <a:lstStyle/>
          <a:p>
            <a:pPr marL="0" indent="0" algn="ctr">
              <a:buNone/>
            </a:pPr>
            <a:r>
              <a:rPr lang="en-US" b="1" dirty="0"/>
              <a:t>1-minute BS (brainstorm) session </a:t>
            </a:r>
          </a:p>
          <a:p>
            <a:r>
              <a:rPr lang="en-US" b="1" dirty="0"/>
              <a:t>What problems can this UI solve?</a:t>
            </a:r>
          </a:p>
          <a:p>
            <a:pPr lvl="1"/>
            <a:r>
              <a:rPr lang="en-US" b="1" dirty="0"/>
              <a:t>Strengths and Opportunities</a:t>
            </a:r>
          </a:p>
          <a:p>
            <a:pPr marL="0" indent="0">
              <a:buNone/>
            </a:pPr>
            <a:endParaRPr lang="en-US" b="1" dirty="0"/>
          </a:p>
          <a:p>
            <a:r>
              <a:rPr lang="en-US" b="1" dirty="0"/>
              <a:t>What problems can this UI create?</a:t>
            </a:r>
          </a:p>
          <a:p>
            <a:pPr lvl="1"/>
            <a:r>
              <a:rPr lang="en-US" b="1" dirty="0"/>
              <a:t>Weaknesses and Risks</a:t>
            </a:r>
          </a:p>
        </p:txBody>
      </p:sp>
      <p:sp>
        <p:nvSpPr>
          <p:cNvPr id="4" name="TextBox 3">
            <a:extLst>
              <a:ext uri="{FF2B5EF4-FFF2-40B4-BE49-F238E27FC236}">
                <a16:creationId xmlns:a16="http://schemas.microsoft.com/office/drawing/2014/main" id="{977CD8EB-9A30-45AB-B16E-235EB80A8087}"/>
              </a:ext>
            </a:extLst>
          </p:cNvPr>
          <p:cNvSpPr txBox="1"/>
          <p:nvPr/>
        </p:nvSpPr>
        <p:spPr>
          <a:xfrm>
            <a:off x="1711288" y="267494"/>
            <a:ext cx="5721424" cy="584775"/>
          </a:xfrm>
          <a:prstGeom prst="rect">
            <a:avLst/>
          </a:prstGeom>
          <a:noFill/>
        </p:spPr>
        <p:txBody>
          <a:bodyPr wrap="square" rtlCol="0">
            <a:spAutoFit/>
          </a:bodyPr>
          <a:lstStyle/>
          <a:p>
            <a:pPr algn="ctr"/>
            <a:r>
              <a:rPr lang="en-US" sz="3200" spc="-100" dirty="0">
                <a:solidFill>
                  <a:schemeClr val="tx2"/>
                </a:solidFill>
                <a:latin typeface="Franklin Gothic Demi" pitchFamily="34" charset="0"/>
                <a:ea typeface="+mj-ea"/>
                <a:cs typeface="+mj-cs"/>
              </a:rPr>
              <a:t>GUI – Graphical User Interface</a:t>
            </a:r>
            <a:endParaRPr lang="en-CA" sz="3200" spc="-100" dirty="0">
              <a:solidFill>
                <a:schemeClr val="tx2"/>
              </a:solidFill>
              <a:latin typeface="Franklin Gothic Demi" pitchFamily="34" charset="0"/>
              <a:ea typeface="+mj-ea"/>
              <a:cs typeface="+mj-cs"/>
            </a:endParaRPr>
          </a:p>
        </p:txBody>
      </p:sp>
      <p:sp>
        <p:nvSpPr>
          <p:cNvPr id="9" name="Rectangle: Rounded Corners 8">
            <a:extLst>
              <a:ext uri="{FF2B5EF4-FFF2-40B4-BE49-F238E27FC236}">
                <a16:creationId xmlns:a16="http://schemas.microsoft.com/office/drawing/2014/main" id="{87018168-DE5F-479A-81FD-1274673B32E2}"/>
              </a:ext>
            </a:extLst>
          </p:cNvPr>
          <p:cNvSpPr/>
          <p:nvPr/>
        </p:nvSpPr>
        <p:spPr>
          <a:xfrm flipV="1">
            <a:off x="457200" y="3723878"/>
            <a:ext cx="8229600" cy="72008"/>
          </a:xfrm>
          <a:prstGeom prst="roundRect">
            <a:avLst/>
          </a:prstGeom>
          <a:solidFill>
            <a:srgbClr val="B0400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65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4000"/>
                            </p:stCondLst>
                            <p:childTnLst>
                              <p:par>
                                <p:cTn id="17" presetID="10" presetClass="entr" presetSubtype="0" fill="hold" grpId="1" nodeType="after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250"/>
                            </p:stCondLst>
                            <p:childTnLst>
                              <p:par>
                                <p:cTn id="21" presetID="1" presetClass="entr" presetSubtype="0" fill="hold" grpId="0" nodeType="afterEffect">
                                  <p:stCondLst>
                                    <p:cond delay="0"/>
                                  </p:stCondLst>
                                  <p:childTnLst>
                                    <p:set>
                                      <p:cBhvr>
                                        <p:cTn id="22" dur="1" fill="hold">
                                          <p:stCondLst>
                                            <p:cond delay="9"/>
                                          </p:stCondLst>
                                        </p:cTn>
                                        <p:tgtEl>
                                          <p:spTgt spid="8"/>
                                        </p:tgtEl>
                                        <p:attrNameLst>
                                          <p:attrName>style.visibility</p:attrName>
                                        </p:attrNameLst>
                                      </p:cBhvr>
                                      <p:to>
                                        <p:strVal val="visible"/>
                                      </p:to>
                                    </p:set>
                                  </p:childTnLst>
                                </p:cTn>
                              </p:par>
                            </p:childTnLst>
                          </p:cTn>
                        </p:par>
                        <p:par>
                          <p:cTn id="23" fill="hold">
                            <p:stCondLst>
                              <p:cond delay="5260"/>
                            </p:stCondLst>
                            <p:childTnLst>
                              <p:par>
                                <p:cTn id="24" presetID="22" presetClass="exit" presetSubtype="8" fill="hold" grpId="0" nodeType="afterEffect">
                                  <p:stCondLst>
                                    <p:cond delay="1000"/>
                                  </p:stCondLst>
                                  <p:childTnLst>
                                    <p:animEffect transition="out" filter="wipe(left)">
                                      <p:cBhvr>
                                        <p:cTn id="25" dur="30000"/>
                                        <p:tgtEl>
                                          <p:spTgt spid="7"/>
                                        </p:tgtEl>
                                      </p:cBhvr>
                                    </p:animEffect>
                                    <p:set>
                                      <p:cBhvr>
                                        <p:cTn id="26" dur="1" fill="hold">
                                          <p:stCondLst>
                                            <p:cond delay="29999"/>
                                          </p:stCondLst>
                                        </p:cTn>
                                        <p:tgtEl>
                                          <p:spTgt spid="7"/>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par>
                          <p:cTn id="27" fill="hold">
                            <p:stCondLst>
                              <p:cond delay="36260"/>
                            </p:stCondLst>
                            <p:childTnLst>
                              <p:par>
                                <p:cTn id="28" presetID="10" presetClass="entr" presetSubtype="0" fill="hold" grpId="0" nodeType="afterEffect">
                                  <p:stCondLst>
                                    <p:cond delay="75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par>
                          <p:cTn id="31" fill="hold">
                            <p:stCondLst>
                              <p:cond delay="38010"/>
                            </p:stCondLst>
                            <p:childTnLst>
                              <p:par>
                                <p:cTn id="32" presetID="10" presetClass="entr" presetSubtype="0" fill="hold" grpId="0" nodeType="afterEffect">
                                  <p:stCondLst>
                                    <p:cond delay="75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par>
                          <p:cTn id="35" fill="hold">
                            <p:stCondLst>
                              <p:cond delay="39760"/>
                            </p:stCondLst>
                            <p:childTnLst>
                              <p:par>
                                <p:cTn id="36" presetID="10" presetClass="entr" presetSubtype="0" fill="hold" grpId="1" nodeType="afterEffect">
                                  <p:stCondLst>
                                    <p:cond delay="7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par>
                          <p:cTn id="39" fill="hold">
                            <p:stCondLst>
                              <p:cond delay="41510"/>
                            </p:stCondLst>
                            <p:childTnLst>
                              <p:par>
                                <p:cTn id="40" presetID="1" presetClass="entr" presetSubtype="0" fill="hold" grpId="0" nodeType="afterEffect">
                                  <p:stCondLst>
                                    <p:cond delay="0"/>
                                  </p:stCondLst>
                                  <p:childTnLst>
                                    <p:set>
                                      <p:cBhvr>
                                        <p:cTn id="41" dur="1" fill="hold">
                                          <p:stCondLst>
                                            <p:cond delay="9"/>
                                          </p:stCondLst>
                                        </p:cTn>
                                        <p:tgtEl>
                                          <p:spTgt spid="9"/>
                                        </p:tgtEl>
                                        <p:attrNameLst>
                                          <p:attrName>style.visibility</p:attrName>
                                        </p:attrNameLst>
                                      </p:cBhvr>
                                      <p:to>
                                        <p:strVal val="visible"/>
                                      </p:to>
                                    </p:set>
                                  </p:childTnLst>
                                </p:cTn>
                              </p:par>
                            </p:childTnLst>
                          </p:cTn>
                        </p:par>
                        <p:par>
                          <p:cTn id="42" fill="hold">
                            <p:stCondLst>
                              <p:cond delay="41520"/>
                            </p:stCondLst>
                            <p:childTnLst>
                              <p:par>
                                <p:cTn id="43" presetID="22" presetClass="exit" presetSubtype="8" fill="hold" grpId="0" nodeType="afterEffect">
                                  <p:stCondLst>
                                    <p:cond delay="0"/>
                                  </p:stCondLst>
                                  <p:childTnLst>
                                    <p:animEffect transition="out" filter="wipe(left)">
                                      <p:cBhvr>
                                        <p:cTn id="44" dur="30000"/>
                                        <p:tgtEl>
                                          <p:spTgt spid="10"/>
                                        </p:tgtEl>
                                      </p:cBhvr>
                                    </p:animEffect>
                                    <p:set>
                                      <p:cBhvr>
                                        <p:cTn id="45" dur="1" fill="hold">
                                          <p:stCondLst>
                                            <p:cond delay="29999"/>
                                          </p:stCondLst>
                                        </p:cTn>
                                        <p:tgtEl>
                                          <p:spTgt spid="10"/>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P spid="8" grpId="0" animBg="1"/>
      <p:bldP spid="3" grpId="0" uiExpand="1"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algn="ctr"/>
            <a:r>
              <a:rPr lang="en-US" sz="3600" dirty="0"/>
              <a:t>Time Management … do it first</a:t>
            </a:r>
          </a:p>
        </p:txBody>
      </p:sp>
      <p:sp>
        <p:nvSpPr>
          <p:cNvPr id="2" name="TextBox 1"/>
          <p:cNvSpPr txBox="1"/>
          <p:nvPr/>
        </p:nvSpPr>
        <p:spPr>
          <a:xfrm>
            <a:off x="4209311" y="1747347"/>
            <a:ext cx="4122202" cy="2739211"/>
          </a:xfrm>
          <a:prstGeom prst="rect">
            <a:avLst/>
          </a:prstGeom>
          <a:noFill/>
        </p:spPr>
        <p:txBody>
          <a:bodyPr wrap="square" rtlCol="0">
            <a:spAutoFit/>
          </a:bodyPr>
          <a:lstStyle/>
          <a:p>
            <a:r>
              <a:rPr lang="en-CA" sz="3600" b="1" dirty="0">
                <a:solidFill>
                  <a:schemeClr val="bg1"/>
                </a:solidFill>
              </a:rPr>
              <a:t>The cost of anything is the amount of life you exchange for it. </a:t>
            </a:r>
            <a:br>
              <a:rPr lang="en-CA" sz="3200" b="1" dirty="0">
                <a:solidFill>
                  <a:schemeClr val="bg1"/>
                </a:solidFill>
              </a:rPr>
            </a:br>
            <a:r>
              <a:rPr lang="en-CA" sz="2800" b="1" dirty="0">
                <a:solidFill>
                  <a:schemeClr val="bg1"/>
                </a:solidFill>
              </a:rPr>
              <a:t>– Henry David Thoreau</a:t>
            </a:r>
            <a:endParaRPr lang="en-CA" sz="3200" b="1" dirty="0">
              <a:solidFill>
                <a:schemeClr val="bg1"/>
              </a:solidFill>
            </a:endParaRPr>
          </a:p>
        </p:txBody>
      </p:sp>
      <p:pic>
        <p:nvPicPr>
          <p:cNvPr id="1026" name="Picture 2" descr="https://news-cdn.softpedia.com/images/news2/Does-Time-Really-Exist-2.jpg">
            <a:extLst>
              <a:ext uri="{FF2B5EF4-FFF2-40B4-BE49-F238E27FC236}">
                <a16:creationId xmlns:a16="http://schemas.microsoft.com/office/drawing/2014/main" id="{B6BA25F1-F08E-4599-9C6A-EF2A9BBA51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635646"/>
            <a:ext cx="2304256" cy="2962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35F42A3-BE13-4F0D-93BF-96426C222F3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192418" y="1235158"/>
            <a:ext cx="4074127" cy="3908341"/>
          </a:xfrm>
          <a:prstGeom prst="rect">
            <a:avLst/>
          </a:prstGeom>
        </p:spPr>
      </p:pic>
    </p:spTree>
    <p:extLst>
      <p:ext uri="{BB962C8B-B14F-4D97-AF65-F5344CB8AC3E}">
        <p14:creationId xmlns:p14="http://schemas.microsoft.com/office/powerpoint/2010/main" val="4567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20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Stacks versus Queues</a:t>
            </a:r>
            <a:endParaRPr lang="en-CA" dirty="0"/>
          </a:p>
        </p:txBody>
      </p:sp>
      <p:sp>
        <p:nvSpPr>
          <p:cNvPr id="3" name="Text Placeholder 2"/>
          <p:cNvSpPr>
            <a:spLocks noGrp="1"/>
          </p:cNvSpPr>
          <p:nvPr>
            <p:ph type="body" idx="1"/>
          </p:nvPr>
        </p:nvSpPr>
        <p:spPr/>
        <p:txBody>
          <a:bodyPr/>
          <a:lstStyle/>
          <a:p>
            <a:r>
              <a:rPr lang="en-US" dirty="0"/>
              <a:t>Email, To Do Lists</a:t>
            </a:r>
            <a:endParaRPr lang="en-CA"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895458943"/>
              </p:ext>
            </p:extLst>
          </p:nvPr>
        </p:nvGraphicFramePr>
        <p:xfrm>
          <a:off x="2051720" y="2198013"/>
          <a:ext cx="442392" cy="1371600"/>
        </p:xfrm>
        <a:graphic>
          <a:graphicData uri="http://schemas.openxmlformats.org/drawingml/2006/table">
            <a:tbl>
              <a:tblPr firstRow="1" bandRow="1">
                <a:tableStyleId>{5C22544A-7EE6-4342-B048-85BDC9FD1C3A}</a:tableStyleId>
              </a:tblPr>
              <a:tblGrid>
                <a:gridCol w="442392">
                  <a:extLst>
                    <a:ext uri="{9D8B030D-6E8A-4147-A177-3AD203B41FA5}">
                      <a16:colId xmlns:a16="http://schemas.microsoft.com/office/drawing/2014/main" val="686417770"/>
                    </a:ext>
                  </a:extLst>
                </a:gridCol>
              </a:tblGrid>
              <a:tr h="370840">
                <a:tc>
                  <a:txBody>
                    <a:bodyPr/>
                    <a:lstStyle/>
                    <a:p>
                      <a:pPr algn="ctr"/>
                      <a:r>
                        <a:rPr lang="en-US" sz="2400" baseline="0" dirty="0"/>
                        <a:t>3</a:t>
                      </a:r>
                      <a:endParaRPr lang="en-CA" sz="2400" baseline="0"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282149"/>
                  </a:ext>
                </a:extLst>
              </a:tr>
              <a:tr h="370840">
                <a:tc>
                  <a:txBody>
                    <a:bodyPr/>
                    <a:lstStyle/>
                    <a:p>
                      <a:pPr algn="ctr"/>
                      <a:r>
                        <a:rPr lang="en-US" sz="2400" baseline="0" dirty="0"/>
                        <a:t>2</a:t>
                      </a:r>
                      <a:endParaRPr lang="en-CA" sz="2400" baseline="0"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803079716"/>
                  </a:ext>
                </a:extLst>
              </a:tr>
              <a:tr h="370840">
                <a:tc>
                  <a:txBody>
                    <a:bodyPr/>
                    <a:lstStyle/>
                    <a:p>
                      <a:pPr algn="ctr"/>
                      <a:r>
                        <a:rPr lang="en-US" sz="2400" baseline="0" dirty="0"/>
                        <a:t>1</a:t>
                      </a:r>
                      <a:endParaRPr lang="en-CA" sz="2400" baseline="0"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46895805"/>
                  </a:ext>
                </a:extLst>
              </a:tr>
            </a:tbl>
          </a:graphicData>
        </a:graphic>
      </p:graphicFrame>
      <p:sp>
        <p:nvSpPr>
          <p:cNvPr id="5" name="Text Placeholder 4"/>
          <p:cNvSpPr>
            <a:spLocks noGrp="1"/>
          </p:cNvSpPr>
          <p:nvPr>
            <p:ph type="body" sz="quarter" idx="3"/>
          </p:nvPr>
        </p:nvSpPr>
        <p:spPr/>
        <p:txBody>
          <a:bodyPr/>
          <a:lstStyle/>
          <a:p>
            <a:r>
              <a:rPr lang="en-US" dirty="0"/>
              <a:t>Calendar, Project Plan</a:t>
            </a:r>
            <a:endParaRPr lang="en-CA" dirty="0"/>
          </a:p>
        </p:txBody>
      </p:sp>
      <p:graphicFrame>
        <p:nvGraphicFramePr>
          <p:cNvPr id="34" name="Content Placeholder 33"/>
          <p:cNvGraphicFramePr>
            <a:graphicFrameLocks noGrp="1"/>
          </p:cNvGraphicFramePr>
          <p:nvPr>
            <p:ph sz="quarter" idx="4"/>
            <p:extLst>
              <p:ext uri="{D42A27DB-BD31-4B8C-83A1-F6EECF244321}">
                <p14:modId xmlns:p14="http://schemas.microsoft.com/office/powerpoint/2010/main" val="2515374159"/>
              </p:ext>
            </p:extLst>
          </p:nvPr>
        </p:nvGraphicFramePr>
        <p:xfrm>
          <a:off x="5921895" y="2439196"/>
          <a:ext cx="1656186" cy="457200"/>
        </p:xfrm>
        <a:graphic>
          <a:graphicData uri="http://schemas.openxmlformats.org/drawingml/2006/table">
            <a:tbl>
              <a:tblPr firstRow="1" bandRow="1">
                <a:tableStyleId>{5C22544A-7EE6-4342-B048-85BDC9FD1C3A}</a:tableStyleId>
              </a:tblPr>
              <a:tblGrid>
                <a:gridCol w="552062">
                  <a:extLst>
                    <a:ext uri="{9D8B030D-6E8A-4147-A177-3AD203B41FA5}">
                      <a16:colId xmlns:a16="http://schemas.microsoft.com/office/drawing/2014/main" val="2995111010"/>
                    </a:ext>
                  </a:extLst>
                </a:gridCol>
                <a:gridCol w="552062">
                  <a:extLst>
                    <a:ext uri="{9D8B030D-6E8A-4147-A177-3AD203B41FA5}">
                      <a16:colId xmlns:a16="http://schemas.microsoft.com/office/drawing/2014/main" val="3257862127"/>
                    </a:ext>
                  </a:extLst>
                </a:gridCol>
                <a:gridCol w="552062">
                  <a:extLst>
                    <a:ext uri="{9D8B030D-6E8A-4147-A177-3AD203B41FA5}">
                      <a16:colId xmlns:a16="http://schemas.microsoft.com/office/drawing/2014/main" val="1273312437"/>
                    </a:ext>
                  </a:extLst>
                </a:gridCol>
              </a:tblGrid>
              <a:tr h="275962">
                <a:tc>
                  <a:txBody>
                    <a:bodyPr/>
                    <a:lstStyle/>
                    <a:p>
                      <a:pPr algn="ctr"/>
                      <a:r>
                        <a:rPr lang="en-US" sz="2400" dirty="0">
                          <a:solidFill>
                            <a:schemeClr val="tx1"/>
                          </a:solidFill>
                        </a:rPr>
                        <a:t>3</a:t>
                      </a:r>
                      <a:endParaRPr lang="en-CA" sz="2400" dirty="0">
                        <a:solidFill>
                          <a:schemeClr val="tx1"/>
                        </a:solidFill>
                      </a:endParaRPr>
                    </a:p>
                  </a:txBody>
                  <a:tcP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chemeClr val="tx1"/>
                          </a:solidFill>
                        </a:rPr>
                        <a:t>2</a:t>
                      </a:r>
                      <a:endParaRPr lang="en-CA" sz="2400" dirty="0">
                        <a:solidFill>
                          <a:schemeClr val="tx1"/>
                        </a:solidFill>
                      </a:endParaRPr>
                    </a:p>
                  </a:txBody>
                  <a:tcP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a:t>1</a:t>
                      </a:r>
                      <a:endParaRPr lang="en-CA" sz="2400" dirty="0"/>
                    </a:p>
                  </a:txBody>
                  <a:tcP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823431"/>
                  </a:ext>
                </a:extLst>
              </a:tr>
            </a:tbl>
          </a:graphicData>
        </a:graphic>
      </p:graphicFrame>
      <p:sp>
        <p:nvSpPr>
          <p:cNvPr id="20" name="TextBox 19"/>
          <p:cNvSpPr txBox="1"/>
          <p:nvPr/>
        </p:nvSpPr>
        <p:spPr>
          <a:xfrm>
            <a:off x="1000939" y="1737121"/>
            <a:ext cx="782069" cy="369332"/>
          </a:xfrm>
          <a:prstGeom prst="rect">
            <a:avLst/>
          </a:prstGeom>
          <a:noFill/>
        </p:spPr>
        <p:txBody>
          <a:bodyPr wrap="square" rtlCol="0">
            <a:spAutoFit/>
          </a:bodyPr>
          <a:lstStyle/>
          <a:p>
            <a:r>
              <a:rPr lang="en-US" b="1" dirty="0"/>
              <a:t>Push</a:t>
            </a:r>
            <a:endParaRPr lang="en-CA" b="1" dirty="0"/>
          </a:p>
        </p:txBody>
      </p:sp>
      <p:cxnSp>
        <p:nvCxnSpPr>
          <p:cNvPr id="22" name="Connector: Curved 21"/>
          <p:cNvCxnSpPr>
            <a:cxnSpLocks/>
          </p:cNvCxnSpPr>
          <p:nvPr/>
        </p:nvCxnSpPr>
        <p:spPr>
          <a:xfrm>
            <a:off x="1705828" y="1921787"/>
            <a:ext cx="489908" cy="276226"/>
          </a:xfrm>
          <a:prstGeom prst="curvedConnector2">
            <a:avLst/>
          </a:prstGeom>
          <a:ln w="50800">
            <a:tailEnd type="triangle" w="med"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62823" y="1737122"/>
            <a:ext cx="720080" cy="369332"/>
          </a:xfrm>
          <a:prstGeom prst="rect">
            <a:avLst/>
          </a:prstGeom>
          <a:noFill/>
        </p:spPr>
        <p:txBody>
          <a:bodyPr wrap="square" rtlCol="0">
            <a:spAutoFit/>
          </a:bodyPr>
          <a:lstStyle/>
          <a:p>
            <a:r>
              <a:rPr lang="en-US" b="1" dirty="0"/>
              <a:t>Pop</a:t>
            </a:r>
            <a:endParaRPr lang="en-CA" b="1" dirty="0"/>
          </a:p>
        </p:txBody>
      </p:sp>
      <p:cxnSp>
        <p:nvCxnSpPr>
          <p:cNvPr id="28" name="Connector: Curved 27"/>
          <p:cNvCxnSpPr>
            <a:cxnSpLocks/>
          </p:cNvCxnSpPr>
          <p:nvPr/>
        </p:nvCxnSpPr>
        <p:spPr>
          <a:xfrm rot="10800000" flipV="1">
            <a:off x="2353901" y="1921787"/>
            <a:ext cx="489907" cy="276225"/>
          </a:xfrm>
          <a:prstGeom prst="curvedConnector2">
            <a:avLst/>
          </a:prstGeom>
          <a:ln w="50800">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74794" y="3651869"/>
            <a:ext cx="2196244" cy="1200329"/>
          </a:xfrm>
          <a:prstGeom prst="rect">
            <a:avLst/>
          </a:prstGeom>
          <a:noFill/>
        </p:spPr>
        <p:txBody>
          <a:bodyPr wrap="square" rtlCol="0">
            <a:spAutoFit/>
          </a:bodyPr>
          <a:lstStyle/>
          <a:p>
            <a:pPr algn="ctr"/>
            <a:r>
              <a:rPr lang="en-US" dirty="0"/>
              <a:t>LIFO stacks deal</a:t>
            </a:r>
            <a:br>
              <a:rPr lang="en-US" dirty="0"/>
            </a:br>
            <a:r>
              <a:rPr lang="en-US" dirty="0"/>
              <a:t>with the immediate </a:t>
            </a:r>
            <a:r>
              <a:rPr lang="en-US" i="1" dirty="0"/>
              <a:t>as determined by other people</a:t>
            </a:r>
            <a:r>
              <a:rPr lang="en-US" dirty="0"/>
              <a:t>.</a:t>
            </a:r>
            <a:endParaRPr lang="en-CA" dirty="0"/>
          </a:p>
        </p:txBody>
      </p:sp>
      <p:sp>
        <p:nvSpPr>
          <p:cNvPr id="35" name="TextBox 34"/>
          <p:cNvSpPr txBox="1"/>
          <p:nvPr/>
        </p:nvSpPr>
        <p:spPr>
          <a:xfrm>
            <a:off x="4918855" y="1883234"/>
            <a:ext cx="1165313" cy="323165"/>
          </a:xfrm>
          <a:prstGeom prst="rect">
            <a:avLst/>
          </a:prstGeom>
          <a:noFill/>
        </p:spPr>
        <p:txBody>
          <a:bodyPr wrap="square" rtlCol="0">
            <a:spAutoFit/>
          </a:bodyPr>
          <a:lstStyle/>
          <a:p>
            <a:pPr algn="ctr">
              <a:lnSpc>
                <a:spcPts val="1800"/>
              </a:lnSpc>
            </a:pPr>
            <a:r>
              <a:rPr lang="en-US" b="1" dirty="0"/>
              <a:t>enqueue</a:t>
            </a:r>
            <a:endParaRPr lang="en-CA" b="1" dirty="0"/>
          </a:p>
        </p:txBody>
      </p:sp>
      <p:sp>
        <p:nvSpPr>
          <p:cNvPr id="36" name="TextBox 35"/>
          <p:cNvSpPr txBox="1"/>
          <p:nvPr/>
        </p:nvSpPr>
        <p:spPr>
          <a:xfrm>
            <a:off x="7380312" y="3219821"/>
            <a:ext cx="1140001" cy="323165"/>
          </a:xfrm>
          <a:prstGeom prst="rect">
            <a:avLst/>
          </a:prstGeom>
          <a:noFill/>
        </p:spPr>
        <p:txBody>
          <a:bodyPr wrap="square" rtlCol="0">
            <a:spAutoFit/>
          </a:bodyPr>
          <a:lstStyle/>
          <a:p>
            <a:pPr>
              <a:lnSpc>
                <a:spcPts val="1800"/>
              </a:lnSpc>
            </a:pPr>
            <a:r>
              <a:rPr lang="en-US" b="1" dirty="0"/>
              <a:t>dequeue</a:t>
            </a:r>
            <a:endParaRPr lang="en-CA" b="1" dirty="0"/>
          </a:p>
        </p:txBody>
      </p:sp>
      <p:cxnSp>
        <p:nvCxnSpPr>
          <p:cNvPr id="40" name="Straight Arrow Connector 39"/>
          <p:cNvCxnSpPr>
            <a:cxnSpLocks/>
            <a:stCxn id="35" idx="2"/>
            <a:endCxn id="34" idx="1"/>
          </p:cNvCxnSpPr>
          <p:nvPr/>
        </p:nvCxnSpPr>
        <p:spPr>
          <a:xfrm rot="16200000" flipH="1">
            <a:off x="5481005" y="2226905"/>
            <a:ext cx="461397" cy="420383"/>
          </a:xfrm>
          <a:prstGeom prst="bentConnector2">
            <a:avLst/>
          </a:prstGeom>
          <a:ln w="76200">
            <a:headEnd type="none" w="lg" len="lg"/>
            <a:tail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34" idx="3"/>
            <a:endCxn id="36" idx="0"/>
          </p:cNvCxnSpPr>
          <p:nvPr/>
        </p:nvCxnSpPr>
        <p:spPr>
          <a:xfrm>
            <a:off x="7578081" y="2667796"/>
            <a:ext cx="372232" cy="552025"/>
          </a:xfrm>
          <a:prstGeom prst="bentConnector2">
            <a:avLst/>
          </a:prstGeom>
          <a:ln w="76200">
            <a:headEnd type="none" w="lg" len="lg"/>
            <a:tailEnd type="triangle"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51472" y="3569613"/>
            <a:ext cx="3538736" cy="1200329"/>
          </a:xfrm>
          <a:prstGeom prst="rect">
            <a:avLst/>
          </a:prstGeom>
          <a:noFill/>
        </p:spPr>
        <p:txBody>
          <a:bodyPr wrap="square" rtlCol="0">
            <a:spAutoFit/>
          </a:bodyPr>
          <a:lstStyle/>
          <a:p>
            <a:pPr algn="ctr"/>
            <a:r>
              <a:rPr lang="en-US" dirty="0"/>
              <a:t>FIFO queues deal</a:t>
            </a:r>
            <a:br>
              <a:rPr lang="en-US" dirty="0"/>
            </a:br>
            <a:r>
              <a:rPr lang="en-US" dirty="0"/>
              <a:t>with the important</a:t>
            </a:r>
            <a:br>
              <a:rPr lang="en-US" dirty="0"/>
            </a:br>
            <a:r>
              <a:rPr lang="en-US" i="1" dirty="0"/>
              <a:t>as determined by you</a:t>
            </a:r>
            <a:r>
              <a:rPr lang="en-US" dirty="0"/>
              <a:t>.</a:t>
            </a:r>
            <a:br>
              <a:rPr lang="en-US" dirty="0"/>
            </a:br>
            <a:r>
              <a:rPr lang="en-US" dirty="0"/>
              <a:t>  </a:t>
            </a:r>
            <a:r>
              <a:rPr lang="en-US" strike="dblStrike" dirty="0"/>
              <a:t>To do </a:t>
            </a:r>
            <a:r>
              <a:rPr lang="en-US" dirty="0"/>
              <a:t>  </a:t>
            </a:r>
            <a:r>
              <a:rPr lang="en-CA" b="1" dirty="0">
                <a:solidFill>
                  <a:srgbClr val="006400"/>
                </a:solidFill>
                <a:latin typeface="Calibri" panose="020F0502020204030204" pitchFamily="34" charset="0"/>
              </a:rPr>
              <a:t>O</a:t>
            </a:r>
            <a:r>
              <a:rPr lang="en-CA" sz="1800" b="1" dirty="0">
                <a:solidFill>
                  <a:srgbClr val="006400"/>
                </a:solidFill>
                <a:effectLst/>
                <a:latin typeface="Calibri" panose="020F0502020204030204" pitchFamily="34" charset="0"/>
                <a:ea typeface="Calibri" panose="020F0502020204030204" pitchFamily="34" charset="0"/>
              </a:rPr>
              <a:t>rder of Operations  </a:t>
            </a:r>
            <a:r>
              <a:rPr lang="en-CA" dirty="0"/>
              <a:t>list</a:t>
            </a:r>
            <a:r>
              <a:rPr lang="en-US" dirty="0"/>
              <a:t> </a:t>
            </a:r>
            <a:endParaRPr lang="en-CA" dirty="0"/>
          </a:p>
        </p:txBody>
      </p:sp>
    </p:spTree>
    <p:extLst>
      <p:ext uri="{BB962C8B-B14F-4D97-AF65-F5344CB8AC3E}">
        <p14:creationId xmlns:p14="http://schemas.microsoft.com/office/powerpoint/2010/main" val="393611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Attention Management</a:t>
            </a:r>
            <a:endParaRPr lang="en-CA" dirty="0"/>
          </a:p>
        </p:txBody>
      </p:sp>
      <p:sp>
        <p:nvSpPr>
          <p:cNvPr id="3" name="Content Placeholder 2"/>
          <p:cNvSpPr>
            <a:spLocks noGrp="1"/>
          </p:cNvSpPr>
          <p:nvPr>
            <p:ph idx="1"/>
          </p:nvPr>
        </p:nvSpPr>
        <p:spPr>
          <a:xfrm>
            <a:off x="457200" y="1434430"/>
            <a:ext cx="8229600" cy="3657600"/>
          </a:xfrm>
        </p:spPr>
        <p:txBody>
          <a:bodyPr>
            <a:normAutofit/>
          </a:bodyPr>
          <a:lstStyle/>
          <a:p>
            <a:pPr marL="0" indent="0" algn="ctr">
              <a:buNone/>
            </a:pPr>
            <a:r>
              <a:rPr lang="en-US" sz="6600" b="1" dirty="0">
                <a:solidFill>
                  <a:schemeClr val="accent4">
                    <a:lumMod val="50000"/>
                  </a:schemeClr>
                </a:solidFill>
              </a:rPr>
              <a:t>EAT the FROG</a:t>
            </a:r>
          </a:p>
          <a:p>
            <a:pPr marL="0" indent="0" algn="ctr">
              <a:buNone/>
            </a:pPr>
            <a:r>
              <a:rPr lang="en-US" sz="6600" b="1" dirty="0">
                <a:solidFill>
                  <a:schemeClr val="accent4">
                    <a:lumMod val="50000"/>
                  </a:schemeClr>
                </a:solidFill>
              </a:rPr>
              <a:t>in the MORNING</a:t>
            </a:r>
            <a:endParaRPr lang="en-CA" sz="6600" b="1" dirty="0">
              <a:solidFill>
                <a:schemeClr val="accent4">
                  <a:lumMod val="50000"/>
                </a:schemeClr>
              </a:solidFill>
            </a:endParaRPr>
          </a:p>
        </p:txBody>
      </p:sp>
    </p:spTree>
    <p:extLst>
      <p:ext uri="{BB962C8B-B14F-4D97-AF65-F5344CB8AC3E}">
        <p14:creationId xmlns:p14="http://schemas.microsoft.com/office/powerpoint/2010/main" val="153278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to begin?</a:t>
            </a:r>
            <a:endParaRPr lang="en-CA" dirty="0"/>
          </a:p>
        </p:txBody>
      </p:sp>
      <p:sp>
        <p:nvSpPr>
          <p:cNvPr id="3" name="Content Placeholder 2"/>
          <p:cNvSpPr>
            <a:spLocks noGrp="1"/>
          </p:cNvSpPr>
          <p:nvPr>
            <p:ph idx="1"/>
          </p:nvPr>
        </p:nvSpPr>
        <p:spPr>
          <a:xfrm>
            <a:off x="457200" y="1419622"/>
            <a:ext cx="8229600" cy="3657600"/>
          </a:xfrm>
        </p:spPr>
        <p:txBody>
          <a:bodyPr>
            <a:normAutofit/>
          </a:bodyPr>
          <a:lstStyle/>
          <a:p>
            <a:pPr marL="0" indent="0" algn="ctr">
              <a:buNone/>
            </a:pPr>
            <a:r>
              <a:rPr lang="en-US" sz="7200" b="1" dirty="0">
                <a:solidFill>
                  <a:schemeClr val="accent4">
                    <a:lumMod val="50000"/>
                  </a:schemeClr>
                </a:solidFill>
              </a:rPr>
              <a:t>Begin</a:t>
            </a:r>
          </a:p>
          <a:p>
            <a:pPr marL="0" indent="0" algn="ctr">
              <a:buNone/>
            </a:pPr>
            <a:r>
              <a:rPr lang="en-US" sz="7200" b="1" i="1" dirty="0">
                <a:solidFill>
                  <a:schemeClr val="accent4">
                    <a:lumMod val="50000"/>
                  </a:schemeClr>
                </a:solidFill>
              </a:rPr>
              <a:t>anywhere</a:t>
            </a:r>
            <a:endParaRPr lang="en-CA" sz="7200" b="1" i="1" dirty="0">
              <a:solidFill>
                <a:schemeClr val="accent4">
                  <a:lumMod val="50000"/>
                </a:schemeClr>
              </a:solidFill>
            </a:endParaRPr>
          </a:p>
        </p:txBody>
      </p:sp>
    </p:spTree>
    <p:extLst>
      <p:ext uri="{BB962C8B-B14F-4D97-AF65-F5344CB8AC3E}">
        <p14:creationId xmlns:p14="http://schemas.microsoft.com/office/powerpoint/2010/main" val="193667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7D8B-526E-4B2D-92F6-66F6CA796BBC}"/>
              </a:ext>
            </a:extLst>
          </p:cNvPr>
          <p:cNvSpPr>
            <a:spLocks noGrp="1"/>
          </p:cNvSpPr>
          <p:nvPr>
            <p:ph type="title"/>
          </p:nvPr>
        </p:nvSpPr>
        <p:spPr>
          <a:xfrm>
            <a:off x="457200" y="267494"/>
            <a:ext cx="8229600" cy="1080120"/>
          </a:xfrm>
        </p:spPr>
        <p:txBody>
          <a:bodyPr>
            <a:normAutofit/>
          </a:bodyPr>
          <a:lstStyle/>
          <a:p>
            <a:r>
              <a:rPr lang="en-CA" dirty="0"/>
              <a:t>Get an extension on every assignment</a:t>
            </a:r>
          </a:p>
        </p:txBody>
      </p:sp>
      <p:sp>
        <p:nvSpPr>
          <p:cNvPr id="3" name="Content Placeholder 2">
            <a:extLst>
              <a:ext uri="{FF2B5EF4-FFF2-40B4-BE49-F238E27FC236}">
                <a16:creationId xmlns:a16="http://schemas.microsoft.com/office/drawing/2014/main" id="{F36A7D04-B80D-40AE-9198-AD3F3DCFF6D1}"/>
              </a:ext>
            </a:extLst>
          </p:cNvPr>
          <p:cNvSpPr>
            <a:spLocks noGrp="1"/>
          </p:cNvSpPr>
          <p:nvPr>
            <p:ph idx="1"/>
          </p:nvPr>
        </p:nvSpPr>
        <p:spPr>
          <a:xfrm>
            <a:off x="457200" y="1419622"/>
            <a:ext cx="8229600" cy="2790056"/>
          </a:xfrm>
        </p:spPr>
        <p:txBody>
          <a:bodyPr>
            <a:normAutofit/>
          </a:bodyPr>
          <a:lstStyle/>
          <a:p>
            <a:pPr marL="0" indent="0" algn="ctr">
              <a:buNone/>
            </a:pPr>
            <a:r>
              <a:rPr lang="en-CA" sz="7200" b="1" dirty="0">
                <a:solidFill>
                  <a:schemeClr val="accent4">
                    <a:lumMod val="50000"/>
                  </a:schemeClr>
                </a:solidFill>
              </a:rPr>
              <a:t>How?</a:t>
            </a:r>
          </a:p>
          <a:p>
            <a:pPr marL="0" indent="0" algn="ctr">
              <a:buNone/>
            </a:pPr>
            <a:r>
              <a:rPr lang="en-CA" sz="7200" b="1" i="1" dirty="0">
                <a:solidFill>
                  <a:schemeClr val="accent4">
                    <a:lumMod val="50000"/>
                  </a:schemeClr>
                </a:solidFill>
              </a:rPr>
              <a:t>Lie to yourself.</a:t>
            </a:r>
          </a:p>
        </p:txBody>
      </p:sp>
    </p:spTree>
    <p:extLst>
      <p:ext uri="{BB962C8B-B14F-4D97-AF65-F5344CB8AC3E}">
        <p14:creationId xmlns:p14="http://schemas.microsoft.com/office/powerpoint/2010/main" val="12764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7">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465E9C"/>
      </a:hlink>
      <a:folHlink>
        <a:srgbClr val="465E9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50952</TotalTime>
  <Words>14456</Words>
  <Application>Microsoft Office PowerPoint</Application>
  <PresentationFormat>On-screen Show (16:9)</PresentationFormat>
  <Paragraphs>832</Paragraphs>
  <Slides>48</Slides>
  <Notes>48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48</vt:i4>
      </vt:variant>
    </vt:vector>
  </HeadingPairs>
  <TitlesOfParts>
    <vt:vector size="64" baseType="lpstr">
      <vt:lpstr>-apple-system</vt:lpstr>
      <vt:lpstr>Arial</vt:lpstr>
      <vt:lpstr>Arial Rounded MT Bold</vt:lpstr>
      <vt:lpstr>Calibri</vt:lpstr>
      <vt:lpstr>Consolas</vt:lpstr>
      <vt:lpstr>Courier New</vt:lpstr>
      <vt:lpstr>Franklin Gothic Demi</vt:lpstr>
      <vt:lpstr>Ink Free</vt:lpstr>
      <vt:lpstr>Lucida Console</vt:lpstr>
      <vt:lpstr>Open Sans</vt:lpstr>
      <vt:lpstr>Segoe UI</vt:lpstr>
      <vt:lpstr>Times New Roman</vt:lpstr>
      <vt:lpstr>Verdana</vt:lpstr>
      <vt:lpstr>Webdings</vt:lpstr>
      <vt:lpstr>Wingdings</vt:lpstr>
      <vt:lpstr>Clarity</vt:lpstr>
      <vt:lpstr>Computer Principles for Programmers</vt:lpstr>
      <vt:lpstr>News of the Week</vt:lpstr>
      <vt:lpstr>Agenda: Lecture</vt:lpstr>
      <vt:lpstr>Agenda: Activity</vt:lpstr>
      <vt:lpstr>Time Management … do it first</vt:lpstr>
      <vt:lpstr>Stacks versus Queues</vt:lpstr>
      <vt:lpstr>Attention Management</vt:lpstr>
      <vt:lpstr>Where to begin?</vt:lpstr>
      <vt:lpstr>Get an extension on every assignment</vt:lpstr>
      <vt:lpstr>In a letter from Arianna Huffington to Elon Musk...</vt:lpstr>
      <vt:lpstr>Time Choice Management</vt:lpstr>
      <vt:lpstr>PowerPoint Presentation</vt:lpstr>
      <vt:lpstr>Which is the better UI?</vt:lpstr>
      <vt:lpstr>PowerPoint Presentation</vt:lpstr>
      <vt:lpstr>Windows PowerShell (cross platform)  Linux bash macOS zsh</vt:lpstr>
      <vt:lpstr>TUI – Terminal User Interface for Console Apps </vt:lpstr>
      <vt:lpstr>$ vi helloWorld.c     Console Application</vt:lpstr>
      <vt:lpstr>GUI – Graphical User Interface Design UI how people think and act.</vt:lpstr>
      <vt:lpstr>The Stack: where does your program run? </vt:lpstr>
      <vt:lpstr>"bad user interfaces are a kind of bug that manifests when software runs on people" -- Tonio Loewal</vt:lpstr>
      <vt:lpstr>Run missile alert test from this menu</vt:lpstr>
      <vt:lpstr>NOPE, NOT THAT ONE.</vt:lpstr>
      <vt:lpstr>Select an Alert … Good Luck </vt:lpstr>
      <vt:lpstr>PowerPoint Presentation</vt:lpstr>
      <vt:lpstr>PowerPoint Presentation</vt:lpstr>
      <vt:lpstr>PowerPoint Presentation</vt:lpstr>
      <vt:lpstr>GIGO – Garbage In, Garbage Out</vt:lpstr>
      <vt:lpstr>PowerPoint Presentation</vt:lpstr>
      <vt:lpstr>PowerPoint Presentation</vt:lpstr>
      <vt:lpstr>Are you sure?</vt:lpstr>
      <vt:lpstr>Huh?</vt:lpstr>
      <vt:lpstr>No more ERROR messages…</vt:lpstr>
      <vt:lpstr>The Curse of Knowledge</vt:lpstr>
      <vt:lpstr>GUI    versus    CLI</vt:lpstr>
      <vt:lpstr>Benefits of using GUI</vt:lpstr>
      <vt:lpstr>HCI Human Computer Interaction: CLI to TUI to GUI to UX</vt:lpstr>
      <vt:lpstr>Notes</vt:lpstr>
      <vt:lpstr>Time Management Definition (trad.)</vt:lpstr>
      <vt:lpstr>Useless Interface</vt:lpstr>
      <vt:lpstr>What is “Command Line Interface” (CLI)?</vt:lpstr>
      <vt:lpstr>GUI’s enabling tech: Mice + bit mapped screens</vt:lpstr>
      <vt:lpstr>What is “Graphical User Interface” (GUI)?  What are some common GUI elements?</vt:lpstr>
      <vt:lpstr>A brief history of GUI</vt:lpstr>
      <vt:lpstr>A brief history of GUI (Cont’d) - Early GUI Piracy?</vt:lpstr>
      <vt:lpstr>A brief history of GUI (Cont’d) – Microsoft emerges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Khojasteh;Marc.Gurwitz@senecacollege.ca;Danny.Roy@senecacollege.ca</dc:creator>
  <cp:lastModifiedBy>Tim McKenna</cp:lastModifiedBy>
  <cp:revision>1135</cp:revision>
  <cp:lastPrinted>2019-10-26T14:44:27Z</cp:lastPrinted>
  <dcterms:created xsi:type="dcterms:W3CDTF">2016-05-30T19:06:58Z</dcterms:created>
  <dcterms:modified xsi:type="dcterms:W3CDTF">2024-01-16T19:19:45Z</dcterms:modified>
</cp:coreProperties>
</file>