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notesMasterIdLst>
    <p:notesMasterId r:id="rId65"/>
  </p:notesMasterIdLst>
  <p:sldIdLst>
    <p:sldId id="256" r:id="rId2"/>
    <p:sldId id="521" r:id="rId3"/>
    <p:sldId id="339" r:id="rId4"/>
    <p:sldId id="340" r:id="rId5"/>
    <p:sldId id="522" r:id="rId6"/>
    <p:sldId id="523" r:id="rId7"/>
    <p:sldId id="496" r:id="rId8"/>
    <p:sldId id="508" r:id="rId9"/>
    <p:sldId id="515" r:id="rId10"/>
    <p:sldId id="430" r:id="rId11"/>
    <p:sldId id="483" r:id="rId12"/>
    <p:sldId id="487" r:id="rId13"/>
    <p:sldId id="499" r:id="rId14"/>
    <p:sldId id="510" r:id="rId15"/>
    <p:sldId id="492" r:id="rId16"/>
    <p:sldId id="509" r:id="rId17"/>
    <p:sldId id="495" r:id="rId18"/>
    <p:sldId id="480" r:id="rId19"/>
    <p:sldId id="516" r:id="rId20"/>
    <p:sldId id="513" r:id="rId21"/>
    <p:sldId id="493" r:id="rId22"/>
    <p:sldId id="524" r:id="rId23"/>
    <p:sldId id="494" r:id="rId24"/>
    <p:sldId id="491" r:id="rId25"/>
    <p:sldId id="447" r:id="rId26"/>
    <p:sldId id="505" r:id="rId27"/>
    <p:sldId id="506" r:id="rId28"/>
    <p:sldId id="481" r:id="rId29"/>
    <p:sldId id="482" r:id="rId30"/>
    <p:sldId id="497" r:id="rId31"/>
    <p:sldId id="498" r:id="rId32"/>
    <p:sldId id="514" r:id="rId33"/>
    <p:sldId id="504" r:id="rId34"/>
    <p:sldId id="517" r:id="rId35"/>
    <p:sldId id="488" r:id="rId36"/>
    <p:sldId id="511" r:id="rId37"/>
    <p:sldId id="520" r:id="rId38"/>
    <p:sldId id="518" r:id="rId39"/>
    <p:sldId id="519" r:id="rId40"/>
    <p:sldId id="490" r:id="rId41"/>
    <p:sldId id="512" r:id="rId42"/>
    <p:sldId id="502" r:id="rId43"/>
    <p:sldId id="503" r:id="rId44"/>
    <p:sldId id="501" r:id="rId45"/>
    <p:sldId id="500" r:id="rId46"/>
    <p:sldId id="507" r:id="rId47"/>
    <p:sldId id="489" r:id="rId48"/>
    <p:sldId id="462" r:id="rId49"/>
    <p:sldId id="463" r:id="rId50"/>
    <p:sldId id="464" r:id="rId51"/>
    <p:sldId id="412" r:id="rId52"/>
    <p:sldId id="466" r:id="rId53"/>
    <p:sldId id="467" r:id="rId54"/>
    <p:sldId id="468" r:id="rId55"/>
    <p:sldId id="417" r:id="rId56"/>
    <p:sldId id="469" r:id="rId57"/>
    <p:sldId id="470" r:id="rId58"/>
    <p:sldId id="471" r:id="rId59"/>
    <p:sldId id="475" r:id="rId60"/>
    <p:sldId id="476" r:id="rId61"/>
    <p:sldId id="472" r:id="rId62"/>
    <p:sldId id="473" r:id="rId63"/>
    <p:sldId id="478" r:id="rId6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Mckenna" initials="TM" lastIdx="1" clrIdx="0">
    <p:extLst>
      <p:ext uri="{19B8F6BF-5375-455C-9EA6-DF929625EA0E}">
        <p15:presenceInfo xmlns:p15="http://schemas.microsoft.com/office/powerpoint/2012/main" userId="Tim Mcke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BA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1" autoAdjust="0"/>
    <p:restoredTop sz="59473" autoAdjust="0"/>
  </p:normalViewPr>
  <p:slideViewPr>
    <p:cSldViewPr>
      <p:cViewPr varScale="1">
        <p:scale>
          <a:sx n="124" d="100"/>
          <a:sy n="124" d="100"/>
        </p:scale>
        <p:origin x="2466" y="96"/>
      </p:cViewPr>
      <p:guideLst>
        <p:guide orient="horz" pos="1620"/>
        <p:guide pos="2880"/>
      </p:guideLst>
    </p:cSldViewPr>
  </p:slideViewPr>
  <p:outlineViewPr>
    <p:cViewPr>
      <p:scale>
        <a:sx n="33" d="100"/>
        <a:sy n="33" d="100"/>
      </p:scale>
      <p:origin x="0" y="-17606"/>
    </p:cViewPr>
  </p:outlineViewPr>
  <p:notesTextViewPr>
    <p:cViewPr>
      <p:scale>
        <a:sx n="3" d="2"/>
        <a:sy n="3" d="2"/>
      </p:scale>
      <p:origin x="0" y="-5760"/>
    </p:cViewPr>
  </p:notesTextViewPr>
  <p:sorterViewPr>
    <p:cViewPr>
      <p:scale>
        <a:sx n="150" d="100"/>
        <a:sy n="150" d="100"/>
      </p:scale>
      <p:origin x="0" y="-9306"/>
    </p:cViewPr>
  </p:sorterViewPr>
  <p:notesViewPr>
    <p:cSldViewPr>
      <p:cViewPr>
        <p:scale>
          <a:sx n="176" d="100"/>
          <a:sy n="176" d="100"/>
        </p:scale>
        <p:origin x="1932" y="-80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49775B-8F53-4D6D-8CF3-A5EC3380B11F}" type="datetimeFigureOut">
              <a:rPr lang="en-US" smtClean="0"/>
              <a:t>6/19/2024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139952"/>
            <a:ext cx="6072336" cy="4318248"/>
          </a:xfrm>
          <a:prstGeom prst="rect">
            <a:avLst/>
          </a:prstGeom>
        </p:spPr>
        <p:txBody>
          <a:bodyPr vert="horz" lIns="91440" tIns="45720" rIns="91440" bIns="45720" rtlCol="0"/>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E49CAB-11E7-4E46-B3A8-B9759289B5BF}" type="slidenum">
              <a:rPr lang="en-US" smtClean="0"/>
              <a:t>‹#›</a:t>
            </a:fld>
            <a:endParaRPr lang="en-US"/>
          </a:p>
        </p:txBody>
      </p:sp>
    </p:spTree>
    <p:extLst>
      <p:ext uri="{BB962C8B-B14F-4D97-AF65-F5344CB8AC3E}">
        <p14:creationId xmlns:p14="http://schemas.microsoft.com/office/powerpoint/2010/main" val="1908658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6V8aYQIGR8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lockcerts.org/"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microsoft.com/en-us/research/wp-content/uploads/2016/02/QuestToReplacePasswords.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tworldcanada.com/article/how-to-stop-attackers-from-moving-laterally-through-your-network/510375?utm_source=ITW-Top5&amp;utm_medium=enews&amp;utm_campaign=ITW-Top5&amp;scid=e8b718ac-196f-de68-8a0d-4e6002f25d29"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itworldcanada.com/article/cyber-hygiene-is-vital-to-survive-todays-attacks-says-microsoft-report/511706?utm_source=ITW-Top5&amp;utm_medium=enews&amp;utm_campaign=ITW-Top5&amp;scid=e8b718ac-196f-de68-8a0d-4e6002f25d29"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its.ucsc.edu/software/release/browser-secure.html" TargetMode="External"/><Relationship Id="rId3" Type="http://schemas.openxmlformats.org/officeDocument/2006/relationships/hyperlink" Target="https://www.itworldcanada.com/article/cira-officially-launches-free-dns-firewall-for-consumers/429887" TargetMode="External"/><Relationship Id="rId7" Type="http://schemas.openxmlformats.org/officeDocument/2006/relationships/hyperlink" Target="https://en.wikipedia.org/wiki/NoScript"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linkedin.com/checkpoint/enterprise/login/2169170?application=learning" TargetMode="External"/><Relationship Id="rId5" Type="http://schemas.openxmlformats.org/officeDocument/2006/relationships/hyperlink" Target="https://www.senecacollege.ca/student-services-and-support/linkedin-learning.html" TargetMode="External"/><Relationship Id="rId4" Type="http://schemas.openxmlformats.org/officeDocument/2006/relationships/hyperlink" Target="https://www.linkedin.com/learning/ssl-certificates-for-web-developers/why-ssl-certificates-are-essential-for-every-websit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krebsonsecurity.com/2013/06/the-value-of-a-hacked-email-account/"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wired.com/2012/08/apple-amazon-mat-honan-hacking/"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nordpass.com/most-common-passwords-lis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theatlantic.com/technology/archive/2023/09/managing-digital-privacy-personal-information-online/675184/?utm_campaign=work-in-progress&amp;utm_source=newsletter&amp;utm_medium=email&amp;utm_content=20231030&amp;lctg=6392677365d5229f910e9fed&amp;utm_term=Work%20in%20Progres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www.rempe.us/diceware/#eff" TargetMode="External"/><Relationship Id="rId3" Type="http://schemas.openxmlformats.org/officeDocument/2006/relationships/hyperlink" Target="https://youtu.be/Q0GeMSFGIgI" TargetMode="External"/><Relationship Id="rId7" Type="http://schemas.openxmlformats.org/officeDocument/2006/relationships/hyperlink" Target="https://theintercept.com/2015/03/26/passphrases-can-memorize-attackers-cant-guess/"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world.std.com/~reinhold/diceware.html" TargetMode="External"/><Relationship Id="rId5" Type="http://schemas.openxmlformats.org/officeDocument/2006/relationships/hyperlink" Target="https://en.wikipedia.org/wiki/Diceware" TargetMode="External"/><Relationship Id="rId10" Type="http://schemas.openxmlformats.org/officeDocument/2006/relationships/hyperlink" Target="https://www.eff.org/files/2016/07/18/eff_large_wordlist.txt" TargetMode="External"/><Relationship Id="rId4" Type="http://schemas.openxmlformats.org/officeDocument/2006/relationships/hyperlink" Target="https://blog.dashlane.com/a-skeptics-guide-to-password-managers-and-security/" TargetMode="External"/><Relationship Id="rId9" Type="http://schemas.openxmlformats.org/officeDocument/2006/relationships/hyperlink" Target="https://www.random.org/integers/?num=6&amp;min=11111&amp;max=66666&amp;col=1&amp;base=10&amp;format=html&amp;rnd=new"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trustwave.com/en-us/resources/blogs/spiderlabs-blog/bec-trends-payroll-diversion-dominates-and-sneaky-multi-persona-attacks-emerg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themarkup.org/newsletter/hello-world/lessons-from-a-professional-password-cracker?utm_source=pocket_collection_story"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helpdesk.lastpass.com/security-options/password-iterations/"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itworldcanada.com/article/will-this-be-the-last-world-password-day/446997?utm_source=ITW-Top5&amp;utm_medium=enews&amp;utm_campaign=ITW-Top5&amp;scid=e8b718ac-196f-de68-8a0d-4e6002f25d29"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learn.microsoft.com/en-us/microsoft-365/admin/misc/password-policy-recommendations?view=o365-worldwide"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okta.com/identity-101/whats-the-difference-between-oauth-openid-connect-and-saml/"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www.csoonline.com/article/3232355/saml-explained-how-this-open-standard-enables-single-sign-on.html" TargetMode="External"/><Relationship Id="rId4" Type="http://schemas.openxmlformats.org/officeDocument/2006/relationships/hyperlink" Target="https://openid.net/connect/"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cheatsheetseries.owasp.org/cheatsheets/Choosing_and_Using_Security_Questions_Cheat_Sheet.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xkcd.com/936/"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explainxkcd.com/wiki/index.php/327:_Exploits_of_a_Mom"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www.owasp.org/index.php/SQL_Injection_Prevention_Cheat_Sheet" TargetMode="External"/><Relationship Id="rId5" Type="http://schemas.openxmlformats.org/officeDocument/2006/relationships/hyperlink" Target="https://www.owasp.org/index.php/Injection_Flaws" TargetMode="External"/><Relationship Id="rId4" Type="http://schemas.openxmlformats.org/officeDocument/2006/relationships/hyperlink" Target="http://phpsecurity.readthedocs.io/en/latest/Injection-Attacks.html"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8" Type="http://schemas.openxmlformats.org/officeDocument/2006/relationships/hyperlink" Target="https://tsapps.nist.gov/publication/get_pdf.cfm?pub_id=901595" TargetMode="External"/><Relationship Id="rId3" Type="http://schemas.openxmlformats.org/officeDocument/2006/relationships/hyperlink" Target="https://securityboulevard.com/2020/05/types-of-encryption-5-encryption-algorithms-how-to-choose-the-right-one/" TargetMode="External"/><Relationship Id="rId7" Type="http://schemas.openxmlformats.org/officeDocument/2006/relationships/hyperlink" Target="https://blog.securityinnovation.com/blog/2013/08/king-rsa-cryptos-successor-why-we-need-to-move-away-from-a-monarchy.html" TargetMode="External"/><Relationship Id="rId2" Type="http://schemas.openxmlformats.org/officeDocument/2006/relationships/slide" Target="../slides/slide55.xml"/><Relationship Id="rId1" Type="http://schemas.openxmlformats.org/officeDocument/2006/relationships/notesMaster" Target="../notesMasters/notesMaster1.xml"/><Relationship Id="rId6" Type="http://schemas.openxmlformats.org/officeDocument/2006/relationships/hyperlink" Target="https://www.boxcryptor.com/en/encryption/" TargetMode="External"/><Relationship Id="rId5" Type="http://schemas.openxmlformats.org/officeDocument/2006/relationships/hyperlink" Target="https://en.wikipedia.org/wiki/Public-key_cryptography" TargetMode="External"/><Relationship Id="rId10" Type="http://schemas.openxmlformats.org/officeDocument/2006/relationships/hyperlink" Target="https://en.wikipedia.org/wiki/NIST_Post-Quantum_Cryptography_Standardization" TargetMode="External"/><Relationship Id="rId4" Type="http://schemas.openxmlformats.org/officeDocument/2006/relationships/hyperlink" Target="https://sectigostore.com/blog/ecdsa-vs-rsa-everything-you-need-to-know/" TargetMode="External"/><Relationship Id="rId9" Type="http://schemas.openxmlformats.org/officeDocument/2006/relationships/hyperlink" Target="https://en.wikipedia.org/wiki/NTRU"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Mosaic_(web_browser)"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wired.com/story/amazon-failed-to-protect-your-data-investigatio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SET UP VIDEOS FOR LATER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https://www.youtube.com/watch?v=juQcZO_WnsI </a:t>
            </a:r>
            <a:r>
              <a:rPr lang="en-CA" dirty="0">
                <a:sym typeface="Wingdings" panose="05000000000000000000" pitchFamily="2" charset="2"/>
              </a:rPr>
              <a:t> NEWS TO SET UP LECTURE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dirty="0">
                <a:solidFill>
                  <a:schemeClr val="tx1"/>
                </a:solidFill>
                <a:latin typeface="+mn-lt"/>
                <a:ea typeface="+mn-ea"/>
                <a:cs typeface="+mn-cs"/>
              </a:rPr>
              <a:t>https://www.youtube.com/watch?v=p0Gwe5gKgjo  </a:t>
            </a:r>
            <a:r>
              <a:rPr lang="en-CA" sz="1200" b="0" i="0" u="none" strike="noStrike" kern="1200" baseline="0" dirty="0">
                <a:solidFill>
                  <a:schemeClr val="tx1"/>
                </a:solidFill>
                <a:latin typeface="+mn-lt"/>
                <a:ea typeface="+mn-ea"/>
                <a:cs typeface="+mn-cs"/>
                <a:sym typeface="Wingdings" panose="05000000000000000000" pitchFamily="2" charset="2"/>
              </a:rPr>
              <a:t> what's the password?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OPSEC - The Most Secure Man in the World – YouTube</a:t>
            </a:r>
            <a:r>
              <a:rPr lang="en-US" dirty="0"/>
              <a:t> </a:t>
            </a:r>
            <a:r>
              <a:rPr lang="en-CA" sz="1200" b="0" i="0" u="none" strike="noStrike" kern="1200" baseline="0" dirty="0">
                <a:solidFill>
                  <a:schemeClr val="tx1"/>
                </a:solidFill>
                <a:latin typeface="+mn-lt"/>
                <a:ea typeface="+mn-ea"/>
                <a:cs typeface="+mn-cs"/>
                <a:sym typeface="Wingdings" panose="05000000000000000000" pitchFamily="2" charset="2"/>
              </a:rPr>
              <a:t>https://www.youtube.com/watch?v=6V8aYQIGR8s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ym typeface="Wingdings" panose="05000000000000000000" pitchFamily="2" charset="2"/>
              </a:rPr>
              <a:t>https://www.youtube.com/watch?v=opRMrEfAIiI   start at 30 second mark. Jimmy Kimmel Live clip showing how easy it is to obtain people’s passwords and security questions … just ask. Sure, the video is edited but the producer is not going to spend all day on the sidewalk to get a few good ones.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https://www.youtube.com/watch?v=lc7scxvKQOo  </a:t>
            </a:r>
            <a:r>
              <a:rPr lang="en-US" sz="1200" kern="1200" dirty="0">
                <a:solidFill>
                  <a:schemeClr val="tx1"/>
                </a:solidFill>
                <a:effectLst/>
                <a:latin typeface="+mn-lt"/>
                <a:ea typeface="+mn-ea"/>
                <a:cs typeface="+mn-cs"/>
                <a:sym typeface="Wingdings" panose="05000000000000000000" pitchFamily="2" charset="2"/>
              </a:rPr>
              <a:t> </a:t>
            </a:r>
            <a:r>
              <a:rPr lang="en-CA" dirty="0">
                <a:effectLst/>
              </a:rPr>
              <a:t>Simple Social Engineering Trick with a phone call and crying baby</a:t>
            </a:r>
          </a:p>
          <a:p>
            <a:endParaRPr lang="en-CA" sz="1200" b="0" i="0" u="none" strike="noStrike" kern="1200" baseline="0" dirty="0">
              <a:solidFill>
                <a:schemeClr val="tx1"/>
              </a:solidFill>
              <a:latin typeface="+mn-lt"/>
              <a:ea typeface="+mn-ea"/>
              <a:cs typeface="+mn-cs"/>
              <a:sym typeface="Wingdings" panose="05000000000000000000" pitchFamily="2" charset="2"/>
            </a:endParaRPr>
          </a:p>
          <a:p>
            <a:r>
              <a:rPr lang="en-CA" sz="1200" b="0" i="0" u="none" strike="noStrike" kern="1200" baseline="0" dirty="0">
                <a:solidFill>
                  <a:schemeClr val="tx1"/>
                </a:solidFill>
                <a:latin typeface="+mn-lt"/>
                <a:ea typeface="+mn-ea"/>
                <a:cs typeface="+mn-cs"/>
                <a:sym typeface="Wingdings" panose="05000000000000000000" pitchFamily="2" charset="2"/>
              </a:rPr>
              <a:t>SET UP WEBSITES FOR PASSWORD CHECKING</a:t>
            </a:r>
          </a:p>
          <a:p>
            <a:r>
              <a:rPr lang="en-CA" sz="1200" b="0" i="0" u="none" strike="noStrike" kern="1200" baseline="0" dirty="0">
                <a:solidFill>
                  <a:schemeClr val="tx1"/>
                </a:solidFill>
                <a:latin typeface="+mn-lt"/>
                <a:ea typeface="+mn-ea"/>
                <a:cs typeface="+mn-cs"/>
                <a:sym typeface="Wingdings" panose="05000000000000000000" pitchFamily="2" charset="2"/>
              </a:rPr>
              <a:t>https://www.passwordping.com/docs-password-strength-meter-example/</a:t>
            </a:r>
          </a:p>
          <a:p>
            <a:r>
              <a:rPr lang="en-CA" sz="1200" b="0" i="0" u="none" strike="noStrike" kern="1200" baseline="0" dirty="0">
                <a:solidFill>
                  <a:schemeClr val="tx1"/>
                </a:solidFill>
                <a:latin typeface="+mn-lt"/>
                <a:ea typeface="+mn-ea"/>
                <a:cs typeface="+mn-cs"/>
                <a:sym typeface="Wingdings" panose="05000000000000000000" pitchFamily="2" charset="2"/>
              </a:rPr>
              <a:t>https://haveibeenpwned.com/Passwords </a:t>
            </a:r>
          </a:p>
          <a:p>
            <a:r>
              <a:rPr lang="en-CA" sz="1200" b="0" i="0" u="none" strike="noStrike" kern="1200" baseline="0" dirty="0">
                <a:solidFill>
                  <a:schemeClr val="tx1"/>
                </a:solidFill>
                <a:latin typeface="+mn-lt"/>
                <a:ea typeface="+mn-ea"/>
                <a:cs typeface="+mn-cs"/>
                <a:sym typeface="Wingdings" panose="05000000000000000000" pitchFamily="2" charset="2"/>
              </a:rPr>
              <a:t>https://lastpass.com/howsecure.php </a:t>
            </a:r>
          </a:p>
          <a:p>
            <a:r>
              <a:rPr lang="en-CA" sz="1200" b="0" i="0" u="none" strike="noStrike" kern="1200" baseline="0" dirty="0">
                <a:solidFill>
                  <a:schemeClr val="tx1"/>
                </a:solidFill>
                <a:latin typeface="+mn-lt"/>
                <a:ea typeface="+mn-ea"/>
                <a:cs typeface="+mn-cs"/>
                <a:sym typeface="Wingdings" panose="05000000000000000000" pitchFamily="2" charset="2"/>
              </a:rPr>
              <a:t>https://howsecureismypassword.net/ </a:t>
            </a:r>
          </a:p>
          <a:p>
            <a:endParaRPr lang="en-CA" sz="1200" b="0" i="0" u="none" strike="noStrike" kern="1200" baseline="0" dirty="0">
              <a:solidFill>
                <a:schemeClr val="tx1"/>
              </a:solidFill>
              <a:latin typeface="+mn-lt"/>
              <a:ea typeface="+mn-ea"/>
              <a:cs typeface="+mn-cs"/>
              <a:sym typeface="Wingdings" panose="05000000000000000000" pitchFamily="2" charset="2"/>
            </a:endParaRPr>
          </a:p>
          <a:p>
            <a:r>
              <a:rPr lang="en-CA" sz="1200" b="0" i="0" u="none" strike="noStrike" kern="1200" baseline="0" dirty="0">
                <a:solidFill>
                  <a:schemeClr val="tx1"/>
                </a:solidFill>
                <a:latin typeface="+mn-lt"/>
                <a:ea typeface="+mn-ea"/>
                <a:cs typeface="+mn-cs"/>
                <a:sym typeface="Wingdings" panose="05000000000000000000" pitchFamily="2" charset="2"/>
              </a:rPr>
              <a:t>Put into (Visual Studio) source code editor and save as __.py [Python]</a:t>
            </a:r>
          </a:p>
          <a:p>
            <a:endPar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endParaRPr>
          </a:p>
          <a:p>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CRACK ACCOUNTS WITH SPAM LIST AND COMMONLY USED PASSWORDS</a:t>
            </a:r>
          </a:p>
          <a:p>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import datetime</a:t>
            </a:r>
          </a:p>
          <a:p>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import time</a:t>
            </a:r>
          </a:p>
          <a:p>
            <a:r>
              <a:rPr lang="en-CA" sz="1050" kern="1200" dirty="0" err="1">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minimumCrackingInterval</a:t>
            </a:r>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 1800  # minimum 30 minutes between each crack attempt</a:t>
            </a:r>
          </a:p>
          <a:p>
            <a:endPar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endParaRPr>
          </a:p>
          <a:p>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password cracking cycle</a:t>
            </a:r>
          </a:p>
          <a:p>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for password in </a:t>
            </a:r>
            <a:r>
              <a:rPr lang="en-CA" sz="1050" kern="1200" dirty="0" err="1">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CommonPasswordsList</a:t>
            </a:r>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 For Each looping on passwords</a:t>
            </a:r>
          </a:p>
          <a:p>
            <a:endPar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endParaRPr>
          </a:p>
          <a:p>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 get system date/time in seconds for beginning of emails cracking cycle with a single password</a:t>
            </a:r>
          </a:p>
          <a:p>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a:t>
            </a:r>
            <a:r>
              <a:rPr lang="en-CA" sz="1050" kern="1200" dirty="0" err="1">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startCrackTimer</a:t>
            </a:r>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 </a:t>
            </a:r>
            <a:r>
              <a:rPr lang="en-CA" sz="1050" kern="1200" dirty="0" err="1">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datetime.datetime.now</a:t>
            </a:r>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().replace(microsecond=0) </a:t>
            </a:r>
          </a:p>
          <a:p>
            <a:endPar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endParaRPr>
          </a:p>
          <a:p>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for email in </a:t>
            </a:r>
            <a:r>
              <a:rPr lang="en-CA" sz="1050" kern="1200" dirty="0" err="1">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SpamList</a:t>
            </a:r>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 email cracking cycle</a:t>
            </a:r>
          </a:p>
          <a:p>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a:t>
            </a:r>
          </a:p>
          <a:p>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if </a:t>
            </a:r>
            <a:r>
              <a:rPr lang="en-CA" sz="1050" kern="1200" dirty="0" err="1">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signon</a:t>
            </a:r>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(email, password, </a:t>
            </a:r>
            <a:r>
              <a:rPr lang="en-CA" sz="1050" kern="1200" dirty="0" err="1">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getDomain</a:t>
            </a:r>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(email)):   # if </a:t>
            </a:r>
            <a:r>
              <a:rPr lang="en-CA" sz="1050" kern="1200" dirty="0" err="1">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signon</a:t>
            </a:r>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to email account is successful, store credentials and site</a:t>
            </a:r>
          </a:p>
          <a:p>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a:t>
            </a:r>
            <a:r>
              <a:rPr lang="en-CA" sz="1050" kern="1200" dirty="0" err="1">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SQL.execute</a:t>
            </a:r>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(INSERT INTO </a:t>
            </a:r>
            <a:r>
              <a:rPr lang="en-CA" sz="1050" kern="1200" dirty="0" err="1">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Cracked_Accounts_file</a:t>
            </a:r>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VALUES email, password, </a:t>
            </a:r>
            <a:r>
              <a:rPr lang="en-CA" sz="1050" kern="1200" dirty="0" err="1">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getDomain</a:t>
            </a:r>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(email))</a:t>
            </a:r>
          </a:p>
          <a:p>
            <a:endPar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endParaRPr>
          </a:p>
          <a:p>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for website in </a:t>
            </a:r>
            <a:r>
              <a:rPr lang="en-CA" sz="1050" kern="1200" dirty="0" err="1">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WebAccountsList</a:t>
            </a:r>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 Apple, Amazon, eBay, PayPal, banks, credit cards, investments, ecommerce, social media, online gaming</a:t>
            </a:r>
          </a:p>
          <a:p>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if </a:t>
            </a:r>
            <a:r>
              <a:rPr lang="en-CA" sz="1050" kern="1200" dirty="0" err="1">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signon</a:t>
            </a:r>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(email, password, website):    # if </a:t>
            </a:r>
            <a:r>
              <a:rPr lang="en-CA" sz="1050" kern="1200" dirty="0" err="1">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signon</a:t>
            </a:r>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to a financial account is successful, store credentials and site</a:t>
            </a:r>
          </a:p>
          <a:p>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a:t>
            </a:r>
            <a:r>
              <a:rPr lang="en-CA" sz="1050" kern="1200" dirty="0" err="1">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SQL.execute</a:t>
            </a:r>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(INSERT INTO </a:t>
            </a:r>
            <a:r>
              <a:rPr lang="en-CA" sz="1050" kern="1200" dirty="0" err="1">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Cracked_Accounts_file</a:t>
            </a:r>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VALUES email, password, website)</a:t>
            </a:r>
          </a:p>
          <a:p>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 next email in </a:t>
            </a:r>
            <a:r>
              <a:rPr lang="en-CA" sz="1050" kern="1200" dirty="0" err="1">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SpamList</a:t>
            </a:r>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each will have been processed once with same password</a:t>
            </a:r>
          </a:p>
          <a:p>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a:t>
            </a:r>
          </a:p>
          <a:p>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 seconds for a single password crack attempt</a:t>
            </a:r>
          </a:p>
          <a:p>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a:t>
            </a:r>
            <a:r>
              <a:rPr lang="en-CA" sz="1050" kern="1200" dirty="0" err="1">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crackTime</a:t>
            </a:r>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 </a:t>
            </a:r>
            <a:r>
              <a:rPr lang="en-CA" sz="1050" kern="1200" dirty="0" err="1">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datetime.datetime.now</a:t>
            </a:r>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().replace(microsecond=0) - </a:t>
            </a:r>
            <a:r>
              <a:rPr lang="en-CA" sz="1050" kern="1200" dirty="0" err="1">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startCrackTimer</a:t>
            </a:r>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a:t>
            </a:r>
          </a:p>
          <a:p>
            <a:endPar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endParaRPr>
          </a:p>
          <a:p>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 ensure minimum time interval since last use of email list to avoid account lockout</a:t>
            </a:r>
          </a:p>
          <a:p>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if </a:t>
            </a:r>
            <a:r>
              <a:rPr lang="en-CA" sz="1050" kern="1200" dirty="0" err="1">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crackTime</a:t>
            </a:r>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&lt;= </a:t>
            </a:r>
            <a:r>
              <a:rPr lang="en-CA" sz="1050" kern="1200" dirty="0" err="1">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minimumCrackingInterval</a:t>
            </a:r>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a:t>
            </a:r>
          </a:p>
          <a:p>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a:t>
            </a:r>
            <a:r>
              <a:rPr lang="en-CA" sz="1050" kern="1200" dirty="0" err="1">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time.sleep</a:t>
            </a:r>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a:t>
            </a:r>
            <a:r>
              <a:rPr lang="en-CA" sz="1050" kern="1200" dirty="0" err="1">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minimumCrackingInterval</a:t>
            </a:r>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 wait an interval before making another attempt</a:t>
            </a:r>
          </a:p>
          <a:p>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 interval between attempts to crack each email are more than the </a:t>
            </a:r>
            <a:r>
              <a:rPr lang="en-CA" sz="1050" kern="1200" dirty="0" err="1">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minimumCrackingInterval</a:t>
            </a:r>
            <a:endPar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endParaRPr>
          </a:p>
          <a:p>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 Assumption: elapsed time to sign on to each email etc. will provide enough variability to avoid cracking detection</a:t>
            </a:r>
          </a:p>
          <a:p>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next password in </a:t>
            </a:r>
            <a:r>
              <a:rPr lang="en-CA" sz="1050" kern="1200" dirty="0" err="1">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CommonPasswordsList</a:t>
            </a:r>
            <a:r>
              <a:rPr lang="en-CA" sz="1050" kern="1200" dirty="0">
                <a:solidFill>
                  <a:srgbClr val="D8A0DF"/>
                </a:solidFill>
                <a:effectLst/>
                <a:highlight>
                  <a:srgbClr val="1E1E1E"/>
                </a:highlight>
                <a:latin typeface="Consolas" panose="020B0609020204030204" pitchFamily="49" charset="0"/>
                <a:ea typeface="+mn-ea"/>
                <a:cs typeface="Times New Roman" panose="02020603050405020304" pitchFamily="18" charset="0"/>
                <a:sym typeface="Wingdings" panose="05000000000000000000" pitchFamily="2" charset="2"/>
              </a:rPr>
              <a:t>: # For Each looping on passwords</a:t>
            </a:r>
          </a:p>
        </p:txBody>
      </p:sp>
      <p:sp>
        <p:nvSpPr>
          <p:cNvPr id="4" name="Slide Number Placeholder 3"/>
          <p:cNvSpPr>
            <a:spLocks noGrp="1"/>
          </p:cNvSpPr>
          <p:nvPr>
            <p:ph type="sldNum" sz="quarter" idx="10"/>
          </p:nvPr>
        </p:nvSpPr>
        <p:spPr/>
        <p:txBody>
          <a:bodyPr/>
          <a:lstStyle/>
          <a:p>
            <a:fld id="{6CE49CAB-11E7-4E46-B3A8-B9759289B5BF}" type="slidenum">
              <a:rPr lang="en-US" smtClean="0"/>
              <a:t>1</a:t>
            </a:fld>
            <a:endParaRPr lang="en-US"/>
          </a:p>
        </p:txBody>
      </p:sp>
    </p:spTree>
    <p:extLst>
      <p:ext uri="{BB962C8B-B14F-4D97-AF65-F5344CB8AC3E}">
        <p14:creationId xmlns:p14="http://schemas.microsoft.com/office/powerpoint/2010/main" val="517135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CA" sz="1200" b="1" dirty="0"/>
              <a:t>Credentials represent who you are:</a:t>
            </a:r>
          </a:p>
          <a:p>
            <a:pPr marL="171450" indent="-171450">
              <a:spcAft>
                <a:spcPts val="600"/>
              </a:spcAft>
              <a:buFont typeface="Arial" panose="020B0604020202020204" pitchFamily="34" charset="0"/>
              <a:buChar char="•"/>
            </a:pPr>
            <a:r>
              <a:rPr lang="en-US" sz="1200" b="1" dirty="0"/>
              <a:t>passport identifies someone as a citizen of a country, </a:t>
            </a:r>
          </a:p>
          <a:p>
            <a:pPr marL="171450" indent="-171450">
              <a:spcAft>
                <a:spcPts val="600"/>
              </a:spcAft>
              <a:buFont typeface="Arial" panose="020B0604020202020204" pitchFamily="34" charset="0"/>
              <a:buChar char="•"/>
            </a:pPr>
            <a:r>
              <a:rPr lang="en-US" sz="1200" b="1" dirty="0"/>
              <a:t>driver’s license identifies someone who is allowed to drive a car in Ontario. We assume it also means they know how to drive but, in Toronto, it's obvious this is true only about half the time.</a:t>
            </a:r>
          </a:p>
          <a:p>
            <a:endParaRPr lang="en-US" dirty="0"/>
          </a:p>
          <a:p>
            <a:r>
              <a:rPr lang="en-US" dirty="0"/>
              <a:t>Your Seneca student card has data for biometric identification. What is that data?</a:t>
            </a:r>
          </a:p>
          <a:p>
            <a:r>
              <a:rPr lang="en-US" dirty="0"/>
              <a:t>Photo ID is used to verify that the person showing the ID is the person it belongs to. With your name, student number, and photo, your Seneca ID is a form of two factor biometric identification (more about this later) but photo ID requires a human being to do the verification. Human brains are wired to recognize faces. No one says, "I remember your name but, sorry, you don't look familiar." Software may say that when it tries to recognize your face but not people.</a:t>
            </a:r>
          </a:p>
          <a:p>
            <a:endParaRPr lang="en-US" dirty="0"/>
          </a:p>
          <a:p>
            <a:r>
              <a:rPr lang="en-US" dirty="0"/>
              <a:t>Showing your Photo ID confirms that your face belongs to the name on the ID. </a:t>
            </a:r>
          </a:p>
          <a:p>
            <a:r>
              <a:rPr lang="en-US" dirty="0"/>
              <a:t>Because Seneca issued the ID, it signals that you are associated with the Seneca community. </a:t>
            </a:r>
          </a:p>
          <a:p>
            <a:r>
              <a:rPr lang="en-US" dirty="0"/>
              <a:t>Because that same name is on your Seneca graduation diploma, it means you have knowledge of programming. </a:t>
            </a:r>
          </a:p>
          <a:p>
            <a:r>
              <a:rPr lang="en-US" dirty="0"/>
              <a:t>How would someone know the diploma is not a forgery? Now, Seneca's Registration Office verifies it by issuing a transcript directly to the inquiring person, bypassing you.</a:t>
            </a:r>
          </a:p>
          <a:p>
            <a:pPr lvl="0"/>
            <a:endParaRPr lang="en-US" dirty="0"/>
          </a:p>
          <a:p>
            <a:pPr lvl="0"/>
            <a:r>
              <a:rPr lang="en-US" dirty="0"/>
              <a:t>Upon graduation from Seneca, your diploma and transcript will be verifiable on a blockchain. </a:t>
            </a:r>
            <a:r>
              <a:rPr lang="en-CA" sz="1200" kern="1200" dirty="0">
                <a:solidFill>
                  <a:schemeClr val="tx1"/>
                </a:solidFill>
                <a:effectLst/>
                <a:latin typeface="+mn-lt"/>
                <a:ea typeface="+mn-ea"/>
                <a:cs typeface="+mn-cs"/>
              </a:rPr>
              <a:t>MIT and 8 other institutions are collaborating with </a:t>
            </a:r>
            <a:r>
              <a:rPr lang="en-CA" sz="1200" kern="1200" dirty="0" err="1">
                <a:solidFill>
                  <a:schemeClr val="tx1"/>
                </a:solidFill>
                <a:effectLst/>
                <a:latin typeface="+mn-lt"/>
                <a:ea typeface="+mn-ea"/>
                <a:cs typeface="+mn-cs"/>
              </a:rPr>
              <a:t>BlockCerts</a:t>
            </a:r>
            <a:r>
              <a:rPr lang="en-CA" sz="1200" kern="1200" dirty="0">
                <a:solidFill>
                  <a:schemeClr val="tx1"/>
                </a:solidFill>
                <a:effectLst/>
                <a:latin typeface="+mn-lt"/>
                <a:ea typeface="+mn-ea"/>
                <a:cs typeface="+mn-cs"/>
              </a:rPr>
              <a:t> to publish their respective institutions’ credentials. </a:t>
            </a:r>
            <a:r>
              <a:rPr lang="en-CA" sz="1200" kern="1200" dirty="0" err="1">
                <a:solidFill>
                  <a:schemeClr val="tx1"/>
                </a:solidFill>
                <a:effectLst/>
                <a:latin typeface="+mn-lt"/>
                <a:ea typeface="+mn-ea"/>
                <a:cs typeface="+mn-cs"/>
              </a:rPr>
              <a:t>Blockcerts</a:t>
            </a:r>
            <a:r>
              <a:rPr lang="en-CA" sz="1200" kern="1200" dirty="0">
                <a:solidFill>
                  <a:schemeClr val="tx1"/>
                </a:solidFill>
                <a:effectLst/>
                <a:latin typeface="+mn-lt"/>
                <a:ea typeface="+mn-ea"/>
                <a:cs typeface="+mn-cs"/>
              </a:rPr>
              <a:t> is an open source platform and is freely available for adaption. </a:t>
            </a:r>
            <a:r>
              <a:rPr lang="en-CA" sz="1200" u="sng" kern="1200" dirty="0">
                <a:solidFill>
                  <a:schemeClr val="tx1"/>
                </a:solidFill>
                <a:effectLst/>
                <a:latin typeface="+mn-lt"/>
                <a:ea typeface="+mn-ea"/>
                <a:cs typeface="+mn-cs"/>
                <a:hlinkClick r:id="rId3"/>
              </a:rPr>
              <a:t>https://www.blockcerts.org/</a:t>
            </a:r>
            <a:r>
              <a:rPr lang="en-GB" sz="1200" u="sng"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has a nice video on their home page that explains how it works.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 per email from </a:t>
            </a:r>
            <a:r>
              <a:rPr lang="en-US" sz="1200" kern="1200" dirty="0">
                <a:solidFill>
                  <a:schemeClr val="tx1"/>
                </a:solidFill>
                <a:effectLst/>
                <a:latin typeface="+mn-lt"/>
                <a:ea typeface="+mn-ea"/>
                <a:cs typeface="+mn-cs"/>
              </a:rPr>
              <a:t>Radha Krishnan, </a:t>
            </a:r>
            <a:r>
              <a:rPr lang="en-GB" dirty="0"/>
              <a:t>Associate Vice President of Information Services, Seneca.</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dirty="0"/>
              <a:t>User ID &amp; Password are theoretically known only to you so it must be you signing on.</a:t>
            </a:r>
          </a:p>
          <a:p>
            <a:endParaRPr lang="en-US" dirty="0"/>
          </a:p>
          <a:p>
            <a:pPr marL="0" indent="0">
              <a:spcAft>
                <a:spcPts val="600"/>
              </a:spcAft>
              <a:buFont typeface="Arial" panose="020B0604020202020204" pitchFamily="34" charset="0"/>
              <a:buNone/>
            </a:pPr>
            <a:r>
              <a:rPr lang="en-CA" sz="1200" b="1" dirty="0"/>
              <a:t>User ID &amp; Password –  signifies your identity and your association with the system you sign on to. The system trusts that only you know the password belonging to that User ID so it must really be you.</a:t>
            </a:r>
            <a:endParaRPr lang="en-CA" sz="1200" b="1" u="sng" dirty="0"/>
          </a:p>
          <a:p>
            <a:endParaRPr lang="en-US" dirty="0"/>
          </a:p>
          <a:p>
            <a:r>
              <a:rPr lang="en-US" b="0" dirty="0"/>
              <a:t>Banks used to have even more secure and reliable authentication than they do now.</a:t>
            </a:r>
          </a:p>
          <a:p>
            <a:r>
              <a:rPr lang="en-US" dirty="0"/>
              <a:t>A criminal stealing your money would have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Walk into your home branch (geographic restriction)</a:t>
            </a:r>
          </a:p>
          <a:p>
            <a:r>
              <a:rPr lang="en-US" dirty="0"/>
              <a:t>- Between 10am and 3pm on weekdays (time restrictions)</a:t>
            </a:r>
          </a:p>
          <a:p>
            <a:r>
              <a:rPr lang="en-US" dirty="0"/>
              <a:t>- Know your account number</a:t>
            </a:r>
          </a:p>
          <a:p>
            <a:r>
              <a:rPr lang="en-US" dirty="0"/>
              <a:t>- Put a signature on a withdrawal slip in front of the teller who watched it happen. (a form of biometric if demonstrated in real time with quick, fluid motion)</a:t>
            </a:r>
          </a:p>
          <a:p>
            <a:r>
              <a:rPr lang="en-US" dirty="0"/>
              <a:t>- The teller would then use the worlds’ most sophisticated biometric authentication: facial and voice recognition. They would say, “Hello, Mr. Smith. How are you today?” and you knew your credentials had been validated, and that the teller accepted your authenticity.</a:t>
            </a:r>
          </a:p>
          <a:p>
            <a:r>
              <a:rPr lang="en-US" dirty="0"/>
              <a:t>- But the teller will not know the criminal's face, so the teller goes to the account files, looks up the account number on the slip, and matches the signature on the account card to the slip…and on their way to the file cabinet, they likely asked a coworker, “Hey, do you know that guy over there?”</a:t>
            </a:r>
          </a:p>
          <a:p>
            <a:r>
              <a:rPr lang="en-US" dirty="0"/>
              <a:t>- There wasn’t much </a:t>
            </a:r>
            <a:r>
              <a:rPr lang="en-US" dirty="0" err="1"/>
              <a:t>highjacking</a:t>
            </a:r>
            <a:r>
              <a:rPr lang="en-US" dirty="0"/>
              <a:t> of people’s bank accounts but the security constraints were very inconvenient.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Passwords are not a bad idea, they are just poorly implemented.</a:t>
            </a:r>
            <a:r>
              <a:rPr lang="en-US" sz="1200" kern="1200" dirty="0">
                <a:solidFill>
                  <a:schemeClr val="tx1"/>
                </a:solidFill>
                <a:effectLst/>
                <a:latin typeface="+mn-lt"/>
                <a:ea typeface="+mn-ea"/>
                <a:cs typeface="+mn-cs"/>
              </a:rPr>
              <a:t> </a:t>
            </a:r>
            <a:r>
              <a:rPr lang="en-US" dirty="0"/>
              <a:t>All authentication methods have issues. Nothing is perfect yet but we are getting closer.</a:t>
            </a:r>
          </a:p>
          <a:p>
            <a:r>
              <a:rPr lang="en-US" dirty="0"/>
              <a:t>See </a:t>
            </a:r>
            <a:r>
              <a:rPr lang="en-CA" sz="1200" u="sng" kern="1200" dirty="0">
                <a:solidFill>
                  <a:schemeClr val="tx1"/>
                </a:solidFill>
                <a:effectLst/>
                <a:latin typeface="+mn-lt"/>
                <a:ea typeface="+mn-ea"/>
                <a:cs typeface="+mn-cs"/>
                <a:hlinkClick r:id="rId4"/>
              </a:rPr>
              <a:t>https://www.microsoft.com/en-us/research/wp-content/uploads/2016/02/QuestToReplacePasswords.pdf</a:t>
            </a:r>
            <a:r>
              <a:rPr lang="en-CA"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CE49CAB-11E7-4E46-B3A8-B9759289B5BF}" type="slidenum">
              <a:rPr lang="en-US" smtClean="0"/>
              <a:t>10</a:t>
            </a:fld>
            <a:endParaRPr lang="en-US"/>
          </a:p>
        </p:txBody>
      </p:sp>
    </p:spTree>
    <p:extLst>
      <p:ext uri="{BB962C8B-B14F-4D97-AF65-F5344CB8AC3E}">
        <p14:creationId xmlns:p14="http://schemas.microsoft.com/office/powerpoint/2010/main" val="2259391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In a perfect world, we don't need security, locks on doors, police, passwords, privacy rules, the Charter of Rights and Freedoms, or the UN Declaration of Human Rights. Meanwhile, back in the wild…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dirty="0"/>
          </a:p>
          <a:p>
            <a:r>
              <a:rPr lang="en-CA" u="sng" noProof="0" dirty="0"/>
              <a:t>Physical security example</a:t>
            </a:r>
            <a:br>
              <a:rPr lang="en-CA" noProof="0" dirty="0"/>
            </a:br>
            <a:r>
              <a:rPr lang="en-CA" noProof="0" dirty="0"/>
              <a:t>The office building's front door is unlocked only when your employee card </a:t>
            </a:r>
            <a:r>
              <a:rPr lang="en-CA" b="1" noProof="0" dirty="0"/>
              <a:t>credential </a:t>
            </a:r>
            <a:r>
              <a:rPr lang="en-CA" b="0" noProof="0" dirty="0"/>
              <a:t>is </a:t>
            </a:r>
            <a:r>
              <a:rPr lang="en-CA" b="1" noProof="0" dirty="0"/>
              <a:t>authenticated. </a:t>
            </a:r>
            <a:r>
              <a:rPr lang="en-CA" b="0" noProof="0" dirty="0"/>
              <a:t>Now,</a:t>
            </a:r>
            <a:r>
              <a:rPr lang="en-CA" b="1" noProof="0" dirty="0"/>
              <a:t> </a:t>
            </a:r>
            <a:r>
              <a:rPr lang="en-CA" noProof="0" dirty="0"/>
              <a:t>you need </a:t>
            </a:r>
            <a:r>
              <a:rPr lang="en-CA" b="1" noProof="0" dirty="0"/>
              <a:t>authority </a:t>
            </a:r>
            <a:r>
              <a:rPr lang="en-CA" noProof="0" dirty="0"/>
              <a:t>to do something besides stand around in the lobby. A</a:t>
            </a:r>
            <a:r>
              <a:rPr lang="en-CA" b="1" noProof="0" dirty="0"/>
              <a:t>uthorization</a:t>
            </a:r>
            <a:r>
              <a:rPr lang="en-CA" b="0" noProof="0" dirty="0"/>
              <a:t> gives</a:t>
            </a:r>
            <a:r>
              <a:rPr lang="en-CA" noProof="0" dirty="0"/>
              <a:t> you permission to do something (call the elevator and go to a floor) or to access an area (stairwell, internal offices). All are accessed per employee card permissions. </a:t>
            </a:r>
          </a:p>
          <a:p>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Once your UserID and </a:t>
            </a:r>
            <a:r>
              <a:rPr lang="en-CA" noProof="0" dirty="0" err="1"/>
              <a:t>pwd</a:t>
            </a:r>
            <a:r>
              <a:rPr lang="en-CA" noProof="0" dirty="0"/>
              <a:t> </a:t>
            </a:r>
            <a:r>
              <a:rPr lang="en-CA" b="1" noProof="0" dirty="0"/>
              <a:t>credentials </a:t>
            </a:r>
            <a:r>
              <a:rPr lang="en-CA" b="0" noProof="0" dirty="0"/>
              <a:t>are </a:t>
            </a:r>
            <a:r>
              <a:rPr lang="en-CA" b="1" noProof="0" dirty="0"/>
              <a:t>authenticated</a:t>
            </a:r>
            <a:r>
              <a:rPr lang="en-CA" noProof="0" dirty="0"/>
              <a:t>, you have only simple access to the system. </a:t>
            </a:r>
            <a:r>
              <a:rPr lang="en-CA" b="0" noProof="0" dirty="0"/>
              <a:t>Now,</a:t>
            </a:r>
            <a:r>
              <a:rPr lang="en-CA" b="1" noProof="0" dirty="0"/>
              <a:t> </a:t>
            </a:r>
            <a:r>
              <a:rPr lang="en-CA" noProof="0" dirty="0"/>
              <a:t>you need </a:t>
            </a:r>
            <a:r>
              <a:rPr lang="en-CA" b="1" noProof="0" dirty="0"/>
              <a:t>authority </a:t>
            </a:r>
            <a:r>
              <a:rPr lang="en-CA" noProof="0" dirty="0"/>
              <a:t>to resources on that system or you'll be staring at a blank screen. </a:t>
            </a:r>
          </a:p>
          <a:p>
            <a:endParaRPr lang="en-CA" b="1" noProof="0" dirty="0"/>
          </a:p>
          <a:p>
            <a:r>
              <a:rPr lang="en-CA" b="1" noProof="0" dirty="0"/>
              <a:t>Grant the minimum</a:t>
            </a:r>
            <a:r>
              <a:rPr lang="en-CA" noProof="0" dirty="0"/>
              <a:t>: Users should not sign on with high authority, e.g. root, super-user, or administrator, unless they need it to do their job. No one should be granted high levels of authority "just in case" or to lazily avoid authorization issues…unless everyone is thoroughly trustworthy and no one ever makes a mistake, in which case never mind about all this security stuff.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Matrix reminder: </a:t>
            </a:r>
            <a:r>
              <a:rPr lang="en-US" sz="1200" b="0" dirty="0"/>
              <a:t>change default security so no one else can access your files</a:t>
            </a:r>
            <a:br>
              <a:rPr lang="en-CA" sz="1200" b="0" dirty="0"/>
            </a:br>
            <a:r>
              <a:rPr lang="en-US" sz="1200" b="0" dirty="0">
                <a:latin typeface="Consolas" panose="020B0609020204030204" pitchFamily="49" charset="0"/>
              </a:rPr>
              <a:t>$ </a:t>
            </a:r>
            <a:r>
              <a:rPr lang="en-US" sz="1200" b="0" dirty="0" err="1">
                <a:latin typeface="Consolas" panose="020B0609020204030204" pitchFamily="49" charset="0"/>
              </a:rPr>
              <a:t>chmod</a:t>
            </a:r>
            <a:r>
              <a:rPr lang="en-US" sz="1200" b="0" dirty="0">
                <a:latin typeface="Consolas" panose="020B0609020204030204" pitchFamily="49" charset="0"/>
              </a:rPr>
              <a:t>  700  </a:t>
            </a:r>
            <a:r>
              <a:rPr lang="en-US" sz="1200" b="0" i="1" dirty="0">
                <a:latin typeface="Consolas" panose="020B0609020204030204" pitchFamily="49" charset="0"/>
              </a:rPr>
              <a:t>IPC144_Csource</a:t>
            </a:r>
            <a:endParaRPr lang="en-CA" sz="1200" b="0" i="1" dirty="0">
              <a:latin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There are Enterprise user &amp; resource security apps, such as from 1Password and Red Hat, to deal with this complexity that are far beyond Linux's basic RWX for user/group/other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https://1password.com/webinars/ </a:t>
            </a:r>
            <a:br>
              <a:rPr lang="en-CA" sz="1200" b="0" dirty="0"/>
            </a:br>
            <a:r>
              <a:rPr lang="en-CA" sz="1200" b="0" dirty="0"/>
              <a:t>https://www.redhat.com/en/technologies/linux-platforms/enterprise-linux/security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Developers </a:t>
            </a:r>
            <a:r>
              <a:rPr lang="en-CA" sz="1200" dirty="0"/>
              <a:t>need authority to everything…</a:t>
            </a:r>
            <a:r>
              <a:rPr lang="en-CA" sz="1200" i="1" dirty="0"/>
              <a:t>rarely</a:t>
            </a:r>
            <a:r>
              <a:rPr lang="en-CA"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All for developer's PC: it is yours to mess up and rebuild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Specific for testing/staging server: Read Only for everything, All for your projects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Read Only for production server prevents "Sorry, I thought I was on the staging server when I deleted all the files."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Where high level authority is needed for a specific use case, e.g. reset user password | unlock account, wrap it inside a program/script which inherits the needed authority but restricts action and effects.</a:t>
            </a:r>
          </a:p>
          <a:p>
            <a:endParaRPr lang="en-CA" noProof="0" dirty="0"/>
          </a:p>
          <a:p>
            <a:endParaRPr lang="en-CA" noProof="0" dirty="0"/>
          </a:p>
          <a:p>
            <a:endParaRPr lang="en-CA" noProof="0" dirty="0"/>
          </a:p>
          <a:p>
            <a:r>
              <a:rPr lang="en-US" dirty="0">
                <a:hlinkClick r:id="rId3"/>
              </a:rPr>
              <a:t>How to stop attackers from moving laterally through your network | IT World Canada News</a:t>
            </a:r>
            <a:br>
              <a:rPr lang="en-US" dirty="0"/>
            </a:br>
            <a:r>
              <a:rPr lang="en-US" dirty="0"/>
              <a:t>https://www.itworldcanada.com/article/how-to-stop-attackers-from-moving-laterally-through-your-network/510375</a:t>
            </a:r>
          </a:p>
          <a:p>
            <a:r>
              <a:rPr lang="en-US" dirty="0">
                <a:hlinkClick r:id="rId4"/>
              </a:rPr>
              <a:t>Cyber hygiene is vital to survive today’s attacks, says Microsoft report | IT World Canada News</a:t>
            </a:r>
            <a:br>
              <a:rPr lang="en-US" dirty="0"/>
            </a:br>
            <a:r>
              <a:rPr lang="en-US" dirty="0"/>
              <a:t>https://www.itworldcanada.com/article/cyber-hygiene-is-vital-to-survive-todays-attacks-says-microsoft-report/511706</a:t>
            </a:r>
            <a:endParaRPr lang="en-CA" noProof="0" dirty="0"/>
          </a:p>
          <a:p>
            <a:endParaRPr lang="en-CA" noProof="0" dirty="0"/>
          </a:p>
          <a:p>
            <a:r>
              <a:rPr lang="en-CA" noProof="0" dirty="0"/>
              <a:t>Inherit or adopt authority: e.g. create a program/script which allows your system operator to reset a user's password. The program is compiled/run to inherit the security officer's authority. Your sysop can now handle the most common security issue without having access to everything in user profiles/accounts or other security functions. Reasonably safe to do on IBM systems, use great care on *nix systems with </a:t>
            </a:r>
            <a:r>
              <a:rPr lang="en-CA" noProof="0" dirty="0" err="1"/>
              <a:t>sudo</a:t>
            </a:r>
            <a:r>
              <a:rPr lang="en-CA" noProof="0" dirty="0"/>
              <a:t> or SUID. https://en.wikipedia.org/wiki/Setuid https://www.redhat.com/sysadmin/suid-sgid-sticky-bit</a:t>
            </a:r>
          </a:p>
          <a:p>
            <a:endParaRPr lang="en-CA" noProof="0" dirty="0"/>
          </a:p>
          <a:p>
            <a:r>
              <a:rPr lang="en-CA" noProof="0" dirty="0"/>
              <a:t>On each PC, two user accounts: regular and admin. Yes, it is a PITA when installing software – must sign out of regular user, into admin, install, out of admin, into regular user. But it does a lot to limit ransomware exploits.</a:t>
            </a:r>
          </a:p>
          <a:p>
            <a:endParaRPr lang="en-CA" noProof="0" dirty="0"/>
          </a:p>
          <a:p>
            <a:r>
              <a:rPr lang="en-CA" altLang="en-US" sz="1200" noProof="0" dirty="0">
                <a:solidFill>
                  <a:schemeClr val="tx2"/>
                </a:solidFill>
              </a:rPr>
              <a:t>High and medium security environments maintain audit logs as to who accessed a resource and what changes were made – allows an audit of who used their authority and how.</a:t>
            </a:r>
          </a:p>
          <a:p>
            <a:endParaRPr lang="en-CA" sz="1200" noProof="0" dirty="0">
              <a:solidFill>
                <a:schemeClr val="tx2"/>
              </a:solidFill>
            </a:endParaRPr>
          </a:p>
          <a:p>
            <a:r>
              <a:rPr lang="en-CA" sz="1200" noProof="0" dirty="0">
                <a:solidFill>
                  <a:schemeClr val="tx2"/>
                </a:solidFill>
              </a:rPr>
              <a:t>See https://en.wikipedia.org/wiki/Superuser</a:t>
            </a:r>
            <a:endParaRPr lang="en-CA" noProof="0" dirty="0"/>
          </a:p>
        </p:txBody>
      </p:sp>
      <p:sp>
        <p:nvSpPr>
          <p:cNvPr id="4" name="Slide Number Placeholder 3"/>
          <p:cNvSpPr>
            <a:spLocks noGrp="1"/>
          </p:cNvSpPr>
          <p:nvPr>
            <p:ph type="sldNum" sz="quarter" idx="10"/>
          </p:nvPr>
        </p:nvSpPr>
        <p:spPr/>
        <p:txBody>
          <a:bodyPr/>
          <a:lstStyle/>
          <a:p>
            <a:fld id="{6CE49CAB-11E7-4E46-B3A8-B9759289B5BF}" type="slidenum">
              <a:rPr lang="en-US" smtClean="0"/>
              <a:t>11</a:t>
            </a:fld>
            <a:endParaRPr lang="en-US"/>
          </a:p>
        </p:txBody>
      </p:sp>
    </p:spTree>
    <p:extLst>
      <p:ext uri="{BB962C8B-B14F-4D97-AF65-F5344CB8AC3E}">
        <p14:creationId xmlns:p14="http://schemas.microsoft.com/office/powerpoint/2010/main" val="1701307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Determining how much authority users get is based on their job functions and responsibilities and the organization's policies on access to information. Only the most trustworthy users get to be the security officers who grant authority. </a:t>
            </a:r>
          </a:p>
          <a:p>
            <a:r>
              <a:rPr lang="en-US" dirty="0"/>
              <a:t>Authority is almost always related to Credentials, i.e. a </a:t>
            </a:r>
            <a:r>
              <a:rPr lang="en-US" dirty="0" err="1"/>
              <a:t>UserID</a:t>
            </a:r>
            <a:r>
              <a:rPr lang="en-US" dirty="0"/>
              <a:t>.</a:t>
            </a:r>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12</a:t>
            </a:fld>
            <a:endParaRPr lang="en-US"/>
          </a:p>
        </p:txBody>
      </p:sp>
    </p:spTree>
    <p:extLst>
      <p:ext uri="{BB962C8B-B14F-4D97-AF65-F5344CB8AC3E}">
        <p14:creationId xmlns:p14="http://schemas.microsoft.com/office/powerpoint/2010/main" val="2473412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DNS: </a:t>
            </a:r>
            <a:r>
              <a:rPr lang="en-GB" b="1" dirty="0"/>
              <a:t>Domain Name System </a:t>
            </a:r>
            <a:r>
              <a:rPr lang="en-GB" dirty="0"/>
              <a:t>translates domain names to IP addresses.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1" kern="1200" dirty="0">
                <a:solidFill>
                  <a:schemeClr val="tx1"/>
                </a:solidFill>
                <a:effectLst/>
                <a:latin typeface="+mn-lt"/>
                <a:ea typeface="+mn-ea"/>
                <a:cs typeface="+mn-cs"/>
              </a:rPr>
              <a:t>Are you going to where you think you are going? </a:t>
            </a:r>
            <a:r>
              <a:rPr lang="en-CA" sz="1200" b="1" i="0" kern="1200" dirty="0">
                <a:solidFill>
                  <a:schemeClr val="tx1"/>
                </a:solidFill>
                <a:effectLst/>
                <a:latin typeface="+mn-lt"/>
                <a:ea typeface="+mn-ea"/>
                <a:cs typeface="+mn-cs"/>
              </a:rPr>
              <a:t>Use a trusted DNS server.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DV: checking the Domain Validation certificate ensures you arrived at the right place.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A web server certificate is necessary for HTTPS.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VPN: Virtual Private Network  </a:t>
            </a:r>
            <a:r>
              <a:rPr lang="en-CA" sz="1200" b="0" i="1" kern="1200" dirty="0">
                <a:solidFill>
                  <a:schemeClr val="tx1"/>
                </a:solidFill>
                <a:effectLst/>
                <a:latin typeface="+mn-lt"/>
                <a:ea typeface="+mn-ea"/>
                <a:cs typeface="+mn-cs"/>
              </a:rPr>
              <a:t>Take a secure route to where you are going. (avoids man-in-the-middle attacks in coffee shops, transit stations, "free Wi-Fi")</a:t>
            </a: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&gt; </a:t>
            </a:r>
            <a:r>
              <a:rPr lang="en-CA" sz="1200" b="0" i="0" kern="1200" dirty="0" err="1">
                <a:solidFill>
                  <a:schemeClr val="tx1"/>
                </a:solidFill>
                <a:effectLst/>
                <a:latin typeface="+mn-lt"/>
                <a:ea typeface="+mn-ea"/>
                <a:cs typeface="+mn-cs"/>
              </a:rPr>
              <a:t>nslookup</a:t>
            </a:r>
            <a:r>
              <a:rPr lang="en-CA" sz="1200" b="0" i="0" kern="1200" dirty="0">
                <a:solidFill>
                  <a:schemeClr val="tx1"/>
                </a:solidFill>
                <a:effectLst/>
                <a:latin typeface="+mn-lt"/>
                <a:ea typeface="+mn-ea"/>
                <a:cs typeface="+mn-cs"/>
              </a:rPr>
              <a:t> senecacollege.ca</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Server:  CIRA	Address:  192.168.2.1	Name:    senecacollege.ca	Addresses:  34.243.56.93  52.60.173.6  52.24.251.32</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CIRA.ca (Canadian Internet Registration Authority) Canadian Shield, OpenDNS and Quad9 prevents contact with malware, phishing, and botnets regardless of application, protocol or 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Helps to ensure that you are talking to who you think you are talking to, e.g. security certificate spoofing.</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3"/>
              </a:rPr>
              <a:t>https://www.itworldcanada.com/article/cira-officially-launches-free-dns-firewall-for-consumers/429887</a:t>
            </a: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CIRA Canadian Shield  Primary </a:t>
            </a:r>
            <a:r>
              <a:rPr lang="en-CA" sz="1200" b="0" i="0" kern="1200" dirty="0">
                <a:solidFill>
                  <a:schemeClr val="tx1"/>
                </a:solidFill>
                <a:effectLst/>
                <a:latin typeface="+mn-lt"/>
                <a:ea typeface="+mn-ea"/>
                <a:cs typeface="+mn-cs"/>
              </a:rPr>
              <a:t>149.112.121.20  Secondary 149.112.122.20    </a:t>
            </a:r>
            <a:r>
              <a:rPr lang="en-CA" b="1" i="0" dirty="0">
                <a:effectLst/>
              </a:rPr>
              <a:t>Protected: </a:t>
            </a:r>
            <a:r>
              <a:rPr lang="en-CA" b="0" i="0" dirty="0">
                <a:effectLst/>
              </a:rPr>
              <a:t>Malware and phishing protection.</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OpenDNS  Primary 208.67.222.222 , secondary 208.67.220.220</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Quad9 Primary 9.9.9.9 , secondary 149.112.112.112</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 After changing DNS servers, reboot Windows to enact, then run from Windows terminal  &gt; </a:t>
            </a:r>
            <a:r>
              <a:rPr lang="en-CA" sz="1200" b="1" kern="1200" dirty="0">
                <a:solidFill>
                  <a:schemeClr val="tx1"/>
                </a:solidFill>
                <a:effectLst/>
                <a:latin typeface="+mn-lt"/>
                <a:ea typeface="+mn-ea"/>
                <a:cs typeface="+mn-cs"/>
              </a:rPr>
              <a:t>ipconfig /</a:t>
            </a:r>
            <a:r>
              <a:rPr lang="en-CA" sz="1200" b="1" kern="1200" dirty="0" err="1">
                <a:solidFill>
                  <a:schemeClr val="tx1"/>
                </a:solidFill>
                <a:effectLst/>
                <a:latin typeface="+mn-lt"/>
                <a:ea typeface="+mn-ea"/>
                <a:cs typeface="+mn-cs"/>
              </a:rPr>
              <a:t>flushdns</a:t>
            </a:r>
            <a:r>
              <a:rPr lang="en-CA" sz="1200" b="1"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(works immediately to fix unresolving DNS requests caused by DNS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DoH</a:t>
            </a:r>
            <a:r>
              <a:rPr lang="en-US" dirty="0"/>
              <a:t> – DNS encryption over HTTPS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DoT – </a:t>
            </a:r>
            <a:r>
              <a:rPr lang="en-CA" sz="1200" b="0" i="0" kern="1200" dirty="0">
                <a:solidFill>
                  <a:schemeClr val="tx1"/>
                </a:solidFill>
                <a:effectLst/>
                <a:latin typeface="+mn-lt"/>
                <a:ea typeface="+mn-ea"/>
                <a:cs typeface="+mn-cs"/>
              </a:rPr>
              <a:t>DNS over TLS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https://www.thesslstore.com/blog/dns-over-tls-vs-dns-over-https/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https://github.com/jedisct1/dnscrypt-proxy/blob/master/README.md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https://www.ghacks.net/2018/02/19/encrypt-your-dns-traffic-with-simplednscrypt-for-windows/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https://simplednscrypt.org/</a:t>
            </a:r>
          </a:p>
          <a:p>
            <a:pPr>
              <a:defRPr/>
            </a:pPr>
            <a:r>
              <a:rPr lang="en-CA" dirty="0"/>
              <a:t>https://www.opendns.com/about/innovations/dnscrypt/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rule of password security: never enter your password unless the site is using HTTPS. i.e. Secure HTTP. Sending sensitive information over any network in plain text is a bad idea. Most browsers now warn/block you when they see plain HTTP and a password type input field. But the smarter </a:t>
            </a:r>
            <a:r>
              <a:rPr lang="en-US" dirty="0" err="1"/>
              <a:t>blackhats</a:t>
            </a:r>
            <a:r>
              <a:rPr lang="en-US" dirty="0"/>
              <a:t> do not name or type their password harvesting input field as "password" or similar variations to avoid this hard block.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https://support.mozilla.org/en-US/kb/firefox-page-info-window</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https://support.mozilla.org/en-US/kb/how-do-i-tell-if-my-connection-is-secure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 IS ONLY transport layer security. It is not application level. You still need to follow secure coding practices and various other techniques to ensure that your site is secure.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CA" dirty="0"/>
              <a:t>A padlock (with or without an organization name) indicates that: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The connection between Firefox and the website is encrypted to prevent eavesdropping.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You are definitely connected to the website whose address is shown in the address bar; the connection has not been intercepted. </a:t>
            </a:r>
            <a:br>
              <a:rPr lang="en-CA" dirty="0"/>
            </a:br>
            <a:r>
              <a:rPr lang="en-CA" dirty="0"/>
              <a:t>* </a:t>
            </a:r>
            <a:r>
              <a:rPr lang="en-CA" sz="1200" b="0" i="0" kern="1200" dirty="0">
                <a:solidFill>
                  <a:schemeClr val="tx1"/>
                </a:solidFill>
                <a:effectLst/>
                <a:latin typeface="+mn-lt"/>
                <a:ea typeface="+mn-ea"/>
                <a:cs typeface="+mn-cs"/>
              </a:rPr>
              <a:t>But VERIFY the address is what you think it is. And, you still don't know who </a:t>
            </a:r>
            <a:r>
              <a:rPr lang="en-CA" sz="1200" b="1" i="0" kern="1200" dirty="0">
                <a:solidFill>
                  <a:schemeClr val="tx1"/>
                </a:solidFill>
                <a:effectLst/>
                <a:latin typeface="+mn-lt"/>
                <a:ea typeface="+mn-ea"/>
                <a:cs typeface="+mn-cs"/>
              </a:rPr>
              <a:t>owns </a:t>
            </a:r>
            <a:r>
              <a:rPr lang="en-CA" sz="1200" b="0" i="0" kern="1200" dirty="0">
                <a:solidFill>
                  <a:schemeClr val="tx1"/>
                </a:solidFill>
                <a:effectLst/>
                <a:latin typeface="+mn-lt"/>
                <a:ea typeface="+mn-ea"/>
                <a:cs typeface="+mn-cs"/>
              </a:rPr>
              <a:t>the domain in the address bar</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Do all your users' PCs need Internet access?  A small business "</a:t>
            </a:r>
            <a:r>
              <a:rPr lang="en-CA" dirty="0"/>
              <a:t>set up a separate work station not connected to their intranet for staff to use when searching information on the web." e.g. set up a PC on the wireless 'guest' network. Everyone still has email retrieved via central server.  Business level applications needing web services operate through the server. </a:t>
            </a:r>
            <a:endParaRPr lang="en-CA"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A Few Simple Steps to Vastly Increase Your Privacy Online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https://thetoolsweneed.com/a-few-simple-steps-to-vastly-increase-your-privacy-online/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Use HTTPS on your website</a:t>
            </a:r>
            <a:r>
              <a:rPr lang="en-CA" b="1" dirty="0"/>
              <a:t>. </a:t>
            </a:r>
            <a:r>
              <a:rPr lang="en-US" b="1" dirty="0"/>
              <a:t>It requires a </a:t>
            </a:r>
            <a:r>
              <a:rPr lang="en-CA" sz="1200" b="1" i="0" kern="1200" dirty="0">
                <a:solidFill>
                  <a:schemeClr val="tx1"/>
                </a:solidFill>
                <a:effectLst/>
                <a:latin typeface="+mn-lt"/>
                <a:ea typeface="+mn-ea"/>
                <a:cs typeface="+mn-cs"/>
              </a:rPr>
              <a:t>Domain Validation (DV) </a:t>
            </a:r>
            <a:r>
              <a:rPr lang="en-US" b="1" dirty="0"/>
              <a:t>certificate on the web server. </a:t>
            </a:r>
            <a:r>
              <a:rPr lang="en-CA" sz="1200" b="1" i="0" kern="1200" dirty="0">
                <a:solidFill>
                  <a:schemeClr val="tx1"/>
                </a:solidFill>
                <a:effectLst/>
                <a:latin typeface="+mn-lt"/>
                <a:ea typeface="+mn-ea"/>
                <a:cs typeface="+mn-cs"/>
              </a:rPr>
              <a:t> </a:t>
            </a:r>
            <a:r>
              <a:rPr lang="en-US" dirty="0"/>
              <a:t>If the web server does not have a certificate, get one or switch to a responsible web service provider. Don’t be lazy. DV certs are not expensive anymore.</a:t>
            </a:r>
          </a:p>
          <a:p>
            <a:r>
              <a:rPr lang="en-CA" dirty="0" err="1">
                <a:hlinkClick r:id="rId4"/>
              </a:rPr>
              <a:t>ssl</a:t>
            </a:r>
            <a:r>
              <a:rPr lang="en-CA" dirty="0">
                <a:hlinkClick r:id="rId4"/>
              </a:rPr>
              <a:t> certificates are essential for every website</a:t>
            </a:r>
            <a:r>
              <a:rPr lang="en-CA" dirty="0"/>
              <a:t>  https://www.linkedin.com/learning/ssl-certificates-for-web-developers/why-ssl-certificates-are-essential-for-every-website?u=2169170</a:t>
            </a:r>
          </a:p>
          <a:p>
            <a:r>
              <a:rPr lang="en-CA" dirty="0"/>
              <a:t>eLearning Tutorials Login needs your Seneca credentials </a:t>
            </a:r>
            <a:r>
              <a:rPr lang="en-CA" i="1" dirty="0"/>
              <a:t>and</a:t>
            </a:r>
            <a:r>
              <a:rPr lang="en-CA" dirty="0"/>
              <a:t> a LinkedIn account since LinkedIn bought Lynda </a:t>
            </a:r>
            <a:br>
              <a:rPr lang="en-CA" dirty="0"/>
            </a:br>
            <a:r>
              <a:rPr lang="en-CA" dirty="0">
                <a:effectLst/>
                <a:hlinkClick r:id="rId5"/>
              </a:rPr>
              <a:t>https://www.senecacollege.ca/student-services-and-support/linkedin-learning.html</a:t>
            </a:r>
            <a:endParaRPr lang="en-CA" dirty="0"/>
          </a:p>
          <a:p>
            <a:r>
              <a:rPr lang="en-CA" dirty="0">
                <a:hlinkClick r:id="rId6"/>
              </a:rPr>
              <a:t>https://www.linkedin.com/checkpoint/enterprise/login/2169170?application=learning</a:t>
            </a:r>
            <a:endParaRPr lang="en-GB"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Smart Webmasters register all common TLDs with their domain name:  .ca, .com, </a:t>
            </a:r>
            <a:r>
              <a:rPr lang="en-CA" dirty="0" err="1"/>
              <a:t>.net</a:t>
            </a:r>
            <a:r>
              <a:rPr lang="en-CA" dirty="0"/>
              <a:t>, .org  </a:t>
            </a:r>
            <a:br>
              <a:rPr lang="en-CA" dirty="0"/>
            </a:br>
            <a:r>
              <a:rPr lang="en-CA" dirty="0"/>
              <a:t>https://en.wikipedia.org/wiki/List_of_Internet_top-level_domains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See https://www.cracked.com/article_30052_a-history-of-whitehousecom-aka-the-biggest-internet-controversy-of-the-1990s.html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https://krebsonsecurity.com/2018/03/look-alike-domains-and-visual-confusion/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https://holdintegrity.com/checker</a:t>
            </a:r>
          </a:p>
          <a:p>
            <a:r>
              <a:rPr lang="en-CA" b="1" dirty="0"/>
              <a:t>IDN Checker</a:t>
            </a:r>
          </a:p>
          <a:p>
            <a:r>
              <a:rPr lang="en-CA" b="1" dirty="0"/>
              <a:t>Results for google.ca</a:t>
            </a:r>
          </a:p>
          <a:p>
            <a:r>
              <a:rPr lang="en-CA" b="1" dirty="0"/>
              <a:t>ALERT:</a:t>
            </a:r>
            <a:r>
              <a:rPr lang="en-CA" dirty="0"/>
              <a:t> 162 suspicious domain(s) registered with different TLDs.</a:t>
            </a:r>
          </a:p>
          <a:p>
            <a:r>
              <a:rPr lang="en-CA" b="1" dirty="0"/>
              <a:t>WARNING:</a:t>
            </a:r>
            <a:r>
              <a:rPr lang="en-CA" dirty="0"/>
              <a:t> 140 possible domain(s) that can be misrepresented with one character from non-English alphabet.</a:t>
            </a:r>
          </a:p>
          <a:p>
            <a:r>
              <a:rPr lang="en-CA" b="1" dirty="0"/>
              <a:t>Other TLDs also have results using </a:t>
            </a:r>
            <a:r>
              <a:rPr lang="en-CA" b="1" dirty="0" err="1"/>
              <a:t>punycode</a:t>
            </a: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https://en.wikipedia.org/wiki/IDN_homograph_attack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Spoofing attacks based on these similarities are known as homograph spoofing attacks. For example, 0 (the number) and O (the letter), "l" lowercase L, and "I" uppercase "</a:t>
            </a:r>
            <a:r>
              <a:rPr lang="en-CA" dirty="0" err="1"/>
              <a:t>i</a:t>
            </a:r>
            <a:r>
              <a:rPr lang="en-CA" dirty="0"/>
              <a:t>". In certain narrow-spaced fonts such as Tahoma (the default in the address bar in Windows XP), placing a c in front of a j, l or </a:t>
            </a:r>
            <a:r>
              <a:rPr lang="en-CA" dirty="0" err="1"/>
              <a:t>i</a:t>
            </a:r>
            <a:r>
              <a:rPr lang="en-CA" dirty="0"/>
              <a:t> will produce homoglyphs such as cl </a:t>
            </a:r>
            <a:r>
              <a:rPr lang="en-CA" dirty="0" err="1"/>
              <a:t>cj</a:t>
            </a:r>
            <a:r>
              <a:rPr lang="en-CA" dirty="0"/>
              <a:t> ci (d g a).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A Google project: </a:t>
            </a:r>
            <a:r>
              <a:rPr lang="en-CA" sz="1200" b="1" i="0" kern="1200" dirty="0">
                <a:solidFill>
                  <a:schemeClr val="tx1"/>
                </a:solidFill>
                <a:effectLst/>
                <a:latin typeface="+mn-lt"/>
                <a:ea typeface="+mn-ea"/>
                <a:cs typeface="+mn-cs"/>
              </a:rPr>
              <a:t>Certificate Transparency </a:t>
            </a:r>
            <a:r>
              <a:rPr lang="en-CA" sz="1200" b="0" i="0" kern="1200" dirty="0">
                <a:solidFill>
                  <a:schemeClr val="tx1"/>
                </a:solidFill>
                <a:effectLst/>
                <a:latin typeface="+mn-lt"/>
                <a:ea typeface="+mn-ea"/>
                <a:cs typeface="+mn-cs"/>
              </a:rPr>
              <a:t>see </a:t>
            </a:r>
            <a:r>
              <a:rPr lang="en-US" b="0" dirty="0"/>
              <a:t> </a:t>
            </a:r>
            <a:r>
              <a:rPr lang="en-US" dirty="0"/>
              <a:t>https://scotthelme.co.uk/certificate-transparency-an-introduction/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Certificate Transparency is an open framework for monitoring and auditing the certificates issued by Certificate Authorities in near real-time. By requiring a CA to log all certificates they generate, site owners can quickly identify mis-issued certificates and it becomes much easier to detect a rogue CA.  </a:t>
            </a:r>
            <a:r>
              <a:rPr lang="en-US" dirty="0"/>
              <a:t>https://www.certificate-transparency.org/  </a:t>
            </a:r>
            <a:r>
              <a:rPr lang="en-CA" sz="1200" b="0" i="0" kern="1200" dirty="0">
                <a:solidFill>
                  <a:schemeClr val="tx1"/>
                </a:solidFill>
                <a:effectLst/>
                <a:latin typeface="+mn-lt"/>
                <a:ea typeface="+mn-ea"/>
                <a:cs typeface="+mn-cs"/>
              </a:rPr>
              <a:t>Certificates issued after April 2017 that are not CT qualified will not be trusted in Chrome.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https://www.tunetheweb.com/security/certificate-transparency/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https://en.wikipedia.org/wiki/DNS_Certification_Authority_Authorisation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https://www.techrepublic.com/article/how-to-add-a-certificate-authority-Authorisation-record-in-google-domains/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https://www.wordfence.com/blog/2017/03/chrome-secure/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Although a gray lock means that the website is encrypted and verified, a green lock means that the browser considers the website more likely to be authentic. </a:t>
            </a:r>
            <a:r>
              <a:rPr lang="en-CA" sz="1200" b="0" i="0" kern="1200" dirty="0">
                <a:solidFill>
                  <a:schemeClr val="tx1"/>
                </a:solidFill>
                <a:effectLst/>
                <a:latin typeface="+mn-lt"/>
                <a:ea typeface="+mn-ea"/>
                <a:cs typeface="+mn-cs"/>
              </a:rPr>
              <a:t>This is what EV certificates are supposed to resolve but they don't.</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Extended Validation (EV) certificate requires a more rigorous identity verification process but a) it is mostly a cash grab , b) the big sites have dropped using it, c) browsers have stopped showing it, and </a:t>
            </a:r>
            <a:r>
              <a:rPr lang="en-CA" b="1" dirty="0"/>
              <a:t>d) it is a good way to spoof a real company for phishing purposes </a:t>
            </a:r>
            <a:r>
              <a:rPr lang="en-CA" b="0" dirty="0"/>
              <a:t>(https://en.wikipedia.org/wiki/Extended_Validation_Certificate#Colliding_entity_names)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https://www.troyhunt.com/extended-validation-certificates-are-dead/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https://scotthelme.co.uk/are-ev-certificates-worth-the-paper-theyre-written-on/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https://www.tunetheweb.com/blog/what-does-the-green-padlock-really-mean/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Firefox has the best UI for this and easy access to security info. Other browsers have similar user interfaces.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Browsers have built in security features to defend against various exploits but the white hats are always catching up to the black hats.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sng" kern="1200" dirty="0">
                <a:solidFill>
                  <a:schemeClr val="tx1"/>
                </a:solidFill>
                <a:effectLst/>
                <a:latin typeface="+mn-lt"/>
                <a:ea typeface="+mn-ea"/>
                <a:cs typeface="+mn-cs"/>
                <a:hlinkClick r:id="rId7"/>
              </a:rPr>
              <a:t>https://en.wikipedia.org/wiki/NoScript</a:t>
            </a:r>
            <a:r>
              <a:rPr lang="en-CA"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General Browser security info: </a:t>
            </a:r>
            <a:r>
              <a:rPr lang="en-CA" sz="1200" u="sng" kern="1200" dirty="0">
                <a:solidFill>
                  <a:schemeClr val="tx1"/>
                </a:solidFill>
                <a:effectLst/>
                <a:latin typeface="+mn-lt"/>
                <a:ea typeface="+mn-ea"/>
                <a:cs typeface="+mn-cs"/>
                <a:hlinkClick r:id="rId8"/>
              </a:rPr>
              <a:t>http://its.ucsc.edu/software/release/browser-secure.html</a:t>
            </a:r>
            <a:endParaRPr lang="en-CA"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https://owasp.org/www-project-top-ten/   identifies the most critical security risks to web applications</a:t>
            </a:r>
            <a:br>
              <a:rPr lang="en-US" dirty="0"/>
            </a:br>
            <a:r>
              <a:rPr lang="en-US" dirty="0"/>
              <a:t>https://owasp.org/about/  </a:t>
            </a:r>
            <a:r>
              <a:rPr lang="en-US" b="0" i="0" dirty="0">
                <a:solidFill>
                  <a:srgbClr val="000000"/>
                </a:solidFill>
                <a:effectLst/>
                <a:latin typeface="roboto" panose="02000000000000000000" pitchFamily="2" charset="0"/>
              </a:rPr>
              <a:t>Open Worldwide Application Security Project</a:t>
            </a:r>
            <a:endParaRPr lang="en-US" dirty="0"/>
          </a:p>
        </p:txBody>
      </p:sp>
      <p:sp>
        <p:nvSpPr>
          <p:cNvPr id="4" name="Slide Number Placeholder 3"/>
          <p:cNvSpPr>
            <a:spLocks noGrp="1"/>
          </p:cNvSpPr>
          <p:nvPr>
            <p:ph type="sldNum" sz="quarter" idx="10"/>
          </p:nvPr>
        </p:nvSpPr>
        <p:spPr/>
        <p:txBody>
          <a:bodyPr/>
          <a:lstStyle/>
          <a:p>
            <a:fld id="{6CE49CAB-11E7-4E46-B3A8-B9759289B5BF}" type="slidenum">
              <a:rPr lang="en-US" smtClean="0"/>
              <a:t>13</a:t>
            </a:fld>
            <a:endParaRPr lang="en-US"/>
          </a:p>
        </p:txBody>
      </p:sp>
    </p:spTree>
    <p:extLst>
      <p:ext uri="{BB962C8B-B14F-4D97-AF65-F5344CB8AC3E}">
        <p14:creationId xmlns:p14="http://schemas.microsoft.com/office/powerpoint/2010/main" val="3513737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https://www.youtube.com/watch?v=p0Gwe5gKgjo</a:t>
            </a:r>
          </a:p>
          <a:p>
            <a:r>
              <a:rPr lang="en-CA" dirty="0"/>
              <a:t>Passwords are like keys for locks.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Did you lock your door when you left your residence this morning? Isn't that a pain? Then, when you return home, you have to UNLOCK the door, walk through, and lock it AGAIN before you go to sleep</a:t>
            </a:r>
            <a:r>
              <a:rPr lang="en-CA" i="0" dirty="0"/>
              <a:t>. </a:t>
            </a:r>
            <a:r>
              <a:rPr lang="en-CA" dirty="0"/>
              <a:t>Isn't all that locking and unlocking just wasting your time? </a:t>
            </a:r>
            <a:endParaRPr lang="en-CA" i="0" dirty="0"/>
          </a:p>
          <a:p>
            <a:endParaRPr lang="en-US" sz="1200" dirty="0"/>
          </a:p>
          <a:p>
            <a:r>
              <a:rPr lang="en-US" sz="1200" dirty="0"/>
              <a:t>Who </a:t>
            </a:r>
            <a:r>
              <a:rPr lang="en-US" sz="1200" i="1" dirty="0"/>
              <a:t>loves</a:t>
            </a:r>
            <a:r>
              <a:rPr lang="en-US" sz="1200" dirty="0"/>
              <a:t> passwords…and unlocked doors?</a:t>
            </a:r>
          </a:p>
          <a:p>
            <a:r>
              <a:rPr lang="en-US" sz="1200" dirty="0"/>
              <a:t>-- CRIMINALS!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if someone else knows your password?</a:t>
            </a:r>
          </a:p>
          <a:p>
            <a:r>
              <a:rPr lang="en-CA" dirty="0"/>
              <a:t>-- if that someone is a criminal, see next slide.</a:t>
            </a:r>
          </a:p>
          <a:p>
            <a:endParaRPr lang="en-CA" dirty="0"/>
          </a:p>
          <a:p>
            <a:r>
              <a:rPr lang="en-CA" dirty="0"/>
              <a:t>If you have a car, isn't it a pain to lock it when you get out? After all, the car has done its job – it got you there – and just when you think you are done with it – after driving in Toronto, we are </a:t>
            </a:r>
            <a:r>
              <a:rPr lang="en-CA" i="1" dirty="0"/>
              <a:t>so</a:t>
            </a:r>
            <a:r>
              <a:rPr lang="en-CA" i="0" dirty="0"/>
              <a:t> done with it once we've finally arrived…after SUVs and pickup trucks have bullied you into letting them go first, after you've waited for pedestrians who think the countdown timer imbues them with the speed of an Olympic sprinter who has lots of time to cross the road no matter how close the counter gets to zero (oh, there is no zero…so therefore, there is always time left to cross)…and don't get us started on the electrified wheels zooming in the bicycle lane – apparently, if it doesn't have a motor that runs on fossil fuels and if you don't have to pedal it, then obviously it is not a </a:t>
            </a:r>
            <a:r>
              <a:rPr lang="en-CA" i="1" dirty="0"/>
              <a:t>vehicle</a:t>
            </a:r>
            <a:r>
              <a:rPr lang="en-CA" i="0" dirty="0"/>
              <a:t> subject to traffic laws…if your neck is sort from swivelling your head 180 degrees both left and right to plot that scooter's trajectory on the time/space continuum (Heisenberg was not only right about sub-atomic particles, he was also right about scooters: you can know </a:t>
            </a:r>
            <a:r>
              <a:rPr lang="en-US" i="0" dirty="0"/>
              <a:t>the position OR the velocity, but not both at the same time.) If, after all that, you remember to lock your car before walking away from it while seriously considering whether the TTC is the lesser of evils, then don't you feel having to lock the car doors is just adding insult </a:t>
            </a:r>
            <a:r>
              <a:rPr lang="en-US" i="0"/>
              <a:t>to injury? </a:t>
            </a:r>
            <a:r>
              <a:rPr lang="en-US" i="0" dirty="0"/>
              <a:t>The solution to driving in Toronto is to leave your car unlocked, with the keys in it, while it is still running, and hope someone just steals it.</a:t>
            </a:r>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14</a:t>
            </a:fld>
            <a:endParaRPr lang="en-US"/>
          </a:p>
        </p:txBody>
      </p:sp>
    </p:spTree>
    <p:extLst>
      <p:ext uri="{BB962C8B-B14F-4D97-AF65-F5344CB8AC3E}">
        <p14:creationId xmlns:p14="http://schemas.microsoft.com/office/powerpoint/2010/main" val="2015909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Have you every received a message from an email address belonging to someone you know which was an obvious phishing ploy or spam? Well, their email account was cracked. https://en.wikipedia.org/wiki/Phishing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sng" kern="1200" dirty="0">
                <a:solidFill>
                  <a:schemeClr val="tx1"/>
                </a:solidFill>
                <a:effectLst/>
                <a:latin typeface="+mn-lt"/>
                <a:ea typeface="+mn-ea"/>
                <a:cs typeface="+mn-cs"/>
                <a:hlinkClick r:id="rId3"/>
              </a:rPr>
              <a:t>https://krebsonsecurity.com/2013/06/the-value-of-a-hacked-email-account/</a:t>
            </a:r>
            <a:r>
              <a:rPr lang="en-CA"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https://krebsonsecurity.com/2012/10/the-scrap-value-of-a-hacked-pc-revisited/ (Oct.12,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https://krebsonsecurity.com/wp-content/uploads/2012/10/HackedPC2012.png</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https://krebsonsecurity.com/tools-for-a-safer-pc/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Once a bot (robot program) cracks your email account, the criminal now signed on to your account changes your password; now you are locked out. </a:t>
            </a:r>
          </a:p>
          <a:p>
            <a:r>
              <a:rPr lang="en-CA" sz="1200" kern="1200" dirty="0">
                <a:solidFill>
                  <a:schemeClr val="tx1"/>
                </a:solidFill>
                <a:effectLst/>
                <a:latin typeface="+mn-lt"/>
                <a:ea typeface="+mn-ea"/>
                <a:cs typeface="+mn-cs"/>
              </a:rPr>
              <a:t>You probably use that email, if not the password too, at iTunes, Amazon, Netflix, and everywhere else.</a:t>
            </a:r>
          </a:p>
          <a:p>
            <a:r>
              <a:rPr lang="en-CA" sz="1200" kern="1200" dirty="0">
                <a:solidFill>
                  <a:schemeClr val="tx1"/>
                </a:solidFill>
                <a:effectLst/>
                <a:latin typeface="+mn-lt"/>
                <a:ea typeface="+mn-ea"/>
                <a:cs typeface="+mn-cs"/>
              </a:rPr>
              <a:t>If the password doesn’t work, the cracker goes to those services and says, “I forgot my password” and they reset the password through a link sent to what used to be your email account. Those services have your CRcard info to make purchasing from that site easy for the criminal. Some of those services even show all the CRcard details…hope you have a really low credit limit but, with enough personal information taken from your Facebook and other accounts, they can probably get your credit limit increased.</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Your email account likely has a recovery email and recovery phone. This provides a cross reference to your other addresses and devices that may use the same or similar passwords.</a:t>
            </a:r>
          </a:p>
          <a:p>
            <a:endParaRPr lang="en-CA" dirty="0"/>
          </a:p>
          <a:p>
            <a:r>
              <a:rPr lang="en-CA" dirty="0"/>
              <a:t>Apple says “add extra email addresses to your account to help people find you on Apple services like FaceTime, iMessage, Game Center, and Find My Friends.” – go ahead, </a:t>
            </a:r>
            <a:r>
              <a:rPr lang="en-CA" i="1" dirty="0"/>
              <a:t>expose more aspects of your digital life.</a:t>
            </a:r>
          </a:p>
          <a:p>
            <a:endParaRPr lang="en-CA" i="1" dirty="0"/>
          </a:p>
          <a:p>
            <a:r>
              <a:rPr lang="en-CA" i="1" dirty="0"/>
              <a:t>2012 Horror story: </a:t>
            </a:r>
            <a:r>
              <a:rPr lang="en-CA" dirty="0">
                <a:hlinkClick r:id="rId4"/>
              </a:rPr>
              <a:t>https://www.wired.com/2012/08/apple-amazon-mat-honan-hacking/</a:t>
            </a:r>
            <a:endParaRPr lang="en-CA" dirty="0"/>
          </a:p>
          <a:p>
            <a:r>
              <a:rPr lang="en-CA" dirty="0"/>
              <a:t>IN THE SPACE of one hour, my entire digital life was destroyed. First my Google account was taken over, then deleted. Next my Twitter account was compromised, and used as a platform to broadcast racist and homophobic messages. And worst of all, my </a:t>
            </a:r>
            <a:r>
              <a:rPr lang="en-CA" dirty="0" err="1"/>
              <a:t>AppleID</a:t>
            </a:r>
            <a:r>
              <a:rPr lang="en-CA" dirty="0"/>
              <a:t> account was broken into, and my hackers used it to remotely erase all of the data on my iPhone, iPad, and MacBook.</a:t>
            </a:r>
          </a:p>
          <a:p>
            <a:endParaRPr lang="en-CA" dirty="0"/>
          </a:p>
          <a:p>
            <a:r>
              <a:rPr lang="en-CA" dirty="0"/>
              <a:t>In many ways, this was all my fault. My accounts were daisy-chained together. Getting into Amazon let my hackers get into my Apple ID account, which helped them get into Gmail, which gave them access to Twitter. Had I used two-factor authentication for my Google account, it’s possible that none of this would have happened.</a:t>
            </a:r>
          </a:p>
          <a:p>
            <a:endParaRPr lang="en-CA" dirty="0"/>
          </a:p>
          <a:p>
            <a:r>
              <a:rPr lang="en-CA" dirty="0"/>
              <a:t>Had I been regularly backing up the data on my MacBook, I wouldn't have had to worry about losing more than a year’s worth of photos, covering the entire lifespan of my daughter, or documents and e-mails that I had stored in no other location.</a:t>
            </a:r>
          </a:p>
          <a:p>
            <a:r>
              <a:rPr lang="en-CA" dirty="0"/>
              <a:t>A long horror story follows.</a:t>
            </a:r>
          </a:p>
          <a:p>
            <a:endParaRPr lang="en-US" sz="1200" u="sng" kern="1200" dirty="0">
              <a:solidFill>
                <a:schemeClr val="tx1"/>
              </a:solidFill>
              <a:effectLst/>
              <a:latin typeface="+mn-lt"/>
              <a:ea typeface="+mn-ea"/>
              <a:cs typeface="+mn-cs"/>
              <a:hlinkClick r:id="rId3"/>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E49CAB-11E7-4E46-B3A8-B9759289B5BF}" type="slidenum">
              <a:rPr lang="en-US" smtClean="0"/>
              <a:t>15</a:t>
            </a:fld>
            <a:endParaRPr lang="en-US"/>
          </a:p>
        </p:txBody>
      </p:sp>
    </p:spTree>
    <p:extLst>
      <p:ext uri="{BB962C8B-B14F-4D97-AF65-F5344CB8AC3E}">
        <p14:creationId xmlns:p14="http://schemas.microsoft.com/office/powerpoint/2010/main" val="3378320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Successful cons: duplicate top level pages on a bank's website to a very similar domain, manipulate SEO (Search Engine Optimization) to get your  dummy site at the top of web search results. This works for people too lazy to enter the genuine URL (Google </a:t>
            </a:r>
            <a:r>
              <a:rPr lang="en-CA" sz="1200" b="1" dirty="0" err="1"/>
              <a:t>myBank</a:t>
            </a:r>
            <a:r>
              <a:rPr lang="en-CA" sz="1200" b="1" dirty="0"/>
              <a:t>, click) or don't have a password manager and probably reuse their bank password with other accounts.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https://en.wikipedia.org/wiki/Credential_stuffing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Stuffing: using lists of breached credential pairs (UserID &amp; Password) to sign on to many sites.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 password is weak if it's not unique: </a:t>
            </a:r>
            <a:r>
              <a:rPr lang="en-US" sz="1200" b="0" kern="1200" dirty="0">
                <a:solidFill>
                  <a:schemeClr val="tx1"/>
                </a:solidFill>
                <a:effectLst/>
                <a:latin typeface="+mn-lt"/>
                <a:ea typeface="+mn-ea"/>
                <a:cs typeface="+mn-cs"/>
              </a:rPr>
              <a:t>used only for a single web account and not in any list of commonly used passwords</a:t>
            </a:r>
          </a:p>
          <a:p>
            <a:r>
              <a:rPr lang="en-CA" sz="1200" dirty="0"/>
              <a:t>Humans do not create random values: credential cracking through brute-force is unnecessary.</a:t>
            </a:r>
            <a:endParaRPr lang="en-US" sz="1200" kern="1200" dirty="0">
              <a:solidFill>
                <a:schemeClr val="tx1"/>
              </a:solidFill>
              <a:effectLst/>
              <a:latin typeface="+mn-lt"/>
              <a:ea typeface="+mn-ea"/>
              <a:cs typeface="+mn-cs"/>
            </a:endParaRPr>
          </a:p>
          <a:p>
            <a:endParaRPr lang="en-US" b="1" dirty="0"/>
          </a:p>
          <a:p>
            <a:r>
              <a:rPr lang="en-US" b="0" dirty="0"/>
              <a:t>Credential Harvesting – it is much better for criminals to infect a server and collect thousands of credentials, than attempt a user by user client side infection.</a:t>
            </a:r>
          </a:p>
          <a:p>
            <a:r>
              <a:rPr lang="en-US" b="0" dirty="0"/>
              <a:t>followed by</a:t>
            </a:r>
          </a:p>
          <a:p>
            <a:r>
              <a:rPr lang="en-US" b="0" dirty="0"/>
              <a:t>Credential Stuffing - user level defense: use Firefox Relay for unique userID on each site, just like password -- never reused. even if credential is stolen, it is only good on one site.</a:t>
            </a:r>
          </a:p>
          <a:p>
            <a:endParaRPr lang="en-US"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https://nordpass.com/fortune-500-password-study/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https://xkcd.com/792/     </a:t>
            </a:r>
            <a:r>
              <a:rPr lang="en-US" sz="1200" kern="1200" dirty="0">
                <a:solidFill>
                  <a:schemeClr val="tx1"/>
                </a:solidFill>
                <a:effectLst/>
                <a:latin typeface="+mn-lt"/>
                <a:ea typeface="+mn-ea"/>
                <a:cs typeface="+mn-cs"/>
                <a:sym typeface="Wingdings" panose="05000000000000000000" pitchFamily="2" charset="2"/>
              </a:rPr>
              <a:t> password reuse. Websites that insist you set up an account for no good reason may be using your credentials to try logging into your valuable sites.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https://www.youtube.com/watch?v=zUM7i8fsf0g </a:t>
            </a:r>
            <a:r>
              <a:rPr lang="en-US" sz="1200" kern="1200" dirty="0">
                <a:solidFill>
                  <a:schemeClr val="tx1"/>
                </a:solidFill>
                <a:effectLst/>
                <a:latin typeface="+mn-lt"/>
                <a:ea typeface="+mn-ea"/>
                <a:cs typeface="+mn-cs"/>
                <a:sym typeface="Wingdings" panose="05000000000000000000" pitchFamily="2" charset="2"/>
              </a:rPr>
              <a:t> </a:t>
            </a:r>
            <a:r>
              <a:rPr lang="en-US" b="1" dirty="0"/>
              <a:t>Your Password Complexity Requirements are Worthless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article https://xato.net/10-000-top-passwords-6d6380716fe0  revises old info  (from 1000 passwords used in 91% of user accounts. To 10,000 used in 30% account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Top 200 Most Common Password List | </a:t>
            </a:r>
            <a:r>
              <a:rPr lang="en-US" dirty="0" err="1">
                <a:hlinkClick r:id="rId3"/>
              </a:rPr>
              <a:t>NordPass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https://nordpass.com/most-common-passwords-list/</a:t>
            </a:r>
          </a:p>
          <a:p>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Sign up with any service online, and it will almost certainly use your email address as a user ID.  </a:t>
            </a:r>
            <a:r>
              <a:rPr lang="en-US" sz="1200" kern="1200" dirty="0">
                <a:solidFill>
                  <a:schemeClr val="tx1"/>
                </a:solidFill>
                <a:effectLst/>
                <a:latin typeface="+mn-lt"/>
                <a:ea typeface="+mn-ea"/>
                <a:cs typeface="+mn-cs"/>
              </a:rPr>
              <a:t>A robot cracking program uses a spam list of email addresses, yours is probably on it. The email domain tells the "bot" where to start, e.g. @gmail.com, @hotmail.com, @yahoo.com, @mySeneca.ca.  It tries the first commonly used password in its list to crack your email. But it does not keep trying other passwords else it will lock out your account with too many unsuccessful tries in a short space of time. Instead, it goes to the next email on the spam list. After it has gone through the entire spam list, it returns -- sometime later -- to your account and tries the next most commonly used password. No red flags are raised for a single invalid sign on attempt every once in a while.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 robot program, a "bot", loaded on some unsuspecting person's PC or a server, can easily get a spam list of millions of email addresses, probably one of yours which means it has your User 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a:t>
            </a:r>
            <a:r>
              <a:rPr lang="en-CA" sz="1200" kern="1200" dirty="0">
                <a:solidFill>
                  <a:schemeClr val="tx1"/>
                </a:solidFill>
                <a:effectLst/>
                <a:latin typeface="+mn-lt"/>
                <a:ea typeface="+mn-ea"/>
                <a:cs typeface="+mn-cs"/>
              </a:rPr>
              <a:t>un this on many thousands of bots each taking a portion of the </a:t>
            </a:r>
            <a:r>
              <a:rPr lang="en-CA" sz="1200" kern="1200" dirty="0" err="1">
                <a:solidFill>
                  <a:schemeClr val="tx1"/>
                </a:solidFill>
                <a:effectLst/>
                <a:latin typeface="+mn-lt"/>
                <a:ea typeface="+mn-ea"/>
                <a:cs typeface="+mn-cs"/>
              </a:rPr>
              <a:t>SpamList</a:t>
            </a:r>
            <a:r>
              <a:rPr lang="en-CA" sz="1200" kern="1200" dirty="0">
                <a:solidFill>
                  <a:schemeClr val="tx1"/>
                </a:solidFill>
                <a:effectLst/>
                <a:latin typeface="+mn-lt"/>
                <a:ea typeface="+mn-ea"/>
                <a:cs typeface="+mn-cs"/>
              </a:rPr>
              <a:t> and it will not take that long to crack accounts.</a:t>
            </a:r>
          </a:p>
          <a:p>
            <a:r>
              <a:rPr lang="en-US" sz="1200" kern="1200" dirty="0">
                <a:solidFill>
                  <a:schemeClr val="tx1"/>
                </a:solidFill>
                <a:effectLst/>
                <a:latin typeface="Consolas" panose="020B0609020204030204" pitchFamily="49" charset="0"/>
                <a:ea typeface="+mn-ea"/>
                <a:cs typeface="+mn-cs"/>
              </a:rPr>
              <a:t>FOR EACH password in the </a:t>
            </a:r>
            <a:r>
              <a:rPr lang="en-US" sz="1200" kern="1200" dirty="0" err="1">
                <a:solidFill>
                  <a:schemeClr val="tx1"/>
                </a:solidFill>
                <a:effectLst/>
                <a:latin typeface="Consolas" panose="020B0609020204030204" pitchFamily="49" charset="0"/>
                <a:ea typeface="+mn-ea"/>
                <a:cs typeface="+mn-cs"/>
              </a:rPr>
              <a:t>CommonPasswordsList</a:t>
            </a:r>
            <a:endParaRPr lang="en-CA" dirty="0">
              <a:latin typeface="Consolas" panose="020B0609020204030204" pitchFamily="49" charset="0"/>
            </a:endParaRPr>
          </a:p>
          <a:p>
            <a:r>
              <a:rPr lang="en-US" sz="1200" kern="1200" dirty="0">
                <a:solidFill>
                  <a:schemeClr val="tx1"/>
                </a:solidFill>
                <a:effectLst/>
                <a:latin typeface="Consolas" panose="020B0609020204030204" pitchFamily="49" charset="0"/>
                <a:ea typeface="+mn-ea"/>
                <a:cs typeface="+mn-cs"/>
              </a:rPr>
              <a:t>   FOR EACH email in the </a:t>
            </a:r>
            <a:r>
              <a:rPr lang="en-US" sz="1200" kern="1200" dirty="0" err="1">
                <a:solidFill>
                  <a:schemeClr val="tx1"/>
                </a:solidFill>
                <a:effectLst/>
                <a:latin typeface="Consolas" panose="020B0609020204030204" pitchFamily="49" charset="0"/>
                <a:ea typeface="+mn-ea"/>
                <a:cs typeface="+mn-cs"/>
              </a:rPr>
              <a:t>SpamList</a:t>
            </a:r>
            <a:endParaRPr lang="en-US" sz="1200" kern="1200" dirty="0">
              <a:solidFill>
                <a:schemeClr val="tx1"/>
              </a:solidFill>
              <a:effectLst/>
              <a:latin typeface="Consolas" panose="020B0609020204030204" pitchFamily="49" charset="0"/>
              <a:ea typeface="+mn-ea"/>
              <a:cs typeface="+mn-cs"/>
            </a:endParaRPr>
          </a:p>
          <a:p>
            <a:r>
              <a:rPr lang="en-US" sz="1200" kern="1200" dirty="0">
                <a:solidFill>
                  <a:schemeClr val="tx1"/>
                </a:solidFill>
                <a:effectLst/>
                <a:latin typeface="Consolas" panose="020B0609020204030204" pitchFamily="49" charset="0"/>
                <a:ea typeface="+mn-ea"/>
                <a:cs typeface="+mn-cs"/>
              </a:rPr>
              <a:t>      attempt sign on using email as UserID</a:t>
            </a:r>
          </a:p>
          <a:p>
            <a:r>
              <a:rPr lang="en-US" sz="1200" kern="1200" dirty="0">
                <a:solidFill>
                  <a:schemeClr val="tx1"/>
                </a:solidFill>
                <a:effectLst/>
                <a:latin typeface="Consolas" panose="020B0609020204030204" pitchFamily="49" charset="0"/>
                <a:ea typeface="+mn-ea"/>
                <a:cs typeface="+mn-cs"/>
              </a:rPr>
              <a:t>      IF successful THEN INSERT </a:t>
            </a:r>
            <a:r>
              <a:rPr lang="en-US" sz="1200" kern="1200" dirty="0" err="1">
                <a:solidFill>
                  <a:schemeClr val="tx1"/>
                </a:solidFill>
                <a:effectLst/>
                <a:latin typeface="Consolas" panose="020B0609020204030204" pitchFamily="49" charset="0"/>
                <a:ea typeface="+mn-ea"/>
                <a:cs typeface="+mn-cs"/>
              </a:rPr>
              <a:t>UserID@domain.email</a:t>
            </a:r>
            <a:r>
              <a:rPr lang="en-US" sz="1200" kern="1200" dirty="0">
                <a:solidFill>
                  <a:schemeClr val="tx1"/>
                </a:solidFill>
                <a:effectLst/>
                <a:latin typeface="Consolas" panose="020B0609020204030204" pitchFamily="49" charset="0"/>
                <a:ea typeface="+mn-ea"/>
                <a:cs typeface="+mn-cs"/>
              </a:rPr>
              <a:t>, password into </a:t>
            </a:r>
            <a:r>
              <a:rPr lang="en-US" sz="1200" kern="1200" dirty="0" err="1">
                <a:solidFill>
                  <a:schemeClr val="tx1"/>
                </a:solidFill>
                <a:effectLst/>
                <a:latin typeface="Consolas" panose="020B0609020204030204" pitchFamily="49" charset="0"/>
                <a:ea typeface="+mn-ea"/>
                <a:cs typeface="+mn-cs"/>
              </a:rPr>
              <a:t>Cracked_Accounts_file</a:t>
            </a:r>
            <a:endParaRPr lang="en-US" sz="1200" kern="1200" dirty="0">
              <a:solidFill>
                <a:schemeClr val="tx1"/>
              </a:solidFill>
              <a:effectLst/>
              <a:latin typeface="Consolas" panose="020B0609020204030204" pitchFamily="49" charset="0"/>
              <a:ea typeface="+mn-ea"/>
              <a:cs typeface="+mn-cs"/>
            </a:endParaRPr>
          </a:p>
          <a:p>
            <a:r>
              <a:rPr lang="en-US" sz="1200" kern="1200" dirty="0">
                <a:solidFill>
                  <a:schemeClr val="tx1"/>
                </a:solidFill>
                <a:effectLst/>
                <a:latin typeface="Consolas" panose="020B0609020204030204" pitchFamily="49" charset="0"/>
                <a:ea typeface="+mn-ea"/>
                <a:cs typeface="+mn-cs"/>
              </a:rPr>
              <a:t>      FOR EACH website in the </a:t>
            </a:r>
            <a:r>
              <a:rPr lang="en-US" sz="1200" kern="1200" dirty="0" err="1">
                <a:solidFill>
                  <a:schemeClr val="tx1"/>
                </a:solidFill>
                <a:effectLst/>
                <a:latin typeface="Consolas" panose="020B0609020204030204" pitchFamily="49" charset="0"/>
                <a:ea typeface="+mn-ea"/>
                <a:cs typeface="+mn-cs"/>
              </a:rPr>
              <a:t>WebAccountsList</a:t>
            </a:r>
            <a:r>
              <a:rPr lang="en-US" sz="1200" kern="1200" dirty="0">
                <a:solidFill>
                  <a:schemeClr val="tx1"/>
                </a:solidFill>
                <a:effectLst/>
                <a:latin typeface="Consolas" panose="020B0609020204030204" pitchFamily="49" charset="0"/>
                <a:ea typeface="+mn-ea"/>
                <a:cs typeface="+mn-cs"/>
              </a:rPr>
              <a:t> // Apple, Amazon, eBay, PayPal, banks, credit cards, financial, investments, ecommerce, social media, online gaming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onsolas" panose="020B0609020204030204" pitchFamily="49" charset="0"/>
                <a:ea typeface="+mn-ea"/>
                <a:cs typeface="+mn-cs"/>
              </a:rPr>
              <a:t>         attempt sign on with </a:t>
            </a:r>
            <a:r>
              <a:rPr lang="en-US" sz="1200" kern="1200" dirty="0" err="1">
                <a:solidFill>
                  <a:schemeClr val="tx1"/>
                </a:solidFill>
                <a:effectLst/>
                <a:latin typeface="Consolas" panose="020B0609020204030204" pitchFamily="49" charset="0"/>
                <a:ea typeface="+mn-ea"/>
                <a:cs typeface="+mn-cs"/>
              </a:rPr>
              <a:t>UserID@domain.email</a:t>
            </a:r>
            <a:r>
              <a:rPr lang="en-US" sz="1200" kern="1200" dirty="0">
                <a:solidFill>
                  <a:schemeClr val="tx1"/>
                </a:solidFill>
                <a:effectLst/>
                <a:latin typeface="Consolas" panose="020B0609020204030204" pitchFamily="49" charset="0"/>
                <a:ea typeface="+mn-ea"/>
                <a:cs typeface="+mn-cs"/>
              </a:rPr>
              <a:t> &amp; password</a:t>
            </a:r>
          </a:p>
          <a:p>
            <a:r>
              <a:rPr lang="en-US" sz="1200" kern="1200" dirty="0">
                <a:solidFill>
                  <a:schemeClr val="tx1"/>
                </a:solidFill>
                <a:effectLst/>
                <a:latin typeface="Consolas" panose="020B0609020204030204" pitchFamily="49" charset="0"/>
                <a:ea typeface="+mn-ea"/>
                <a:cs typeface="+mn-cs"/>
              </a:rPr>
              <a:t>         IF successful THEN INSERT </a:t>
            </a:r>
            <a:r>
              <a:rPr lang="en-US" sz="1200" kern="1200" dirty="0" err="1">
                <a:solidFill>
                  <a:schemeClr val="tx1"/>
                </a:solidFill>
                <a:effectLst/>
                <a:latin typeface="Consolas" panose="020B0609020204030204" pitchFamily="49" charset="0"/>
                <a:ea typeface="+mn-ea"/>
                <a:cs typeface="+mn-cs"/>
              </a:rPr>
              <a:t>UserID@domain.email</a:t>
            </a:r>
            <a:r>
              <a:rPr lang="en-US" sz="1200" kern="1200" dirty="0">
                <a:solidFill>
                  <a:schemeClr val="tx1"/>
                </a:solidFill>
                <a:effectLst/>
                <a:latin typeface="Consolas" panose="020B0609020204030204" pitchFamily="49" charset="0"/>
                <a:ea typeface="+mn-ea"/>
                <a:cs typeface="+mn-cs"/>
              </a:rPr>
              <a:t>, password, website into </a:t>
            </a:r>
            <a:r>
              <a:rPr lang="en-US" sz="1200" kern="1200" dirty="0" err="1">
                <a:solidFill>
                  <a:schemeClr val="tx1"/>
                </a:solidFill>
                <a:effectLst/>
                <a:latin typeface="Consolas" panose="020B0609020204030204" pitchFamily="49" charset="0"/>
                <a:ea typeface="+mn-ea"/>
                <a:cs typeface="+mn-cs"/>
              </a:rPr>
              <a:t>Cracked_Accounts_file</a:t>
            </a:r>
            <a:endParaRPr lang="en-US" sz="1200" kern="1200" dirty="0">
              <a:solidFill>
                <a:schemeClr val="tx1"/>
              </a:solidFill>
              <a:effectLst/>
              <a:latin typeface="Consolas" panose="020B0609020204030204" pitchFamily="49" charset="0"/>
              <a:ea typeface="+mn-ea"/>
              <a:cs typeface="+mn-cs"/>
            </a:endParaRPr>
          </a:p>
          <a:p>
            <a:r>
              <a:rPr lang="en-CA" sz="1200" kern="1200" dirty="0">
                <a:solidFill>
                  <a:schemeClr val="tx1"/>
                </a:solidFill>
                <a:effectLst/>
                <a:latin typeface="Consolas" panose="020B0609020204030204" pitchFamily="49" charset="0"/>
                <a:ea typeface="+mn-ea"/>
                <a:cs typeface="+mn-cs"/>
              </a:rPr>
              <a:t>      END FOR </a:t>
            </a:r>
          </a:p>
          <a:p>
            <a:r>
              <a:rPr lang="en-CA" sz="1200" kern="1200" dirty="0">
                <a:solidFill>
                  <a:schemeClr val="tx1"/>
                </a:solidFill>
                <a:effectLst/>
                <a:latin typeface="Consolas" panose="020B0609020204030204" pitchFamily="49" charset="0"/>
                <a:ea typeface="+mn-ea"/>
                <a:cs typeface="+mn-cs"/>
              </a:rPr>
              <a:t>   END FOR </a:t>
            </a:r>
          </a:p>
          <a:p>
            <a:r>
              <a:rPr lang="en-CA" sz="1200" kern="1200" dirty="0">
                <a:solidFill>
                  <a:schemeClr val="tx1"/>
                </a:solidFill>
                <a:effectLst/>
                <a:latin typeface="Consolas" panose="020B0609020204030204" pitchFamily="49" charset="0"/>
                <a:ea typeface="+mn-ea"/>
                <a:cs typeface="+mn-cs"/>
              </a:rPr>
              <a:t>END FOR </a:t>
            </a:r>
          </a:p>
          <a:p>
            <a:r>
              <a:rPr lang="en-US" sz="1200" kern="1200" dirty="0">
                <a:solidFill>
                  <a:schemeClr val="tx1"/>
                </a:solidFill>
                <a:effectLst/>
                <a:latin typeface="+mn-lt"/>
                <a:ea typeface="+mn-ea"/>
                <a:cs typeface="+mn-cs"/>
              </a:rPr>
              <a:t>…and it gets much more sophisticated from there.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See https://null-byte.wonderhowto.com/how-to/password-cracking/</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https://haveibeenpwned.com/  </a:t>
            </a:r>
            <a:r>
              <a:rPr lang="en-US" sz="1200" b="0" kern="1200" dirty="0">
                <a:solidFill>
                  <a:schemeClr val="tx1"/>
                </a:solidFill>
                <a:effectLst/>
                <a:latin typeface="+mn-lt"/>
                <a:ea typeface="+mn-ea"/>
                <a:cs typeface="+mn-cs"/>
              </a:rPr>
              <a:t>and/or  </a:t>
            </a:r>
            <a:r>
              <a:rPr lang="en-US" sz="1200" b="1" kern="1200" dirty="0">
                <a:solidFill>
                  <a:schemeClr val="tx1"/>
                </a:solidFill>
                <a:effectLst/>
                <a:latin typeface="+mn-lt"/>
                <a:ea typeface="+mn-ea"/>
                <a:cs typeface="+mn-cs"/>
              </a:rPr>
              <a:t>https://sec.hpi.uni-potsdam.de/ilc/search?lang=en</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see if your email is on a list of breached security.</a:t>
            </a:r>
          </a:p>
          <a:p>
            <a:endParaRPr lang="en-US" sz="1200" kern="1200" dirty="0">
              <a:solidFill>
                <a:schemeClr val="tx1"/>
              </a:solidFill>
              <a:effectLst/>
              <a:latin typeface="+mn-lt"/>
              <a:ea typeface="+mn-ea"/>
              <a:cs typeface="+mn-cs"/>
            </a:endParaRPr>
          </a:p>
          <a:p>
            <a:r>
              <a:rPr lang="en-CA" dirty="0"/>
              <a:t>o See https://pages.balabit.com/rs/855-UZV-853/images/Balabit-top-10-hacks.pdf#_ga=1.183907937.639091324.1489939037 </a:t>
            </a:r>
          </a:p>
          <a:p>
            <a:r>
              <a:rPr lang="en-CA" dirty="0"/>
              <a:t>o https://www.balabit.com/news/press/social-engineering-leads-the-top-10-list-of-most-popular-hacking-methods-balabit-survey-results-from-black-hat-usa </a:t>
            </a:r>
          </a:p>
          <a:p>
            <a:r>
              <a:rPr lang="en-CA" dirty="0"/>
              <a:t>o http://www.computerweekly.com/news/4500272941/Social-engineering-is-top-hacking-method-survey-shows</a:t>
            </a:r>
          </a:p>
          <a:p>
            <a:endParaRPr lang="en-US" dirty="0"/>
          </a:p>
          <a:p>
            <a:r>
              <a:rPr lang="en-CA" dirty="0"/>
              <a:t>See https://www.pcisecuritystandards.org/pci_security/educational_resources</a:t>
            </a:r>
          </a:p>
          <a:p>
            <a:r>
              <a:rPr lang="en-US" dirty="0"/>
              <a:t>https://itsupport.smu.edu.sg/hc/en-us/articles/220172367-IT-Security-Incident-News</a:t>
            </a:r>
          </a:p>
          <a:p>
            <a:r>
              <a:rPr lang="en-US" dirty="0"/>
              <a:t>https://esupport.trendmicro.com/en-us/home/pages/technical-support/internet-security-2017/1099580.aspx</a:t>
            </a:r>
          </a:p>
          <a:p>
            <a:r>
              <a:rPr lang="en-US" dirty="0"/>
              <a:t>https://en.wikipedia.org/wiki/List_of_the_most_common_passwords</a:t>
            </a:r>
          </a:p>
          <a:p>
            <a:r>
              <a:rPr lang="en-US" dirty="0"/>
              <a:t>https://en.wikipedia.org/wiki/Password_cracking</a:t>
            </a:r>
          </a:p>
          <a:p>
            <a:endParaRPr lang="en-US" dirty="0"/>
          </a:p>
          <a:p>
            <a:r>
              <a:rPr lang="en-US" dirty="0"/>
              <a:t>Poor, weak passwords have the following characteristics:</a:t>
            </a:r>
          </a:p>
          <a:p>
            <a:r>
              <a:rPr lang="en-US" dirty="0"/>
              <a:t>▪The password contains fewer than eight characters.</a:t>
            </a:r>
          </a:p>
          <a:p>
            <a:r>
              <a:rPr lang="en-US" dirty="0"/>
              <a:t>▪The password is a word found in a dictionary (English or foreign).</a:t>
            </a:r>
          </a:p>
          <a:p>
            <a:r>
              <a:rPr lang="en-US" dirty="0"/>
              <a:t>▪Names of family, pets, friends, coworkers, fantasy characters, etc.</a:t>
            </a:r>
          </a:p>
          <a:p>
            <a:r>
              <a:rPr lang="en-US" dirty="0"/>
              <a:t>▪Computer terms and names, commands, sites, companies, hardware, software.</a:t>
            </a:r>
          </a:p>
          <a:p>
            <a:r>
              <a:rPr lang="en-US" dirty="0"/>
              <a:t>▪Birthdays and other personal information such as addresses and phone numbers.</a:t>
            </a:r>
          </a:p>
          <a:p>
            <a:r>
              <a:rPr lang="en-US" dirty="0"/>
              <a:t>▪Word or number patterns like </a:t>
            </a:r>
            <a:r>
              <a:rPr lang="en-US" dirty="0" err="1"/>
              <a:t>aaabbb</a:t>
            </a:r>
            <a:r>
              <a:rPr lang="en-US" dirty="0"/>
              <a:t>, qwerty, </a:t>
            </a:r>
            <a:r>
              <a:rPr lang="en-US" dirty="0" err="1"/>
              <a:t>zyxwvuts</a:t>
            </a:r>
            <a:r>
              <a:rPr lang="en-US" dirty="0"/>
              <a:t>, 123321, etc.</a:t>
            </a:r>
          </a:p>
          <a:p>
            <a:r>
              <a:rPr lang="en-US" dirty="0"/>
              <a:t>▪Any of the above spelled backward.</a:t>
            </a:r>
          </a:p>
          <a:p>
            <a:r>
              <a:rPr lang="en-US" dirty="0"/>
              <a:t>▪Any of the above preceded or followed by a digit (e.g., secret1, 1secret)</a:t>
            </a:r>
          </a:p>
          <a:p>
            <a:endParaRPr lang="en-US" b="1" dirty="0"/>
          </a:p>
        </p:txBody>
      </p:sp>
      <p:sp>
        <p:nvSpPr>
          <p:cNvPr id="4" name="Slide Number Placeholder 3"/>
          <p:cNvSpPr>
            <a:spLocks noGrp="1"/>
          </p:cNvSpPr>
          <p:nvPr>
            <p:ph type="sldNum" sz="quarter" idx="10"/>
          </p:nvPr>
        </p:nvSpPr>
        <p:spPr/>
        <p:txBody>
          <a:bodyPr/>
          <a:lstStyle/>
          <a:p>
            <a:fld id="{6CE49CAB-11E7-4E46-B3A8-B9759289B5BF}" type="slidenum">
              <a:rPr lang="en-US" smtClean="0"/>
              <a:t>16</a:t>
            </a:fld>
            <a:endParaRPr lang="en-US"/>
          </a:p>
        </p:txBody>
      </p:sp>
    </p:spTree>
    <p:extLst>
      <p:ext uri="{BB962C8B-B14F-4D97-AF65-F5344CB8AC3E}">
        <p14:creationId xmlns:p14="http://schemas.microsoft.com/office/powerpoint/2010/main" val="1265102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get the message </a:t>
            </a:r>
            <a:r>
              <a:rPr lang="en-CA" dirty="0"/>
              <a:t>"Your user ID or password is incorrect. Please try again."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r>
              <a:rPr lang="en-CA" dirty="0"/>
              <a:t>o make your password "incorrect" and you will always be reminded what it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No more hints and knowledge-based authentication</a:t>
            </a: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Knowledge-based authentication (KBA), sometimes referred to as “security questions”, is no longer recognized as an acceptable authenticator by SP 800-63. See</a:t>
            </a:r>
            <a:br>
              <a:rPr lang="en-CA" sz="1200" b="0" i="0" kern="1200" dirty="0">
                <a:solidFill>
                  <a:schemeClr val="tx1"/>
                </a:solidFill>
                <a:effectLst/>
                <a:latin typeface="+mn-lt"/>
                <a:ea typeface="+mn-ea"/>
                <a:cs typeface="+mn-cs"/>
              </a:rPr>
            </a:br>
            <a:r>
              <a:rPr lang="en-CA" sz="1200" b="0" i="0" kern="1200" dirty="0">
                <a:solidFill>
                  <a:schemeClr val="tx1"/>
                </a:solidFill>
                <a:effectLst/>
                <a:latin typeface="+mn-lt"/>
                <a:ea typeface="+mn-ea"/>
                <a:cs typeface="+mn-cs"/>
              </a:rPr>
              <a:t>National Institute of Standards and Technology </a:t>
            </a:r>
            <a:r>
              <a:rPr lang="en-CA" sz="1200" b="1" i="0" kern="1200" dirty="0">
                <a:solidFill>
                  <a:schemeClr val="tx1"/>
                </a:solidFill>
                <a:effectLst/>
                <a:latin typeface="+mn-lt"/>
                <a:ea typeface="+mn-ea"/>
                <a:cs typeface="+mn-cs"/>
              </a:rPr>
              <a:t>NIST Special Publication 800-63: Digital Identity Guidelines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Answering security questions is how Hollywood actress Jennifer Lawrence’s account was cracked. </a:t>
            </a:r>
            <a:r>
              <a:rPr lang="en-US" dirty="0"/>
              <a:t>Security questions are much easier to hack than passwords. </a:t>
            </a:r>
            <a:r>
              <a:rPr lang="en-US" b="1" dirty="0"/>
              <a:t>Security questions </a:t>
            </a:r>
            <a:r>
              <a:rPr lang="en-US" dirty="0"/>
              <a:t>are now considered </a:t>
            </a:r>
            <a:r>
              <a:rPr lang="en-US" b="1" dirty="0"/>
              <a:t>security holes </a:t>
            </a:r>
            <a:r>
              <a:rPr lang="en-US" dirty="0"/>
              <a:t>by most security experts. Research shows 5 minutes on somebody’s Facebook page made study subjects able to answer questions as accurately as the owner’s partner could.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Always lie in answers to security questions. But lies are very hard to remember.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Defence: use a truly random phrase as a security answer and use that answer regardless of the question. The phrase should be </a:t>
            </a:r>
            <a:r>
              <a:rPr lang="en-CA" i="1" dirty="0"/>
              <a:t>at least</a:t>
            </a:r>
            <a:r>
              <a:rPr lang="en-CA" i="0" dirty="0"/>
              <a:t> 12 characters long to help avoid cracking and never actually </a:t>
            </a:r>
            <a:r>
              <a:rPr lang="en-CA" i="1" dirty="0"/>
              <a:t>be</a:t>
            </a:r>
            <a:r>
              <a:rPr lang="en-CA" i="0" dirty="0"/>
              <a:t> an answer to any security question. </a:t>
            </a:r>
            <a:r>
              <a:rPr lang="en-CA" sz="1200" b="0" i="0" kern="1200" dirty="0">
                <a:solidFill>
                  <a:schemeClr val="tx1"/>
                </a:solidFill>
                <a:effectLst/>
                <a:latin typeface="+mn-lt"/>
                <a:ea typeface="+mn-ea"/>
                <a:cs typeface="+mn-cs"/>
              </a:rPr>
              <a:t>Mother's maiden name? Answer </a:t>
            </a:r>
            <a:r>
              <a:rPr lang="en-CA" i="0" dirty="0"/>
              <a:t>“CP4P is great.” or generate a </a:t>
            </a:r>
            <a:r>
              <a:rPr lang="en-CA" i="0" dirty="0" err="1"/>
              <a:t>Diceware</a:t>
            </a:r>
            <a:r>
              <a:rPr lang="en-CA" i="0" dirty="0"/>
              <a:t> phrase (later in slide deck) or use a classic Canadian phrase as an answer: "double </a:t>
            </a:r>
            <a:r>
              <a:rPr lang="en-CA" i="0" dirty="0" err="1"/>
              <a:t>double</a:t>
            </a:r>
            <a:r>
              <a:rPr lang="en-CA" i="0" dirty="0"/>
              <a:t>“, "cold enough for you?”, "How's it </a:t>
            </a:r>
            <a:r>
              <a:rPr lang="en-CA" i="0" dirty="0" err="1"/>
              <a:t>goin</a:t>
            </a:r>
            <a:r>
              <a:rPr lang="en-CA" i="0" dirty="0"/>
              <a:t>', eh?", "take off, eh?"</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https://www.theatlantic.com/technology/archive/2012/08/security-questions-the-biggest-joke-in-online-identity-verification/260835/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If a service sends your password in plain text, it is stored either in plain text or with encryption (which, of course, can be decrypted). That’s a bad thing and too many sites still do this. It is attributable only to laziness and careless IT. Passwords are properly stored if they are salted and hashed – more on this later in the slide deck.</a:t>
            </a: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Note that some sites will send you a temporary password; if done well, their system stored that temporary password properly </a:t>
            </a:r>
            <a:r>
              <a:rPr lang="en-US" i="1" dirty="0"/>
              <a:t>and </a:t>
            </a:r>
            <a:r>
              <a:rPr lang="en-US" dirty="0"/>
              <a:t>flagged it as expired; you will sign on with the temporary and the host system will insist you change it before allowing you to continue.</a:t>
            </a: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e.g. https://excal.on.ca/tixhub-in-plaintext/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http://plaintextoffenders.com/</a:t>
            </a: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https://krebsonsecurity.com/2019/03/</a:t>
            </a:r>
            <a:r>
              <a:rPr lang="en-US" b="1" dirty="0"/>
              <a:t>facebook-stored-hundreds-of-millions-of-user-passwords-in-plain-text-for-years/</a:t>
            </a:r>
          </a:p>
        </p:txBody>
      </p:sp>
      <p:sp>
        <p:nvSpPr>
          <p:cNvPr id="4" name="Slide Number Placeholder 3"/>
          <p:cNvSpPr>
            <a:spLocks noGrp="1"/>
          </p:cNvSpPr>
          <p:nvPr>
            <p:ph type="sldNum" sz="quarter" idx="10"/>
          </p:nvPr>
        </p:nvSpPr>
        <p:spPr/>
        <p:txBody>
          <a:bodyPr/>
          <a:lstStyle/>
          <a:p>
            <a:fld id="{6CE49CAB-11E7-4E46-B3A8-B9759289B5BF}" type="slidenum">
              <a:rPr lang="en-US" smtClean="0"/>
              <a:t>17</a:t>
            </a:fld>
            <a:endParaRPr lang="en-US"/>
          </a:p>
        </p:txBody>
      </p:sp>
    </p:spTree>
    <p:extLst>
      <p:ext uri="{BB962C8B-B14F-4D97-AF65-F5344CB8AC3E}">
        <p14:creationId xmlns:p14="http://schemas.microsoft.com/office/powerpoint/2010/main" val="1755393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Ironically, typical edits do not check for “password” within the password.</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Shift F5 to see the animation</a:t>
            </a:r>
          </a:p>
        </p:txBody>
      </p:sp>
      <p:sp>
        <p:nvSpPr>
          <p:cNvPr id="4" name="Slide Number Placeholder 3"/>
          <p:cNvSpPr>
            <a:spLocks noGrp="1"/>
          </p:cNvSpPr>
          <p:nvPr>
            <p:ph type="sldNum" sz="quarter" idx="10"/>
          </p:nvPr>
        </p:nvSpPr>
        <p:spPr/>
        <p:txBody>
          <a:bodyPr/>
          <a:lstStyle/>
          <a:p>
            <a:fld id="{517C8CDC-6EC3-479A-B423-AC93A4836863}" type="slidenum">
              <a:rPr lang="en-US" smtClean="0"/>
              <a:t>18</a:t>
            </a:fld>
            <a:endParaRPr lang="en-US"/>
          </a:p>
        </p:txBody>
      </p:sp>
    </p:spTree>
    <p:extLst>
      <p:ext uri="{BB962C8B-B14F-4D97-AF65-F5344CB8AC3E}">
        <p14:creationId xmlns:p14="http://schemas.microsoft.com/office/powerpoint/2010/main" val="2010334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First, lazy programmers force your email address to be their UserID which makes guessing your account's credentials only half as hard. (An email address is only valuable if other people know it.)</a:t>
            </a:r>
            <a:r>
              <a:rPr lang="en-US" sz="14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mn-lt"/>
                <a:ea typeface="+mn-ea"/>
                <a:cs typeface="+mn-cs"/>
              </a:rPr>
              <a:t>These bad policies were an attempt to thwart crackability of passwords. But the more password rules became secure against cracking, the more users made those passwords insecure by storing them outside their heads.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kern="1200" dirty="0">
              <a:solidFill>
                <a:schemeClr val="tx1"/>
              </a:solidFill>
              <a:effectLst/>
              <a:latin typeface="+mn-lt"/>
              <a:ea typeface="+mn-ea"/>
              <a:cs typeface="+mn-cs"/>
            </a:endParaRPr>
          </a:p>
          <a:p>
            <a:r>
              <a:rPr lang="en-US" sz="1400" dirty="0"/>
              <a:t>1. </a:t>
            </a:r>
            <a:r>
              <a:rPr lang="en-US" sz="1400" b="1" dirty="0"/>
              <a:t>Length</a:t>
            </a:r>
            <a:r>
              <a:rPr lang="en-US" sz="1400" b="0" dirty="0"/>
              <a:t>:</a:t>
            </a:r>
            <a:r>
              <a:rPr lang="en-US" sz="1400" dirty="0"/>
              <a:t> minimum and/or maximum length requirements that are </a:t>
            </a:r>
            <a:r>
              <a:rPr lang="en-US" sz="1400" b="1" dirty="0"/>
              <a:t>too short,</a:t>
            </a:r>
            <a:r>
              <a:rPr lang="en-US" sz="1400" b="0" dirty="0"/>
              <a:t> e.g. minimum 6 or 8 and maximum as few as 12 characters</a:t>
            </a:r>
            <a:endParaRPr lang="en-US"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mn-lt"/>
                <a:ea typeface="+mn-ea"/>
                <a:cs typeface="+mn-cs"/>
              </a:rPr>
              <a:t>Password minimum length was often set low enough that users would not complain about having to remember long passwords (or would not have to write them down).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mn-lt"/>
                <a:ea typeface="+mn-ea"/>
                <a:cs typeface="+mn-cs"/>
              </a:rPr>
              <a:t>Password maximum length was often constrained by the systems accepting those passwords, e.g. short database field size; old, never updated hashing algorithms cannot deal with passwords longer than </a:t>
            </a:r>
            <a:r>
              <a:rPr lang="en-CA" sz="1400" i="1" kern="1200" dirty="0">
                <a:solidFill>
                  <a:schemeClr val="tx1"/>
                </a:solidFill>
                <a:effectLst/>
                <a:latin typeface="+mn-lt"/>
                <a:ea typeface="+mn-ea"/>
                <a:cs typeface="+mn-cs"/>
              </a:rPr>
              <a:t>N </a:t>
            </a:r>
            <a:r>
              <a:rPr lang="en-CA" sz="1400" i="0" kern="1200" dirty="0">
                <a:solidFill>
                  <a:schemeClr val="tx1"/>
                </a:solidFill>
                <a:effectLst/>
                <a:latin typeface="+mn-lt"/>
                <a:ea typeface="+mn-ea"/>
                <a:cs typeface="+mn-cs"/>
              </a:rPr>
              <a:t>characters</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Administrators were afraid of allowing easily </a:t>
            </a:r>
            <a:r>
              <a:rPr lang="en-CA" sz="1400" kern="1200" dirty="0" err="1">
                <a:solidFill>
                  <a:schemeClr val="tx1"/>
                </a:solidFill>
                <a:effectLst/>
                <a:latin typeface="+mn-lt"/>
                <a:ea typeface="+mn-ea"/>
                <a:cs typeface="+mn-cs"/>
              </a:rPr>
              <a:t>crackable</a:t>
            </a:r>
            <a:r>
              <a:rPr lang="en-CA" sz="1400" kern="1200" dirty="0">
                <a:solidFill>
                  <a:schemeClr val="tx1"/>
                </a:solidFill>
                <a:effectLst/>
                <a:latin typeface="+mn-lt"/>
                <a:ea typeface="+mn-ea"/>
                <a:cs typeface="+mn-cs"/>
              </a:rPr>
              <a:t> passwords: dictionary attacks resulted in the </a:t>
            </a:r>
            <a:r>
              <a:rPr lang="en-CA" sz="1400" b="1" kern="1200" dirty="0">
                <a:solidFill>
                  <a:schemeClr val="tx1"/>
                </a:solidFill>
                <a:effectLst/>
                <a:latin typeface="+mn-lt"/>
                <a:ea typeface="+mn-ea"/>
                <a:cs typeface="+mn-cs"/>
              </a:rPr>
              <a:t>strength </a:t>
            </a:r>
            <a:r>
              <a:rPr lang="en-CA" sz="1400" kern="1200" dirty="0">
                <a:solidFill>
                  <a:schemeClr val="tx1"/>
                </a:solidFill>
                <a:effectLst/>
                <a:latin typeface="+mn-lt"/>
                <a:ea typeface="+mn-ea"/>
                <a:cs typeface="+mn-cs"/>
              </a:rPr>
              <a:t>and </a:t>
            </a:r>
            <a:r>
              <a:rPr lang="en-CA" sz="1400" b="1" kern="1200" dirty="0">
                <a:solidFill>
                  <a:schemeClr val="tx1"/>
                </a:solidFill>
                <a:effectLst/>
                <a:latin typeface="+mn-lt"/>
                <a:ea typeface="+mn-ea"/>
                <a:cs typeface="+mn-cs"/>
              </a:rPr>
              <a:t>not-found-in-a-dictionary </a:t>
            </a:r>
            <a:r>
              <a:rPr lang="en-CA" sz="1400" kern="1200" dirty="0">
                <a:solidFill>
                  <a:schemeClr val="tx1"/>
                </a:solidFill>
                <a:effectLst/>
                <a:latin typeface="+mn-lt"/>
                <a:ea typeface="+mn-ea"/>
                <a:cs typeface="+mn-cs"/>
              </a:rPr>
              <a:t>rules.</a:t>
            </a:r>
          </a:p>
          <a:p>
            <a:r>
              <a:rPr lang="en-US" sz="1400" dirty="0"/>
              <a:t>2. </a:t>
            </a:r>
            <a:r>
              <a:rPr lang="en-US" sz="1400" b="1" dirty="0"/>
              <a:t>Strength</a:t>
            </a:r>
            <a:r>
              <a:rPr lang="en-US" sz="1400" dirty="0"/>
              <a:t> rules designed to thwart a dictionary attack. Often, the complexity rules are complex: number of… UPPER and lower case alphas; digits; symbols (sometimes none, or some but not others) Spaces allowed? (usually not)  </a:t>
            </a:r>
            <a:br>
              <a:rPr lang="en-US" sz="1400" dirty="0"/>
            </a:br>
            <a:r>
              <a:rPr lang="en-US" sz="1400" dirty="0"/>
              <a:t>    -- </a:t>
            </a:r>
            <a:r>
              <a:rPr lang="en-US" sz="1400" dirty="0" err="1"/>
              <a:t>leet</a:t>
            </a:r>
            <a:r>
              <a:rPr lang="en-US" sz="1400" dirty="0"/>
              <a:t> speak translations to satisfy Strength have been built into cracking logic https://www.gamehouse.com/blog/leet-speak-cheat-sheet/  https://en.wikipedia.org/wiki/Leet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3. </a:t>
            </a:r>
            <a:r>
              <a:rPr lang="en-US" sz="1400" b="1" dirty="0"/>
              <a:t>Non-Dictionary </a:t>
            </a:r>
            <a:r>
              <a:rPr lang="en-US" sz="1400" b="0" dirty="0"/>
              <a:t>– passwords, or even portions of passwords, that matched words in a standard dictionary were not allowed and thus almost impossible to remember.</a:t>
            </a:r>
            <a:br>
              <a:rPr lang="en-US" sz="1400" b="0" dirty="0"/>
            </a:br>
            <a:r>
              <a:rPr lang="en-US" sz="1400" b="0" dirty="0"/>
              <a:t>Cracking optimizations easily substitute digits and symbols for characters such as 3 for E, 5 for S, 2 for Z, ! for I, @ for a, and so on. Strength adds insufficient difficulty to crackability to be worth the insecurity of hard-to-remember passwords. See https://en.wikipedia.org/wiki/Munged_password</a:t>
            </a:r>
          </a:p>
          <a:p>
            <a:r>
              <a:rPr lang="en-US" sz="1400" dirty="0"/>
              <a:t>4. Password </a:t>
            </a:r>
            <a:r>
              <a:rPr lang="en-US" sz="1400" b="1" dirty="0"/>
              <a:t>Expiry</a:t>
            </a:r>
            <a:r>
              <a:rPr lang="en-US" sz="1400" dirty="0"/>
              <a:t> because it took X days for other people to see the complex password you wrote down, </a:t>
            </a:r>
          </a:p>
          <a:p>
            <a:r>
              <a:rPr lang="en-US" sz="1400" dirty="0"/>
              <a:t>	or our security is so bad, we are successfully hacked every X days </a:t>
            </a:r>
          </a:p>
          <a:p>
            <a:r>
              <a:rPr lang="en-US" sz="1400" dirty="0"/>
              <a:t>	so password must be changed every X-1 days.</a:t>
            </a:r>
          </a:p>
          <a:p>
            <a:r>
              <a:rPr lang="en-US" sz="1400" dirty="0"/>
              <a:t>5. Password </a:t>
            </a:r>
            <a:r>
              <a:rPr lang="en-US" sz="1400" b="1" dirty="0"/>
              <a:t>History </a:t>
            </a:r>
            <a:r>
              <a:rPr lang="en-US" sz="1400" b="0" dirty="0"/>
              <a:t>was</a:t>
            </a:r>
            <a:r>
              <a:rPr lang="en-US" sz="1400" dirty="0"/>
              <a:t> kept to prevent password reuse. Users figured out how satisfy the password requirements, then alternately used two passwords repeatedly. Not reusing passwords is the only traditional password policy that is a good policy (see later in slide deck for NIST guidelines)</a:t>
            </a:r>
          </a:p>
          <a:p>
            <a:endParaRPr lang="en-CA"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https://xato.net/perilous-password-policies-3ad038aa33b1</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https://www.youtube.com/watch?v=zUM7i8fsf0g  Your Password Complexity Requirements are Worthless - OWASP </a:t>
            </a:r>
            <a:r>
              <a:rPr lang="en-CA" sz="1400" dirty="0" err="1"/>
              <a:t>AppSecUSA</a:t>
            </a:r>
            <a:r>
              <a:rPr lang="en-CA" sz="1400" dirty="0"/>
              <a:t> 2014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mn-lt"/>
                <a:ea typeface="+mn-ea"/>
                <a:cs typeface="+mn-cs"/>
              </a:rPr>
              <a:t>Insecure passwords really means </a:t>
            </a:r>
            <a:r>
              <a:rPr lang="en-CA" sz="1400" b="1" kern="1200" dirty="0">
                <a:solidFill>
                  <a:schemeClr val="tx1"/>
                </a:solidFill>
                <a:effectLst/>
                <a:latin typeface="+mn-lt"/>
                <a:ea typeface="+mn-ea"/>
                <a:cs typeface="+mn-cs"/>
              </a:rPr>
              <a:t>guessable </a:t>
            </a:r>
            <a:r>
              <a:rPr lang="en-CA" sz="1400" kern="1200" dirty="0">
                <a:solidFill>
                  <a:schemeClr val="tx1"/>
                </a:solidFill>
                <a:effectLst/>
                <a:latin typeface="+mn-lt"/>
                <a:ea typeface="+mn-ea"/>
                <a:cs typeface="+mn-cs"/>
              </a:rPr>
              <a:t>passwords. Only incompetent administrators/programmers feared </a:t>
            </a:r>
            <a:r>
              <a:rPr lang="en-CA" sz="1400" kern="1200" dirty="0" err="1">
                <a:solidFill>
                  <a:schemeClr val="tx1"/>
                </a:solidFill>
                <a:effectLst/>
                <a:latin typeface="+mn-lt"/>
                <a:ea typeface="+mn-ea"/>
                <a:cs typeface="+mn-cs"/>
              </a:rPr>
              <a:t>crackable</a:t>
            </a:r>
            <a:r>
              <a:rPr lang="en-CA" sz="1400" kern="1200" dirty="0">
                <a:solidFill>
                  <a:schemeClr val="tx1"/>
                </a:solidFill>
                <a:effectLst/>
                <a:latin typeface="+mn-lt"/>
                <a:ea typeface="+mn-ea"/>
                <a:cs typeface="+mn-cs"/>
              </a:rPr>
              <a:t> passwords because they had poor password storage (not hashed or salted). E.g. LastPass had user credentials stolen but most security experts did not fear password cracking because of the deep hashing and salting that LastPass used to store the passwords.</a:t>
            </a:r>
            <a:r>
              <a:rPr lang="en-US" sz="1400" kern="1200" dirty="0">
                <a:solidFill>
                  <a:schemeClr val="tx1"/>
                </a:solidFill>
                <a:effectLst/>
                <a:latin typeface="+mn-lt"/>
                <a:ea typeface="+mn-ea"/>
                <a:cs typeface="+mn-cs"/>
              </a:rPr>
              <a:t> They got a free pass on this the first time. But they have been hacked and cracked many times since.</a:t>
            </a:r>
            <a:endParaRPr lang="en-CA"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17C8CDC-6EC3-479A-B423-AC93A4836863}" type="slidenum">
              <a:rPr lang="en-US" smtClean="0"/>
              <a:t>19</a:t>
            </a:fld>
            <a:endParaRPr lang="en-US"/>
          </a:p>
        </p:txBody>
      </p:sp>
    </p:spTree>
    <p:extLst>
      <p:ext uri="{BB962C8B-B14F-4D97-AF65-F5344CB8AC3E}">
        <p14:creationId xmlns:p14="http://schemas.microsoft.com/office/powerpoint/2010/main" val="4159599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2</a:t>
            </a:fld>
            <a:endParaRPr lang="en-US"/>
          </a:p>
        </p:txBody>
      </p:sp>
    </p:spTree>
    <p:extLst>
      <p:ext uri="{BB962C8B-B14F-4D97-AF65-F5344CB8AC3E}">
        <p14:creationId xmlns:p14="http://schemas.microsoft.com/office/powerpoint/2010/main" val="2394347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Shift F5 to see the animation</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How to Satisfy Bad Password Policies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–&gt; users employ a keyboard pattern that fools the password editing based on BAD password rules but is easily cracked by a </a:t>
            </a:r>
            <a:r>
              <a:rPr lang="en-CA" sz="1200" dirty="0"/>
              <a:t>keyboard walk generator. Or shoulder surfing – characters are hard to remember but patterns are not.</a:t>
            </a:r>
            <a:br>
              <a:rPr lang="en-CA" sz="1200" dirty="0"/>
            </a:br>
            <a:r>
              <a:rPr lang="en-CA" sz="1200" dirty="0"/>
              <a:t>E.g. </a:t>
            </a:r>
            <a:r>
              <a:rPr lang="en-CA" sz="1200" b="1" dirty="0"/>
              <a:t>13qeadzc@$WRSFXV </a:t>
            </a:r>
            <a:r>
              <a:rPr lang="en-CA" sz="1200" dirty="0"/>
              <a:t>looks long and random enough to a password editor…now, look at your keyboard.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a:t>
            </a:r>
            <a:r>
              <a:rPr lang="en-CA" sz="1200" dirty="0"/>
              <a:t>very time the password must be changed, the user just changes the use of the shift key or starts the pattern at the next number, e.g. </a:t>
            </a:r>
            <a:r>
              <a:rPr lang="en-CA" sz="1200" b="1" dirty="0"/>
              <a:t>24wrsfxv#%ETDGCB</a:t>
            </a:r>
            <a:endParaRPr lang="en-US" sz="1200" b="1" dirty="0"/>
          </a:p>
          <a:p>
            <a:endParaRPr lang="en-US" dirty="0"/>
          </a:p>
          <a:p>
            <a:r>
              <a:rPr lang="en-US" dirty="0"/>
              <a:t>See https://github.com/hashcat/kwprocessor for </a:t>
            </a:r>
          </a:p>
          <a:p>
            <a:pPr marL="171450" indent="-171450">
              <a:buFontTx/>
              <a:buChar char="-"/>
            </a:pPr>
            <a:r>
              <a:rPr lang="en-CA" sz="1200" b="0" i="0" kern="1200" dirty="0">
                <a:solidFill>
                  <a:schemeClr val="tx1"/>
                </a:solidFill>
                <a:effectLst/>
                <a:latin typeface="+mn-lt"/>
                <a:ea typeface="+mn-ea"/>
                <a:cs typeface="+mn-cs"/>
              </a:rPr>
              <a:t>Advanced keyboard-walk generator with configurable base  chars, keymap and routes</a:t>
            </a:r>
            <a:endParaRPr lang="en-US" sz="1200" b="0" i="0" kern="1200" dirty="0">
              <a:solidFill>
                <a:schemeClr val="tx1"/>
              </a:solidFill>
              <a:effectLst/>
              <a:latin typeface="+mn-lt"/>
              <a:ea typeface="+mn-ea"/>
              <a:cs typeface="+mn-cs"/>
            </a:endParaRPr>
          </a:p>
          <a:p>
            <a:pPr marL="171450" indent="-171450">
              <a:buFontTx/>
              <a:buChar char="-"/>
            </a:pPr>
            <a:r>
              <a:rPr lang="en-US" sz="1200" b="0" i="0" kern="1200" dirty="0">
                <a:solidFill>
                  <a:schemeClr val="tx1"/>
                </a:solidFill>
                <a:effectLst/>
                <a:latin typeface="+mn-lt"/>
                <a:ea typeface="+mn-ea"/>
                <a:cs typeface="+mn-cs"/>
              </a:rPr>
              <a:t>Essay on keyboard walks </a:t>
            </a:r>
          </a:p>
          <a:p>
            <a:pPr marL="171450" indent="-171450">
              <a:buFontTx/>
              <a:buChar char="-"/>
            </a:pPr>
            <a:r>
              <a:rPr lang="en-US" sz="1200" b="0" i="0" kern="1200" dirty="0">
                <a:solidFill>
                  <a:schemeClr val="tx1"/>
                </a:solidFill>
                <a:effectLst/>
                <a:latin typeface="+mn-lt"/>
                <a:ea typeface="+mn-ea"/>
                <a:cs typeface="+mn-cs"/>
              </a:rPr>
              <a:t>Use it to check or create walks that go into the disallowed password list.</a:t>
            </a:r>
          </a:p>
          <a:p>
            <a:pPr marL="0" indent="0">
              <a:buFontTx/>
              <a:buNone/>
            </a:pPr>
            <a:endParaRPr lang="en-US" sz="1200" b="0" i="0" kern="1200" dirty="0">
              <a:solidFill>
                <a:schemeClr val="tx1"/>
              </a:solidFill>
              <a:effectLst/>
              <a:latin typeface="+mn-lt"/>
              <a:ea typeface="+mn-ea"/>
              <a:cs typeface="+mn-cs"/>
            </a:endParaRPr>
          </a:p>
          <a:p>
            <a:pPr marL="0" indent="0">
              <a:buFontTx/>
              <a:buNone/>
            </a:pPr>
            <a:r>
              <a:rPr lang="en-US" sz="1200" b="0" i="0" kern="1200" dirty="0">
                <a:solidFill>
                  <a:schemeClr val="tx1"/>
                </a:solidFill>
                <a:effectLst/>
                <a:latin typeface="+mn-lt"/>
                <a:ea typeface="+mn-ea"/>
                <a:cs typeface="+mn-cs"/>
              </a:rPr>
              <a:t>https://cyberarms.wordpress.com/2018/02/13/creating-hashcat-keymap-walking-password-wordlists/</a:t>
            </a:r>
          </a:p>
          <a:p>
            <a:pPr marL="0" indent="0">
              <a:buFontTx/>
              <a:buNone/>
            </a:pPr>
            <a:endParaRPr lang="en-US" sz="1200" b="0" i="0" kern="1200" dirty="0">
              <a:solidFill>
                <a:schemeClr val="tx1"/>
              </a:solidFill>
              <a:effectLst/>
              <a:latin typeface="+mn-lt"/>
              <a:ea typeface="+mn-ea"/>
              <a:cs typeface="+mn-cs"/>
            </a:endParaRPr>
          </a:p>
          <a:p>
            <a:pPr marL="0" indent="0">
              <a:buFontTx/>
              <a:buNone/>
            </a:pPr>
            <a:r>
              <a:rPr lang="en-US" sz="1200" b="0" i="0" kern="1200" dirty="0">
                <a:solidFill>
                  <a:schemeClr val="tx1"/>
                </a:solidFill>
                <a:effectLst/>
                <a:latin typeface="+mn-lt"/>
                <a:ea typeface="+mn-ea"/>
                <a:cs typeface="+mn-cs"/>
              </a:rPr>
              <a:t>Checking logic is, simply put, if the distance between successive </a:t>
            </a:r>
            <a:r>
              <a:rPr lang="en-US" sz="1200" b="0" i="0" kern="1200" dirty="0" err="1">
                <a:solidFill>
                  <a:schemeClr val="tx1"/>
                </a:solidFill>
                <a:effectLst/>
                <a:latin typeface="+mn-lt"/>
                <a:ea typeface="+mn-ea"/>
                <a:cs typeface="+mn-cs"/>
              </a:rPr>
              <a:t>pwd</a:t>
            </a:r>
            <a:r>
              <a:rPr lang="en-US" sz="1200" b="0" i="0" kern="1200" dirty="0">
                <a:solidFill>
                  <a:schemeClr val="tx1"/>
                </a:solidFill>
                <a:effectLst/>
                <a:latin typeface="+mn-lt"/>
                <a:ea typeface="+mn-ea"/>
                <a:cs typeface="+mn-cs"/>
              </a:rPr>
              <a:t> chars as plotted on a keyboard is consistent and/or shows a repeated pattern, it is a keyboard walk.</a:t>
            </a:r>
          </a:p>
          <a:p>
            <a:pPr marL="0" indent="0">
              <a:buFontTx/>
              <a:buNone/>
            </a:pPr>
            <a:r>
              <a:rPr lang="en-US" sz="1200" b="0" i="0" kern="1200" dirty="0">
                <a:solidFill>
                  <a:schemeClr val="tx1"/>
                </a:solidFill>
                <a:effectLst/>
                <a:latin typeface="+mn-lt"/>
                <a:ea typeface="+mn-ea"/>
                <a:cs typeface="+mn-cs"/>
              </a:rPr>
              <a:t>See https://digi.ninja/projects/passpat.php  "</a:t>
            </a:r>
            <a:r>
              <a:rPr lang="en-CA" sz="1200" b="0" i="0" kern="1200" dirty="0" err="1">
                <a:solidFill>
                  <a:schemeClr val="tx1"/>
                </a:solidFill>
                <a:effectLst/>
                <a:latin typeface="+mn-lt"/>
                <a:ea typeface="+mn-ea"/>
                <a:cs typeface="+mn-cs"/>
              </a:rPr>
              <a:t>Passpat</a:t>
            </a:r>
            <a:r>
              <a:rPr lang="en-CA" sz="1200" b="0" i="0" kern="1200" dirty="0">
                <a:solidFill>
                  <a:schemeClr val="tx1"/>
                </a:solidFill>
                <a:effectLst/>
                <a:latin typeface="+mn-lt"/>
                <a:ea typeface="+mn-ea"/>
                <a:cs typeface="+mn-cs"/>
              </a:rPr>
              <a:t> uses data files containing the layouts of common keyboards to walk a password through the keyboard and generate a score based on how close it is to being a pattern"</a:t>
            </a:r>
          </a:p>
          <a:p>
            <a:pPr marL="0" indent="0">
              <a:buFontTx/>
              <a:buNone/>
            </a:pPr>
            <a:r>
              <a:rPr lang="en-CA" sz="1200" b="0" i="0" kern="1200" dirty="0">
                <a:solidFill>
                  <a:schemeClr val="tx1"/>
                </a:solidFill>
                <a:effectLst/>
                <a:latin typeface="+mn-lt"/>
                <a:ea typeface="+mn-ea"/>
                <a:cs typeface="+mn-cs"/>
              </a:rPr>
              <a:t>https://anixis.com/doc/ppe803ag/index.html?ppe_keyboard_pattern_rule.htm</a:t>
            </a:r>
          </a:p>
        </p:txBody>
      </p:sp>
      <p:sp>
        <p:nvSpPr>
          <p:cNvPr id="4" name="Slide Number Placeholder 3"/>
          <p:cNvSpPr>
            <a:spLocks noGrp="1"/>
          </p:cNvSpPr>
          <p:nvPr>
            <p:ph type="sldNum" sz="quarter" idx="10"/>
          </p:nvPr>
        </p:nvSpPr>
        <p:spPr/>
        <p:txBody>
          <a:bodyPr/>
          <a:lstStyle/>
          <a:p>
            <a:fld id="{6CE49CAB-11E7-4E46-B3A8-B9759289B5BF}" type="slidenum">
              <a:rPr lang="en-US" smtClean="0"/>
              <a:t>20</a:t>
            </a:fld>
            <a:endParaRPr lang="en-US"/>
          </a:p>
        </p:txBody>
      </p:sp>
    </p:spTree>
    <p:extLst>
      <p:ext uri="{BB962C8B-B14F-4D97-AF65-F5344CB8AC3E}">
        <p14:creationId xmlns:p14="http://schemas.microsoft.com/office/powerpoint/2010/main" val="219925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GaramondPro"/>
              </a:rPr>
              <a:t>https://specopssoft.com/blog/passphrase-best-practice-guide/</a:t>
            </a:r>
            <a:br>
              <a:rPr lang="en-US" b="0" i="0" dirty="0">
                <a:solidFill>
                  <a:srgbClr val="000000"/>
                </a:solidFill>
                <a:effectLst/>
                <a:latin typeface="AGaramondPro"/>
              </a:rPr>
            </a:br>
            <a:r>
              <a:rPr lang="en-CA" b="0" i="0" dirty="0">
                <a:solidFill>
                  <a:srgbClr val="000000"/>
                </a:solidFill>
                <a:effectLst/>
                <a:latin typeface="AGaramondPro"/>
              </a:rPr>
              <a:t>Why use passphrases over passwords? | Passphrase best practice guide</a:t>
            </a:r>
            <a:br>
              <a:rPr lang="en-CA" b="0" i="0" dirty="0">
                <a:solidFill>
                  <a:srgbClr val="000000"/>
                </a:solidFill>
                <a:effectLst/>
                <a:latin typeface="AGaramondPro"/>
              </a:rPr>
            </a:br>
            <a:r>
              <a:rPr lang="en-CA" b="0" i="0" dirty="0">
                <a:solidFill>
                  <a:srgbClr val="000000"/>
                </a:solidFill>
                <a:effectLst/>
                <a:latin typeface="AGaramondPro"/>
              </a:rPr>
              <a:t>TIME TO CRACK: MD5 Hashed Passwords</a:t>
            </a:r>
            <a:endParaRPr lang="en-US" b="0" i="0" dirty="0">
              <a:solidFill>
                <a:srgbClr val="000000"/>
              </a:solidFill>
              <a:effectLst/>
              <a:latin typeface="AGaramondPro"/>
            </a:endParaRPr>
          </a:p>
          <a:p>
            <a:endParaRPr lang="en-US" dirty="0">
              <a:hlinkClick r:id="rId3"/>
            </a:endParaRPr>
          </a:p>
          <a:p>
            <a:r>
              <a:rPr lang="en-US" dirty="0">
                <a:hlinkClick r:id="rId3"/>
              </a:rPr>
              <a:t>Three Simple Rules for Protecting Your Data - The Atlantic</a:t>
            </a:r>
            <a:br>
              <a:rPr lang="en-US" dirty="0"/>
            </a:br>
            <a:r>
              <a:rPr lang="en-US" dirty="0"/>
              <a:t>https://www.theatlantic.com/technology/archive/2023/09/managing-digital-privacy-personal-information-online/675184/</a:t>
            </a:r>
            <a:br>
              <a:rPr lang="en-US" dirty="0"/>
            </a:br>
            <a:r>
              <a:rPr lang="en-US" b="0" i="0" dirty="0">
                <a:solidFill>
                  <a:srgbClr val="000000"/>
                </a:solidFill>
                <a:effectLst/>
                <a:latin typeface="AGaramondPro"/>
              </a:rPr>
              <a:t>Be NICE: The best passwords are </a:t>
            </a:r>
            <a:br>
              <a:rPr lang="en-US" b="0" i="0" dirty="0">
                <a:solidFill>
                  <a:srgbClr val="000000"/>
                </a:solidFill>
                <a:effectLst/>
                <a:latin typeface="AGaramondPro"/>
              </a:rPr>
            </a:br>
            <a:r>
              <a:rPr lang="en-US" b="1" i="0" u="sng" dirty="0">
                <a:solidFill>
                  <a:srgbClr val="000000"/>
                </a:solidFill>
                <a:effectLst/>
                <a:latin typeface="AGaramondPro"/>
              </a:rPr>
              <a:t>N</a:t>
            </a:r>
            <a:r>
              <a:rPr lang="en-US" b="0" i="0" dirty="0">
                <a:solidFill>
                  <a:srgbClr val="000000"/>
                </a:solidFill>
                <a:effectLst/>
                <a:latin typeface="AGaramondPro"/>
              </a:rPr>
              <a:t>ew (not reused between sites), </a:t>
            </a:r>
            <a:br>
              <a:rPr lang="en-US" b="0" i="0" dirty="0">
                <a:solidFill>
                  <a:srgbClr val="000000"/>
                </a:solidFill>
                <a:effectLst/>
                <a:latin typeface="AGaramondPro"/>
              </a:rPr>
            </a:br>
            <a:r>
              <a:rPr lang="en-US" b="1" i="0" u="sng" dirty="0">
                <a:solidFill>
                  <a:srgbClr val="000000"/>
                </a:solidFill>
                <a:effectLst/>
                <a:latin typeface="AGaramondPro"/>
              </a:rPr>
              <a:t>I</a:t>
            </a:r>
            <a:r>
              <a:rPr lang="en-US" b="0" i="0" dirty="0">
                <a:solidFill>
                  <a:srgbClr val="000000"/>
                </a:solidFill>
                <a:effectLst/>
                <a:latin typeface="AGaramondPro"/>
              </a:rPr>
              <a:t>mpersonal (don’t include birthdays, addresses, names, etc.), </a:t>
            </a:r>
            <a:br>
              <a:rPr lang="en-US" b="0" i="0" dirty="0">
                <a:solidFill>
                  <a:srgbClr val="000000"/>
                </a:solidFill>
                <a:effectLst/>
                <a:latin typeface="AGaramondPro"/>
              </a:rPr>
            </a:br>
            <a:r>
              <a:rPr lang="en-US" b="1" i="0" u="sng" dirty="0">
                <a:solidFill>
                  <a:srgbClr val="000000"/>
                </a:solidFill>
                <a:effectLst/>
                <a:latin typeface="AGaramondPro"/>
              </a:rPr>
              <a:t>C</a:t>
            </a:r>
            <a:r>
              <a:rPr lang="en-US" b="0" i="0" dirty="0">
                <a:solidFill>
                  <a:srgbClr val="000000"/>
                </a:solidFill>
                <a:effectLst/>
                <a:latin typeface="AGaramondPro"/>
              </a:rPr>
              <a:t>omplex (contain lots of special characters and mixed-case letters), </a:t>
            </a:r>
            <a:r>
              <a:rPr lang="en-US" b="0" i="1" dirty="0">
                <a:solidFill>
                  <a:srgbClr val="000000"/>
                </a:solidFill>
                <a:effectLst/>
                <a:latin typeface="AGaramondPro"/>
              </a:rPr>
              <a:t>[but this is far less important than length]</a:t>
            </a:r>
            <a:br>
              <a:rPr lang="en-US" b="0" i="0" dirty="0">
                <a:solidFill>
                  <a:srgbClr val="000000"/>
                </a:solidFill>
                <a:effectLst/>
                <a:latin typeface="AGaramondPro"/>
              </a:rPr>
            </a:br>
            <a:r>
              <a:rPr lang="en-US" b="1" i="0" u="sng" dirty="0">
                <a:solidFill>
                  <a:srgbClr val="000000"/>
                </a:solidFill>
                <a:effectLst/>
                <a:latin typeface="AGaramondPro"/>
              </a:rPr>
              <a:t>E</a:t>
            </a:r>
            <a:r>
              <a:rPr lang="en-US" b="0" i="0" dirty="0">
                <a:solidFill>
                  <a:srgbClr val="000000"/>
                </a:solidFill>
                <a:effectLst/>
                <a:latin typeface="AGaramondPro"/>
              </a:rPr>
              <a:t>xtensive (length at least 14 characters).  </a:t>
            </a:r>
            <a:r>
              <a:rPr lang="en-US" b="0" i="1" dirty="0">
                <a:solidFill>
                  <a:srgbClr val="000000"/>
                </a:solidFill>
                <a:effectLst/>
                <a:latin typeface="AGaramondPro"/>
              </a:rPr>
              <a:t>[</a:t>
            </a:r>
            <a:r>
              <a:rPr lang="en-US" b="0" i="1" dirty="0" err="1">
                <a:solidFill>
                  <a:srgbClr val="000000"/>
                </a:solidFill>
                <a:effectLst/>
                <a:latin typeface="AGaramondPro"/>
              </a:rPr>
              <a:t>SpecOps</a:t>
            </a:r>
            <a:r>
              <a:rPr lang="en-US" b="0" i="1" dirty="0">
                <a:solidFill>
                  <a:srgbClr val="000000"/>
                </a:solidFill>
                <a:effectLst/>
                <a:latin typeface="AGaramondPro"/>
              </a:rPr>
              <a:t> 2024 recommends 15 minimum, ideally 20]</a:t>
            </a:r>
            <a:endParaRPr lang="en-US" b="0" i="0" dirty="0">
              <a:solidFill>
                <a:srgbClr val="000000"/>
              </a:solidFill>
              <a:effectLst/>
              <a:latin typeface="AGaramondPro"/>
            </a:endParaRPr>
          </a:p>
          <a:p>
            <a:pPr algn="l">
              <a:buFont typeface="Arial" panose="020B0604020202020204" pitchFamily="34" charset="0"/>
              <a:buChar char="•"/>
            </a:pPr>
            <a:r>
              <a:rPr lang="en-US" b="0" i="0" dirty="0">
                <a:solidFill>
                  <a:srgbClr val="000000"/>
                </a:solidFill>
                <a:effectLst/>
                <a:latin typeface="AGaramondPro"/>
              </a:rPr>
              <a:t>Using a passphrase with punctuation and a numeral satisfies this and is memorable.</a:t>
            </a:r>
          </a:p>
          <a:p>
            <a:pPr algn="l">
              <a:buFont typeface="Arial" panose="020B0604020202020204" pitchFamily="34" charset="0"/>
              <a:buChar char="•"/>
            </a:pPr>
            <a:r>
              <a:rPr lang="en-US" b="0" i="0" dirty="0">
                <a:solidFill>
                  <a:srgbClr val="000000"/>
                </a:solidFill>
                <a:effectLst/>
                <a:latin typeface="AGaramondPro"/>
              </a:rPr>
              <a:t>Do the same with your security questions: The answer to “Where were you born?” (which is easy to figure out based on public information) should be gibberish, as though it were another password field.</a:t>
            </a:r>
          </a:p>
          <a:p>
            <a:pPr algn="l">
              <a:buFont typeface="Arial" panose="020B0604020202020204" pitchFamily="34" charset="0"/>
              <a:buChar char="•"/>
            </a:pPr>
            <a:r>
              <a:rPr lang="en-US" b="0" i="0" dirty="0">
                <a:solidFill>
                  <a:srgbClr val="000000"/>
                </a:solidFill>
                <a:effectLst/>
                <a:latin typeface="AGaramondPro"/>
              </a:rPr>
              <a:t>Get a password manager.</a:t>
            </a:r>
          </a:p>
          <a:p>
            <a:endParaRPr lang="en-US" b="1" dirty="0"/>
          </a:p>
          <a:p>
            <a:r>
              <a:rPr lang="en-US" b="1" dirty="0"/>
              <a:t>Brute force attack is no more efficient cracking eight random characters "fI5*</a:t>
            </a:r>
            <a:r>
              <a:rPr lang="en-US" b="1" dirty="0" err="1"/>
              <a:t>qnpd</a:t>
            </a:r>
            <a:r>
              <a:rPr lang="en-US" b="1" dirty="0"/>
              <a:t>" than the word "password" because brute force is blind to meaning. Brute force success is inversely proportional to password length * symbol set. Dictionary rainbow attacks are effective only against poorly stored </a:t>
            </a:r>
            <a:r>
              <a:rPr lang="en-US" b="1" dirty="0" err="1"/>
              <a:t>pwds</a:t>
            </a:r>
            <a:r>
              <a:rPr lang="en-US" b="1" dirty="0"/>
              <a:t>, </a:t>
            </a:r>
            <a:r>
              <a:rPr lang="en-US" b="1" dirty="0" err="1"/>
              <a:t>ie</a:t>
            </a:r>
            <a:r>
              <a:rPr lang="en-US" b="1" dirty="0"/>
              <a:t>. Hashed but not salted. Hashed and salted passwords are too computationally expensive to test by brute force.</a:t>
            </a:r>
          </a:p>
          <a:p>
            <a:endParaRPr lang="en-US" b="1" dirty="0"/>
          </a:p>
          <a:p>
            <a:r>
              <a:rPr lang="en-US" b="0" dirty="0"/>
              <a:t>Strength isn't as strong as you might think. </a:t>
            </a:r>
            <a:r>
              <a:rPr lang="en-US" b="0" i="0" dirty="0">
                <a:solidFill>
                  <a:srgbClr val="555555"/>
                </a:solidFill>
                <a:effectLst/>
                <a:latin typeface="BlinkMacSystemFont"/>
              </a:rPr>
              <a:t>password entropy is log</a:t>
            </a:r>
            <a:r>
              <a:rPr lang="en-US" b="0" i="0" baseline="-25000" dirty="0">
                <a:solidFill>
                  <a:srgbClr val="555555"/>
                </a:solidFill>
                <a:effectLst/>
                <a:latin typeface="BlinkMacSystemFont"/>
              </a:rPr>
              <a:t>2</a:t>
            </a:r>
            <a:r>
              <a:rPr lang="en-US" b="0" i="0" dirty="0">
                <a:solidFill>
                  <a:srgbClr val="555555"/>
                </a:solidFill>
                <a:effectLst/>
                <a:latin typeface="BlinkMacSystemFont"/>
              </a:rPr>
              <a:t> of the number of trials an adversary would have to make in order to guess your password.</a:t>
            </a:r>
          </a:p>
          <a:p>
            <a:r>
              <a:rPr lang="en-US" b="0" i="0" dirty="0">
                <a:solidFill>
                  <a:srgbClr val="555555"/>
                </a:solidFill>
                <a:effectLst/>
                <a:latin typeface="BlinkMacSystemFont"/>
              </a:rPr>
              <a:t>24 long [a-z] = 20 [a-z][A-Z] = 19 [a-z][A-Z][0-9] = 17 [a-z][A-Z][0-9][</a:t>
            </a:r>
            <a:r>
              <a:rPr lang="en-US" b="0" i="1" dirty="0">
                <a:solidFill>
                  <a:srgbClr val="555555"/>
                </a:solidFill>
                <a:effectLst/>
                <a:latin typeface="BlinkMacSystemFont"/>
              </a:rPr>
              <a:t>32 special char]</a:t>
            </a:r>
          </a:p>
          <a:p>
            <a:r>
              <a:rPr lang="en-US" b="0" i="1" dirty="0">
                <a:solidFill>
                  <a:srgbClr val="555555"/>
                </a:solidFill>
                <a:effectLst/>
                <a:latin typeface="BlinkMacSystemFont"/>
              </a:rPr>
              <a:t>Twenty to twenty-four letters spelling words is far easier to remember than 17 ~random characters.</a:t>
            </a:r>
          </a:p>
          <a:p>
            <a:r>
              <a:rPr lang="en-US" b="0" i="1" dirty="0">
                <a:solidFill>
                  <a:srgbClr val="555555"/>
                </a:solidFill>
                <a:effectLst/>
                <a:latin typeface="BlinkMacSystemFont"/>
              </a:rPr>
              <a:t>9 Diceware words is roughly equivalent if both upper and lower cases are used.</a:t>
            </a:r>
            <a:br>
              <a:rPr lang="en-US" b="0" i="1" dirty="0">
                <a:solidFill>
                  <a:srgbClr val="555555"/>
                </a:solidFill>
                <a:effectLst/>
                <a:latin typeface="BlinkMacSystemFont"/>
              </a:rPr>
            </a:br>
            <a:r>
              <a:rPr lang="en-US" b="0" i="1" dirty="0">
                <a:solidFill>
                  <a:srgbClr val="555555"/>
                </a:solidFill>
                <a:effectLst/>
                <a:latin typeface="BlinkMacSystemFont"/>
              </a:rPr>
              <a:t>https://en.wikipedia.org/wiki/Password_strength#Entropy_as_a_measure_of_password_strength</a:t>
            </a:r>
          </a:p>
          <a:p>
            <a:br>
              <a:rPr lang="en-US" b="0" dirty="0"/>
            </a:br>
            <a:r>
              <a:rPr lang="en-US" b="0" dirty="0"/>
              <a:t>An 8 random character password from only lower case letters has 37.6 bits of entropy =LOG(26^8,2) [</a:t>
            </a:r>
            <a:r>
              <a:rPr lang="en-US" b="0" u="sng" dirty="0"/>
              <a:t>26</a:t>
            </a:r>
            <a:r>
              <a:rPr lang="en-US" b="0" dirty="0"/>
              <a:t> possible chars raised to power of </a:t>
            </a:r>
            <a:r>
              <a:rPr lang="en-US" b="0" i="0" u="sng" dirty="0"/>
              <a:t>8</a:t>
            </a:r>
            <a:r>
              <a:rPr lang="en-US" b="0" dirty="0"/>
              <a:t> length] needing 5 seconds to brute force guess. </a:t>
            </a:r>
          </a:p>
          <a:p>
            <a:r>
              <a:rPr lang="en-US" b="0" dirty="0"/>
              <a:t>A 12 random character password </a:t>
            </a:r>
            <a:r>
              <a:rPr lang="en-GB" b="0" dirty="0"/>
              <a:t>from the set of {lower, upper, digits, and 32 special chars} </a:t>
            </a:r>
            <a:r>
              <a:rPr lang="en-US" b="0" dirty="0"/>
              <a:t>has 78.66 bits of entropy =LOG((26+26+10+32)^12,2) needing 34,000 years to brute force guess. That's better but not enough better because the only way to know it is to WRITE IT DOWN thus making it insecure.</a:t>
            </a:r>
            <a:br>
              <a:rPr lang="en-US" b="0" dirty="0"/>
            </a:br>
            <a:r>
              <a:rPr lang="en-US" b="0" dirty="0"/>
              <a:t>A 16 random character password from a US keyboard of 94 characters has a very good entropy of 105 bits needing </a:t>
            </a:r>
            <a:r>
              <a:rPr lang="en-GB" b="0" i="0" dirty="0">
                <a:solidFill>
                  <a:srgbClr val="FFFFFF"/>
                </a:solidFill>
                <a:effectLst/>
                <a:latin typeface="HCo Gotham SSm"/>
              </a:rPr>
              <a:t>1 trillion years to crack</a:t>
            </a:r>
            <a:br>
              <a:rPr lang="en-US" b="0" dirty="0"/>
            </a:br>
            <a:r>
              <a:rPr lang="en-US" b="0" dirty="0"/>
              <a:t>Brute force guess times from https://www.security.org/how-secure-is-my-password/</a:t>
            </a:r>
            <a:br>
              <a:rPr lang="en-US" b="0" dirty="0"/>
            </a:br>
            <a:r>
              <a:rPr lang="en-CA" b="0" dirty="0"/>
              <a:t>https://www.omnicalculator.com/other/password-entropy</a:t>
            </a:r>
            <a:br>
              <a:rPr lang="en-CA" b="0" dirty="0"/>
            </a:br>
            <a:r>
              <a:rPr lang="en-CA" b="0" dirty="0"/>
              <a:t>https://www.okta.com/identity-101/password-entropy/</a:t>
            </a:r>
          </a:p>
          <a:p>
            <a:br>
              <a:rPr lang="en-CA" dirty="0"/>
            </a:br>
            <a:r>
              <a:rPr lang="en-US" b="1" dirty="0"/>
              <a:t>Nobody bothers with brute force. Just try "password", 123456, admin, 12345678.</a:t>
            </a:r>
          </a:p>
          <a:p>
            <a:r>
              <a:rPr lang="en-US" b="1" dirty="0"/>
              <a:t>Hacking by trying known passwords is much more efficient now that common passwords are known from previous cracks. </a:t>
            </a:r>
          </a:p>
          <a:p>
            <a:r>
              <a:rPr lang="en-US" b="1" dirty="0"/>
              <a:t>Trying a known password is as efficient as varying one single character in an inefficient brute force attack. </a:t>
            </a:r>
          </a:p>
          <a:p>
            <a:r>
              <a:rPr lang="en-US" b="1" dirty="0"/>
              <a:t>So, consider common passwords equivalent to a single character.  More words means no matches to common passwords which are all single words or common patterns.</a:t>
            </a:r>
          </a:p>
          <a:p>
            <a:r>
              <a:rPr lang="en-CA" sz="1200" kern="1200" dirty="0">
                <a:solidFill>
                  <a:schemeClr val="tx1"/>
                </a:solidFill>
                <a:effectLst/>
                <a:latin typeface="+mn-lt"/>
                <a:ea typeface="+mn-ea"/>
                <a:cs typeface="+mn-cs"/>
              </a:rPr>
              <a:t>The 100 most commonly used passwords have 6.6 bits of entropy or almost the same complexity as any SINGLE character you type on a std keyboard (assuming a set of 94 symbols = 26 + 26 + 10 + 32)!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1000 most commonly used passwords have 10 bits of entropy or ~= two random upper or lower case letters.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10000 most commonly used passwords have 13 bits of entropy or ~= two random keyboard characters.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Would you allow a two character password? No? Then don't allow the 10,000 most commonly used passwords.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Entropy is measured as =LOG(number of possibilities,2)  i.e. </a:t>
            </a:r>
            <a:r>
              <a:rPr lang="en-CA" sz="1200" b="0" i="0" kern="1200" dirty="0">
                <a:solidFill>
                  <a:schemeClr val="tx1"/>
                </a:solidFill>
                <a:effectLst/>
                <a:latin typeface="+mn-lt"/>
                <a:ea typeface="+mn-ea"/>
                <a:cs typeface="+mn-cs"/>
              </a:rPr>
              <a:t>base-2 logarithm of </a:t>
            </a:r>
            <a:r>
              <a:rPr lang="en-CA" sz="1200" b="0" i="1" kern="1200" dirty="0">
                <a:solidFill>
                  <a:schemeClr val="tx1"/>
                </a:solidFill>
                <a:effectLst/>
                <a:latin typeface="+mn-lt"/>
                <a:ea typeface="+mn-ea"/>
                <a:cs typeface="+mn-cs"/>
              </a:rPr>
              <a:t>n</a:t>
            </a:r>
            <a:r>
              <a:rPr lang="en-CA" sz="1200" b="0" i="0" kern="1200" dirty="0">
                <a:solidFill>
                  <a:schemeClr val="tx1"/>
                </a:solidFill>
                <a:effectLst/>
                <a:latin typeface="+mn-lt"/>
                <a:ea typeface="+mn-ea"/>
                <a:cs typeface="+mn-cs"/>
              </a:rPr>
              <a:t> possibilities.</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r>
              <a:rPr lang="en-US" b="1" dirty="0"/>
              <a:t>https://blog.1password.com/how-1password-calculates-password-strength/</a:t>
            </a:r>
          </a:p>
          <a:p>
            <a:r>
              <a:rPr lang="en-US" b="0" dirty="0"/>
              <a:t>https://www.zdnet.com/article/fbi-recommends-passphrases-over-password-complexity/</a:t>
            </a:r>
          </a:p>
          <a:p>
            <a:r>
              <a:rPr lang="en-US" b="0" dirty="0"/>
              <a:t>https://arxiv.org/pdf/1505.05090.pdf?</a:t>
            </a:r>
          </a:p>
          <a:p>
            <a:endParaRPr lang="en-US" b="1" dirty="0"/>
          </a:p>
          <a:p>
            <a:r>
              <a:rPr lang="en-US" b="1" dirty="0"/>
              <a:t>Stop saying "</a:t>
            </a:r>
            <a:r>
              <a:rPr lang="en-US" b="1" dirty="0" err="1"/>
              <a:t>passWORD</a:t>
            </a:r>
            <a:r>
              <a:rPr lang="en-US" b="1" dirty="0"/>
              <a:t>", say </a:t>
            </a:r>
            <a:r>
              <a:rPr lang="en-US" b="1" dirty="0" err="1"/>
              <a:t>PassPhrase</a:t>
            </a:r>
            <a:r>
              <a:rPr lang="en-US" b="1" dirty="0"/>
              <a:t> to encourage the concept of length, i.e. not just a word</a:t>
            </a:r>
            <a:endParaRPr lang="en-CA" b="1" dirty="0"/>
          </a:p>
          <a:p>
            <a:r>
              <a:rPr lang="en-US" b="1" dirty="0"/>
              <a:t>Testing via Kaspersky…</a:t>
            </a:r>
            <a:endParaRPr lang="en-CA" b="1" dirty="0"/>
          </a:p>
          <a:p>
            <a:r>
              <a:rPr lang="en-CA" b="1" dirty="0"/>
              <a:t>P@5$w0rd1 </a:t>
            </a:r>
            <a:r>
              <a:rPr lang="en-CA" dirty="0"/>
              <a:t>– clever right? </a:t>
            </a:r>
          </a:p>
          <a:p>
            <a:r>
              <a:rPr lang="en-CA" dirty="0"/>
              <a:t>• </a:t>
            </a:r>
            <a:r>
              <a:rPr lang="en-CA" dirty="0" err="1"/>
              <a:t>bruteforced</a:t>
            </a:r>
            <a:r>
              <a:rPr lang="en-CA" dirty="0"/>
              <a:t> with an average home computer in approximately 2 months.</a:t>
            </a:r>
          </a:p>
          <a:p>
            <a:r>
              <a:rPr lang="en-US" dirty="0">
                <a:sym typeface="Wingdings" panose="05000000000000000000" pitchFamily="2" charset="2"/>
              </a:rPr>
              <a:t></a:t>
            </a:r>
            <a:r>
              <a:rPr lang="en-CA" dirty="0">
                <a:sym typeface="Wingdings" panose="05000000000000000000" pitchFamily="2" charset="2"/>
              </a:rPr>
              <a:t> But likely by an optimized password cracker in a few seconds</a:t>
            </a:r>
            <a:endParaRPr lang="en-CA" dirty="0"/>
          </a:p>
          <a:p>
            <a:r>
              <a:rPr lang="en-CA" b="1" dirty="0"/>
              <a:t>1qaz2wsx3edc  </a:t>
            </a:r>
            <a:r>
              <a:rPr lang="en-CA" dirty="0"/>
              <a:t>looks fairly random, 12 char length</a:t>
            </a:r>
          </a:p>
          <a:p>
            <a:r>
              <a:rPr lang="en-CA" dirty="0"/>
              <a:t>• </a:t>
            </a:r>
            <a:r>
              <a:rPr lang="en-CA" dirty="0" err="1"/>
              <a:t>bruteforced</a:t>
            </a:r>
            <a:r>
              <a:rPr lang="en-CA" dirty="0"/>
              <a:t> with an average home computer in approximately 11 seconds because of keyboard walk pattern.</a:t>
            </a:r>
          </a:p>
          <a:p>
            <a:r>
              <a:rPr lang="en-CA" b="1" dirty="0"/>
              <a:t>“really long password”</a:t>
            </a:r>
          </a:p>
          <a:p>
            <a:r>
              <a:rPr lang="en-CA" dirty="0"/>
              <a:t>• </a:t>
            </a:r>
            <a:r>
              <a:rPr lang="en-CA" dirty="0" err="1"/>
              <a:t>bruteforced</a:t>
            </a:r>
            <a:r>
              <a:rPr lang="en-CA" dirty="0"/>
              <a:t> with an average home computer in approximately 10,000+centuries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t>
            </a:r>
            <a:r>
              <a:rPr lang="en-CA" dirty="0" err="1"/>
              <a:t>owever</a:t>
            </a:r>
            <a:r>
              <a:rPr lang="en-CA" dirty="0"/>
              <a:t>, it contains </a:t>
            </a:r>
            <a:r>
              <a:rPr lang="en-CA" sz="1200" b="0" i="0" kern="1200" dirty="0">
                <a:solidFill>
                  <a:schemeClr val="tx1"/>
                </a:solidFill>
                <a:effectLst/>
                <a:latin typeface="+mn-lt"/>
                <a:ea typeface="+mn-ea"/>
                <a:cs typeface="+mn-cs"/>
              </a:rPr>
              <a:t>widely used combinations and is in hacked lists.</a:t>
            </a:r>
          </a:p>
          <a:p>
            <a:endParaRPr lang="en-US" dirty="0"/>
          </a:p>
          <a:p>
            <a:r>
              <a:rPr lang="en-US" dirty="0"/>
              <a:t>M</a:t>
            </a:r>
            <a:r>
              <a:rPr lang="en-CA" dirty="0" err="1"/>
              <a:t>ost</a:t>
            </a:r>
            <a:r>
              <a:rPr lang="en-CA" dirty="0"/>
              <a:t> password edits do not allow spaces although they should. If spaces are allowed, test for stupid programming. If a </a:t>
            </a:r>
            <a:r>
              <a:rPr lang="en-CA" dirty="0" err="1"/>
              <a:t>PassPhrase</a:t>
            </a:r>
            <a:r>
              <a:rPr lang="en-CA" dirty="0"/>
              <a:t> can be set to </a:t>
            </a:r>
            <a:r>
              <a:rPr lang="en-CA" b="1" dirty="0"/>
              <a:t>This is a really long </a:t>
            </a:r>
            <a:r>
              <a:rPr lang="en-CA" b="1" dirty="0" err="1"/>
              <a:t>PassPhrase</a:t>
            </a:r>
            <a:r>
              <a:rPr lang="en-CA" b="1" dirty="0"/>
              <a:t>. </a:t>
            </a:r>
            <a:r>
              <a:rPr lang="en-CA" b="0" dirty="0"/>
              <a:t>then  try to sign on using only the first word </a:t>
            </a:r>
            <a:r>
              <a:rPr lang="en-CA" b="1" dirty="0"/>
              <a:t>This</a:t>
            </a:r>
            <a:r>
              <a:rPr lang="en-CA" b="0" dirty="0"/>
              <a:t>.</a:t>
            </a:r>
            <a:r>
              <a:rPr lang="en-CA" b="1" dirty="0"/>
              <a:t> </a:t>
            </a:r>
            <a:r>
              <a:rPr lang="en-CA" b="0" dirty="0"/>
              <a:t>A lot of programmers and the utilities they use stupidly assume a space is a separator, not a character. Check if the system signs you on using only the first word.</a:t>
            </a:r>
            <a:endParaRPr lang="en-CA" b="1"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paranoid using the slide's links, start a browser in private mode, load password testing web pages, then disconnect PC from all networks. The pages use local </a:t>
            </a:r>
            <a:r>
              <a:rPr lang="en-US" sz="1200" kern="1200" dirty="0" err="1">
                <a:solidFill>
                  <a:schemeClr val="tx1"/>
                </a:solidFill>
                <a:effectLst/>
                <a:latin typeface="+mn-lt"/>
                <a:ea typeface="+mn-ea"/>
                <a:cs typeface="+mn-cs"/>
              </a:rPr>
              <a:t>javascript</a:t>
            </a:r>
            <a:r>
              <a:rPr lang="en-US" sz="1200" kern="1200" dirty="0">
                <a:solidFill>
                  <a:schemeClr val="tx1"/>
                </a:solidFill>
                <a:effectLst/>
                <a:latin typeface="+mn-lt"/>
                <a:ea typeface="+mn-ea"/>
                <a:cs typeface="+mn-cs"/>
              </a:rPr>
              <a:t>. Then close the browser.</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https://www.microsoft.com/en-us/research/blog/avoiding-vulnerable-passwords-rules/</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https://support.microsoft.com/en-us/Search/results?query=Create+and+use+strong+passwords</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https://www.microsoft.com/en-us/research/wp-content/uploads/2016/06/Microsoft_Password_Guidance-1.pdf</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Remember, any criminal organization in the business of cracking systems, has done password analysis and knows commonly used passwords, phrases, and strategies. They’ve got the title, first line, or chorus of every popular song. They know the popular phrases and memes just like you do. They know the names of all the sports teams, the best players, and the last year they won the championship. They know all the quotable lines and titles of classic movies.</a:t>
            </a:r>
          </a:p>
          <a:p>
            <a:r>
              <a:rPr lang="en-US" sz="1200" kern="1200" dirty="0">
                <a:solidFill>
                  <a:schemeClr val="tx1"/>
                </a:solidFill>
                <a:effectLst/>
                <a:latin typeface="+mn-lt"/>
                <a:ea typeface="+mn-ea"/>
                <a:cs typeface="+mn-cs"/>
              </a:rPr>
              <a:t>Think hard about a pass phrase then don’t use the first ten things you think of. Humans are lousy at coming up with random, unpredictable stuff.</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a:t>
            </a:r>
            <a:r>
              <a:rPr lang="en-CA" sz="1200" kern="1200" dirty="0">
                <a:solidFill>
                  <a:schemeClr val="tx1"/>
                </a:solidFill>
                <a:effectLst/>
                <a:latin typeface="+mn-lt"/>
                <a:ea typeface="+mn-ea"/>
                <a:cs typeface="+mn-cs"/>
              </a:rPr>
              <a:t>se a long, personal sentence that unique to you, that includes non-factual info and truly random words. Not something out of a movie, poem, play, or song. See </a:t>
            </a:r>
            <a:r>
              <a:rPr lang="en-CA" sz="1200" kern="1200" dirty="0" err="1">
                <a:solidFill>
                  <a:schemeClr val="tx1"/>
                </a:solidFill>
                <a:effectLst/>
                <a:latin typeface="+mn-lt"/>
                <a:ea typeface="+mn-ea"/>
                <a:cs typeface="+mn-cs"/>
              </a:rPr>
              <a:t>Diceware</a:t>
            </a:r>
            <a:r>
              <a:rPr lang="en-CA" sz="1200" kern="1200" dirty="0">
                <a:solidFill>
                  <a:schemeClr val="tx1"/>
                </a:solidFill>
                <a:effectLst/>
                <a:latin typeface="+mn-lt"/>
                <a:ea typeface="+mn-ea"/>
                <a:cs typeface="+mn-cs"/>
              </a:rPr>
              <a:t>.</a:t>
            </a:r>
            <a:endParaRPr lang="en-CA" dirty="0"/>
          </a:p>
          <a:p>
            <a:endParaRPr lang="en-US" dirty="0"/>
          </a:p>
          <a:p>
            <a:r>
              <a:rPr lang="en-US" dirty="0"/>
              <a:t>G</a:t>
            </a:r>
            <a:r>
              <a:rPr lang="en-CA" dirty="0" err="1"/>
              <a:t>oogle</a:t>
            </a:r>
            <a:r>
              <a:rPr lang="en-CA" dirty="0"/>
              <a:t>: World Password Day, May 3</a:t>
            </a:r>
          </a:p>
          <a:p>
            <a:endParaRPr lang="en-CA" dirty="0"/>
          </a:p>
          <a:p>
            <a:r>
              <a:rPr lang="en-CA" dirty="0"/>
              <a:t>https://hostingcanada.org/email-hosting-services/</a:t>
            </a:r>
            <a:br>
              <a:rPr lang="en-CA" dirty="0"/>
            </a:br>
            <a:r>
              <a:rPr lang="en-CA" dirty="0"/>
              <a:t>https://www.servermania.com/kb/articles/setup-your-own-email-server/</a:t>
            </a:r>
          </a:p>
        </p:txBody>
      </p:sp>
      <p:sp>
        <p:nvSpPr>
          <p:cNvPr id="4" name="Slide Number Placeholder 3"/>
          <p:cNvSpPr>
            <a:spLocks noGrp="1"/>
          </p:cNvSpPr>
          <p:nvPr>
            <p:ph type="sldNum" sz="quarter" idx="10"/>
          </p:nvPr>
        </p:nvSpPr>
        <p:spPr/>
        <p:txBody>
          <a:bodyPr/>
          <a:lstStyle/>
          <a:p>
            <a:fld id="{6CE49CAB-11E7-4E46-B3A8-B9759289B5BF}" type="slidenum">
              <a:rPr lang="en-US" smtClean="0"/>
              <a:t>21</a:t>
            </a:fld>
            <a:endParaRPr lang="en-US"/>
          </a:p>
        </p:txBody>
      </p:sp>
    </p:spTree>
    <p:extLst>
      <p:ext uri="{BB962C8B-B14F-4D97-AF65-F5344CB8AC3E}">
        <p14:creationId xmlns:p14="http://schemas.microsoft.com/office/powerpoint/2010/main" val="2494456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get your own </a:t>
            </a:r>
            <a:r>
              <a:rPr lang="en-US" b="1" dirty="0" err="1"/>
              <a:t>domain.tld</a:t>
            </a:r>
            <a:r>
              <a:rPr lang="en-US" b="1" dirty="0"/>
              <a:t> and email service. </a:t>
            </a:r>
          </a:p>
          <a:p>
            <a:r>
              <a:rPr lang="en-US" b="1" dirty="0"/>
              <a:t>- Add Email Account Forwarders: Tin Foil Hat types will get their password manager to generate a random password and use that random value as the UserID @somewhere.com. Your own email system will send that email where you tell it, i.e. to </a:t>
            </a:r>
            <a:r>
              <a:rPr lang="en-US" b="1" i="1" dirty="0"/>
              <a:t>your real email user that you never share with anyone</a:t>
            </a:r>
            <a:r>
              <a:rPr lang="en-US" b="1" dirty="0"/>
              <a:t>.</a:t>
            </a:r>
            <a:br>
              <a:rPr lang="en-US" b="1" dirty="0"/>
            </a:br>
            <a:r>
              <a:rPr lang="en-US" b="1" dirty="0"/>
              <a:t>Those with normal hats will use the service's name as the UserID</a:t>
            </a:r>
          </a:p>
          <a:p>
            <a:r>
              <a:rPr lang="en-US" b="1" dirty="0"/>
              <a:t>Email Address		Forward To</a:t>
            </a:r>
          </a:p>
          <a:p>
            <a:r>
              <a:rPr lang="en-US" b="1" dirty="0"/>
              <a:t>rAnd0m@your-domain.tld	</a:t>
            </a:r>
            <a:r>
              <a:rPr lang="en-US" b="1" dirty="0" err="1"/>
              <a:t>the-real-you@your-domian.tld</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GOOGLE@your-domain.tld</a:t>
            </a:r>
            <a:r>
              <a:rPr lang="en-US" b="1" dirty="0"/>
              <a:t>	</a:t>
            </a:r>
            <a:r>
              <a:rPr lang="en-US" b="1" dirty="0" err="1"/>
              <a:t>the-real-you@your-domian.tld</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APPLE@your-domain.tld</a:t>
            </a:r>
            <a:r>
              <a:rPr lang="en-US" b="1" dirty="0"/>
              <a:t>	</a:t>
            </a:r>
            <a:r>
              <a:rPr lang="en-US" b="1" dirty="0" err="1"/>
              <a:t>the-real-you@your-domian.tld</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NETFLIX@your-domain.tld</a:t>
            </a:r>
            <a:r>
              <a:rPr lang="en-US" b="1" dirty="0"/>
              <a:t>	</a:t>
            </a:r>
            <a:r>
              <a:rPr lang="en-US" b="1" dirty="0" err="1"/>
              <a:t>the-real-you@your-domian.tld</a:t>
            </a:r>
            <a:endParaRPr lang="en-US" b="1" dirty="0"/>
          </a:p>
          <a:p>
            <a:endParaRPr lang="en-US" b="1" dirty="0"/>
          </a:p>
          <a:p>
            <a:r>
              <a:rPr lang="en-US" b="1" dirty="0"/>
              <a:t>Like passwords, </a:t>
            </a:r>
            <a:r>
              <a:rPr lang="en-US" b="1" dirty="0" err="1"/>
              <a:t>UserIDs</a:t>
            </a:r>
            <a:r>
              <a:rPr lang="en-US" b="1" dirty="0"/>
              <a:t> should also be single use only for any account registration.</a:t>
            </a:r>
          </a:p>
          <a:p>
            <a:endParaRPr lang="en-US" b="1" dirty="0"/>
          </a:p>
          <a:p>
            <a:r>
              <a:rPr lang="en-CA" dirty="0"/>
              <a:t>https://www.hover.com/email (owned by Tucows.com, a Toronto company)</a:t>
            </a:r>
            <a:br>
              <a:rPr lang="en-CA" dirty="0"/>
            </a:br>
            <a:r>
              <a:rPr lang="en-CA" dirty="0"/>
              <a:t>USD$37 / ~CAD$50 per year for 10GB email and .ca domain registration.</a:t>
            </a:r>
            <a:br>
              <a:rPr lang="en-CA" dirty="0"/>
            </a:br>
            <a:r>
              <a:rPr lang="en-CA" dirty="0"/>
              <a:t>You will never ever have to change your email address again.</a:t>
            </a:r>
          </a:p>
          <a:p>
            <a:br>
              <a:rPr lang="en-CA" dirty="0"/>
            </a:br>
            <a:r>
              <a:rPr lang="en-CA" dirty="0"/>
              <a:t>https://www.servermania.com/kb/articles/setup-your-own-email-server/</a:t>
            </a:r>
          </a:p>
        </p:txBody>
      </p:sp>
      <p:sp>
        <p:nvSpPr>
          <p:cNvPr id="4" name="Slide Number Placeholder 3"/>
          <p:cNvSpPr>
            <a:spLocks noGrp="1"/>
          </p:cNvSpPr>
          <p:nvPr>
            <p:ph type="sldNum" sz="quarter" idx="10"/>
          </p:nvPr>
        </p:nvSpPr>
        <p:spPr/>
        <p:txBody>
          <a:bodyPr/>
          <a:lstStyle/>
          <a:p>
            <a:fld id="{6CE49CAB-11E7-4E46-B3A8-B9759289B5BF}" type="slidenum">
              <a:rPr lang="en-US" smtClean="0"/>
              <a:t>22</a:t>
            </a:fld>
            <a:endParaRPr lang="en-US"/>
          </a:p>
        </p:txBody>
      </p:sp>
    </p:spTree>
    <p:extLst>
      <p:ext uri="{BB962C8B-B14F-4D97-AF65-F5344CB8AC3E}">
        <p14:creationId xmlns:p14="http://schemas.microsoft.com/office/powerpoint/2010/main" val="2326163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People try to make memorable, difficult to guess passwords but people are lousy at this. Almost 3/4 of all passwords people choose are based on person or place names, dictionary words, and other things of </a:t>
            </a:r>
            <a:r>
              <a:rPr lang="en-CA" sz="1200" b="0" i="0" kern="1200" dirty="0">
                <a:solidFill>
                  <a:schemeClr val="tx1"/>
                </a:solidFill>
                <a:effectLst/>
                <a:latin typeface="+mn-lt"/>
                <a:ea typeface="+mn-ea"/>
                <a:cs typeface="+mn-cs"/>
              </a:rPr>
              <a:t>personal significance or memorable patterns. People’s attempts to obfuscate or strengthen passwords usually follow predictable patterns. People almost never create truly random passwords or </a:t>
            </a:r>
            <a:r>
              <a:rPr lang="en-CA" sz="1200" b="0" i="0" kern="1200" dirty="0" err="1">
                <a:solidFill>
                  <a:schemeClr val="tx1"/>
                </a:solidFill>
                <a:effectLst/>
                <a:latin typeface="+mn-lt"/>
                <a:ea typeface="+mn-ea"/>
                <a:cs typeface="+mn-cs"/>
              </a:rPr>
              <a:t>PassPhrases</a:t>
            </a:r>
            <a:r>
              <a:rPr lang="en-CA" sz="1200" b="0" i="0" kern="1200" dirty="0">
                <a:solidFill>
                  <a:schemeClr val="tx1"/>
                </a:solidFill>
                <a:effectLst/>
                <a:latin typeface="+mn-lt"/>
                <a:ea typeface="+mn-ea"/>
                <a:cs typeface="+mn-cs"/>
              </a:rPr>
              <a:t>; see </a:t>
            </a:r>
            <a:r>
              <a:rPr lang="en-CA" dirty="0"/>
              <a:t>Bonneau and </a:t>
            </a:r>
            <a:r>
              <a:rPr lang="en-CA" dirty="0" err="1"/>
              <a:t>Shutova</a:t>
            </a:r>
            <a:r>
              <a:rPr lang="en-CA" dirty="0"/>
              <a:t>, 2012. </a:t>
            </a:r>
            <a:r>
              <a:rPr lang="en-CA" i="1" dirty="0"/>
              <a:t>Linguistic Properties of Multi-word Pass-Phrases</a:t>
            </a:r>
            <a:endParaRPr lang="en-CA" sz="1200" b="0" i="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The answer to this problem is simple</a:t>
            </a:r>
            <a:r>
              <a:rPr lang="en-CA" sz="1200" b="1" i="1" kern="1200" dirty="0">
                <a:solidFill>
                  <a:schemeClr val="tx1"/>
                </a:solidFill>
                <a:effectLst/>
                <a:latin typeface="+mn-lt"/>
                <a:ea typeface="+mn-ea"/>
                <a:cs typeface="+mn-cs"/>
              </a:rPr>
              <a:t>: The only secure password is the one you can’t remember</a:t>
            </a:r>
            <a:r>
              <a:rPr lang="en-CA" sz="1200" b="1" kern="1200" dirty="0">
                <a:solidFill>
                  <a:schemeClr val="tx1"/>
                </a:solidFill>
                <a:effectLst/>
                <a:latin typeface="+mn-lt"/>
                <a:ea typeface="+mn-ea"/>
                <a:cs typeface="+mn-cs"/>
              </a:rPr>
              <a:t>. </a:t>
            </a:r>
            <a:r>
              <a:rPr lang="en-CA" sz="1200" b="0" kern="1200" dirty="0">
                <a:solidFill>
                  <a:schemeClr val="tx1"/>
                </a:solidFill>
                <a:effectLst/>
                <a:latin typeface="+mn-lt"/>
                <a:ea typeface="+mn-ea"/>
                <a:cs typeface="+mn-cs"/>
              </a:rPr>
              <a:t>See </a:t>
            </a:r>
            <a:r>
              <a:rPr lang="en-CA" dirty="0"/>
              <a:t>https://www.troyhunt.com/science-of-password-selection/ That is usually but not always true. (more below)</a:t>
            </a:r>
          </a:p>
          <a:p>
            <a:r>
              <a:rPr lang="en-CA" dirty="0"/>
              <a:t>https://www.troyhunt.com/tag/passwords/</a:t>
            </a:r>
          </a:p>
          <a:p>
            <a:r>
              <a:rPr lang="en-CA" sz="1200" b="0" kern="1200" dirty="0">
                <a:solidFill>
                  <a:schemeClr val="tx1"/>
                </a:solidFill>
                <a:effectLst/>
                <a:latin typeface="+mn-lt"/>
                <a:ea typeface="+mn-ea"/>
                <a:cs typeface="+mn-cs"/>
              </a:rPr>
              <a:t>https://arstechnica.com/information-technology/2012/03/passphrases-only-marginally-more-secure-than-passwords-because-of-poor-choices/</a:t>
            </a:r>
          </a:p>
          <a:p>
            <a:pPr lvl="0"/>
            <a:r>
              <a:rPr lang="en-US" sz="1200" b="0" kern="1200" dirty="0">
                <a:solidFill>
                  <a:schemeClr val="tx1"/>
                </a:solidFill>
                <a:effectLst/>
                <a:latin typeface="+mn-lt"/>
                <a:ea typeface="+mn-ea"/>
                <a:cs typeface="+mn-cs"/>
              </a:rPr>
              <a:t>https://blog.mozilla.org/firefox/how-to-create-strong-passwords/</a:t>
            </a:r>
          </a:p>
          <a:p>
            <a:pPr lvl="0"/>
            <a:r>
              <a:rPr lang="en-US" sz="1200" b="0" kern="1200" dirty="0">
                <a:solidFill>
                  <a:schemeClr val="tx1"/>
                </a:solidFill>
                <a:effectLst/>
                <a:latin typeface="+mn-lt"/>
                <a:ea typeface="+mn-ea"/>
                <a:cs typeface="+mn-cs"/>
              </a:rPr>
              <a:t>https://opensource.com/article/18/3/behind-scenes-bitwarden</a:t>
            </a:r>
          </a:p>
          <a:p>
            <a:pPr lvl="0"/>
            <a:r>
              <a:rPr lang="en-US" sz="1200" b="0" kern="1200" dirty="0" err="1">
                <a:solidFill>
                  <a:schemeClr val="tx1"/>
                </a:solidFill>
                <a:effectLst/>
                <a:latin typeface="+mn-lt"/>
                <a:ea typeface="+mn-ea"/>
                <a:cs typeface="+mn-cs"/>
              </a:rPr>
              <a:t>BitWarden's</a:t>
            </a:r>
            <a:r>
              <a:rPr lang="en-US" sz="1200" b="0" kern="1200" dirty="0">
                <a:solidFill>
                  <a:schemeClr val="tx1"/>
                </a:solidFill>
                <a:effectLst/>
                <a:latin typeface="+mn-lt"/>
                <a:ea typeface="+mn-ea"/>
                <a:cs typeface="+mn-cs"/>
              </a:rPr>
              <a:t> local data needs backup. See https://bitwarden.com/resources/guide-how-to-create-and-store-a-backup-of-your-bitwarden-vault/</a:t>
            </a:r>
          </a:p>
          <a:p>
            <a:pPr lvl="0"/>
            <a:r>
              <a:rPr lang="en-US" sz="1200" b="0" kern="1200" dirty="0">
                <a:solidFill>
                  <a:schemeClr val="tx1"/>
                </a:solidFill>
                <a:effectLst/>
                <a:latin typeface="+mn-lt"/>
                <a:ea typeface="+mn-ea"/>
                <a:cs typeface="+mn-cs"/>
              </a:rPr>
              <a:t>https://support.1password.com/1password-security/</a:t>
            </a:r>
          </a:p>
          <a:p>
            <a:pPr lvl="0"/>
            <a:r>
              <a:rPr lang="en-US" sz="1200" b="0" kern="1200" dirty="0">
                <a:solidFill>
                  <a:schemeClr val="tx1"/>
                </a:solidFill>
                <a:effectLst/>
                <a:latin typeface="+mn-lt"/>
                <a:ea typeface="+mn-ea"/>
                <a:cs typeface="+mn-cs"/>
              </a:rPr>
              <a:t>https://www.1password.university/learn</a:t>
            </a:r>
          </a:p>
          <a:p>
            <a:pPr lvl="0"/>
            <a:r>
              <a:rPr lang="en-US" sz="1200" b="0" kern="1200" dirty="0">
                <a:solidFill>
                  <a:schemeClr val="tx1"/>
                </a:solidFill>
                <a:effectLst/>
                <a:latin typeface="+mn-lt"/>
                <a:ea typeface="+mn-ea"/>
                <a:cs typeface="+mn-cs"/>
              </a:rPr>
              <a:t>https://www.androidpolice.com/microsoft-authenticator-guide/</a:t>
            </a:r>
          </a:p>
          <a:p>
            <a:pPr lvl="0"/>
            <a:endParaRPr lang="en-US" sz="1200" b="0" kern="1200" dirty="0">
              <a:solidFill>
                <a:schemeClr val="tx1"/>
              </a:solidFill>
              <a:effectLst/>
              <a:latin typeface="+mn-lt"/>
              <a:ea typeface="+mn-ea"/>
              <a:cs typeface="+mn-cs"/>
            </a:endParaRPr>
          </a:p>
          <a:p>
            <a:pPr lvl="0"/>
            <a:r>
              <a:rPr lang="en-CA" sz="1200" b="0" i="0" u="none" strike="noStrike" kern="1200" dirty="0">
                <a:solidFill>
                  <a:schemeClr val="tx1"/>
                </a:solidFill>
                <a:effectLst/>
                <a:latin typeface="+mn-lt"/>
                <a:ea typeface="+mn-ea"/>
                <a:cs typeface="+mn-cs"/>
                <a:hlinkClick r:id="rId3" tooltip="Share link"/>
              </a:rPr>
              <a:t>https://youtu.be/Q0GeMSFGIgI</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critical issue is not reusing passwords on web sites. If one web site where you have an account stores your password in a less than secure manner, your exposure is limited if they are hacked </a:t>
            </a:r>
            <a:r>
              <a:rPr lang="en-US" sz="1200" i="1" kern="1200" dirty="0">
                <a:solidFill>
                  <a:schemeClr val="tx1"/>
                </a:solidFill>
                <a:effectLst/>
                <a:latin typeface="+mn-lt"/>
                <a:ea typeface="+mn-ea"/>
                <a:cs typeface="+mn-cs"/>
              </a:rPr>
              <a:t>so long as it is not the same as any other password you are using</a:t>
            </a:r>
            <a:r>
              <a:rPr lang="en-US" sz="1200" kern="1200" dirty="0">
                <a:solidFill>
                  <a:schemeClr val="tx1"/>
                </a:solidFill>
                <a:effectLst/>
                <a:latin typeface="+mn-lt"/>
                <a:ea typeface="+mn-ea"/>
                <a:cs typeface="+mn-cs"/>
              </a:rPr>
              <a:t>. You have no control over how services store your password…so don’t reuse passwords. </a:t>
            </a:r>
          </a:p>
          <a:p>
            <a:pPr lvl="0"/>
            <a:r>
              <a:rPr lang="en-US" sz="1200" kern="1200" dirty="0">
                <a:solidFill>
                  <a:schemeClr val="tx1"/>
                </a:solidFill>
                <a:effectLst/>
                <a:latin typeface="+mn-lt"/>
                <a:ea typeface="+mn-ea"/>
                <a:cs typeface="+mn-cs"/>
              </a:rPr>
              <a:t>Password managers help with this by maintaining a unique password for each online account. </a:t>
            </a:r>
          </a:p>
          <a:p>
            <a:pPr lvl="0"/>
            <a:r>
              <a:rPr lang="en-US" sz="1200" kern="1200" dirty="0">
                <a:solidFill>
                  <a:schemeClr val="tx1"/>
                </a:solidFill>
                <a:effectLst/>
                <a:latin typeface="+mn-lt"/>
                <a:ea typeface="+mn-ea"/>
                <a:cs typeface="+mn-cs"/>
              </a:rPr>
              <a:t>Now, the fear is that the </a:t>
            </a:r>
            <a:r>
              <a:rPr lang="en-US" sz="1200" kern="1200" dirty="0" err="1">
                <a:solidFill>
                  <a:schemeClr val="tx1"/>
                </a:solidFill>
                <a:effectLst/>
                <a:latin typeface="+mn-lt"/>
                <a:ea typeface="+mn-ea"/>
                <a:cs typeface="+mn-cs"/>
              </a:rPr>
              <a:t>Pwd-Mgr</a:t>
            </a:r>
            <a:r>
              <a:rPr lang="en-US" sz="1200" kern="1200" dirty="0">
                <a:solidFill>
                  <a:schemeClr val="tx1"/>
                </a:solidFill>
                <a:effectLst/>
                <a:latin typeface="+mn-lt"/>
                <a:ea typeface="+mn-ea"/>
                <a:cs typeface="+mn-cs"/>
              </a:rPr>
              <a:t> becomes a "single point of failure" for all your accounts. Actually, a </a:t>
            </a:r>
            <a:r>
              <a:rPr lang="en-US" sz="1200" kern="1200" dirty="0" err="1">
                <a:solidFill>
                  <a:schemeClr val="tx1"/>
                </a:solidFill>
                <a:effectLst/>
                <a:latin typeface="+mn-lt"/>
                <a:ea typeface="+mn-ea"/>
                <a:cs typeface="+mn-cs"/>
              </a:rPr>
              <a:t>Pwd-Mgr</a:t>
            </a:r>
            <a:r>
              <a:rPr lang="en-US" sz="1200" kern="1200" dirty="0">
                <a:solidFill>
                  <a:schemeClr val="tx1"/>
                </a:solidFill>
                <a:effectLst/>
                <a:latin typeface="+mn-lt"/>
                <a:ea typeface="+mn-ea"/>
                <a:cs typeface="+mn-cs"/>
              </a:rPr>
              <a:t> is more like a bank, and/or a safety deposit box. Does anyone consider the bank where they keep their money a "single point of failure"? If a criminal gets into a bank, will they steal all your money? (No. That's not how banking works.)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"single point of failure" for all your accounts is the email address used as a UserID on those accounts.</a:t>
            </a:r>
          </a:p>
          <a:p>
            <a:pPr lvl="0"/>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Pwd-Mgrs</a:t>
            </a:r>
            <a:r>
              <a:rPr lang="en-US" sz="1200" kern="1200" dirty="0">
                <a:solidFill>
                  <a:schemeClr val="tx1"/>
                </a:solidFill>
                <a:effectLst/>
                <a:latin typeface="+mn-lt"/>
                <a:ea typeface="+mn-ea"/>
                <a:cs typeface="+mn-cs"/>
              </a:rPr>
              <a:t> rely on one long (and optionally strong) </a:t>
            </a:r>
            <a:r>
              <a:rPr lang="en-US" sz="1200" kern="1200" dirty="0" err="1">
                <a:solidFill>
                  <a:schemeClr val="tx1"/>
                </a:solidFill>
                <a:effectLst/>
                <a:latin typeface="+mn-lt"/>
                <a:ea typeface="+mn-ea"/>
                <a:cs typeface="+mn-cs"/>
              </a:rPr>
              <a:t>PassPhrase</a:t>
            </a:r>
            <a:r>
              <a:rPr lang="en-US" sz="1200" kern="1200" dirty="0">
                <a:solidFill>
                  <a:schemeClr val="tx1"/>
                </a:solidFill>
                <a:effectLst/>
                <a:latin typeface="+mn-lt"/>
                <a:ea typeface="+mn-ea"/>
                <a:cs typeface="+mn-cs"/>
              </a:rPr>
              <a:t> for security. How to come up with an </a:t>
            </a:r>
            <a:r>
              <a:rPr lang="en-US" sz="1200" kern="1200" dirty="0" err="1">
                <a:solidFill>
                  <a:schemeClr val="tx1"/>
                </a:solidFill>
                <a:effectLst/>
                <a:latin typeface="+mn-lt"/>
                <a:ea typeface="+mn-ea"/>
                <a:cs typeface="+mn-cs"/>
              </a:rPr>
              <a:t>unhackable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PassPhrase</a:t>
            </a:r>
            <a:r>
              <a:rPr lang="en-US" sz="1200" kern="1200" dirty="0">
                <a:solidFill>
                  <a:schemeClr val="tx1"/>
                </a:solidFill>
                <a:effectLst/>
                <a:latin typeface="+mn-lt"/>
                <a:ea typeface="+mn-ea"/>
                <a:cs typeface="+mn-cs"/>
              </a:rPr>
              <a:t>?  Diceware.</a:t>
            </a:r>
          </a:p>
          <a:p>
            <a:pPr lvl="0"/>
            <a:r>
              <a:rPr lang="en-US" sz="1200" kern="1200" dirty="0">
                <a:solidFill>
                  <a:schemeClr val="tx1"/>
                </a:solidFill>
                <a:effectLst/>
                <a:latin typeface="+mn-lt"/>
                <a:ea typeface="+mn-ea"/>
                <a:cs typeface="+mn-cs"/>
              </a:rPr>
              <a:t>The Diceware concept creates long, random but memorable pass phrases…very useful for creating a </a:t>
            </a:r>
            <a:r>
              <a:rPr lang="en-US" sz="1200" kern="1200" dirty="0" err="1">
                <a:solidFill>
                  <a:schemeClr val="tx1"/>
                </a:solidFill>
                <a:effectLst/>
                <a:latin typeface="+mn-lt"/>
                <a:ea typeface="+mn-ea"/>
                <a:cs typeface="+mn-cs"/>
              </a:rPr>
              <a:t>PassPhrase</a:t>
            </a:r>
            <a:r>
              <a:rPr lang="en-US" sz="1200" kern="1200" dirty="0">
                <a:solidFill>
                  <a:schemeClr val="tx1"/>
                </a:solidFill>
                <a:effectLst/>
                <a:latin typeface="+mn-lt"/>
                <a:ea typeface="+mn-ea"/>
                <a:cs typeface="+mn-cs"/>
              </a:rPr>
              <a:t> for your password manager.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5 word </a:t>
            </a:r>
            <a:r>
              <a:rPr lang="en-US" sz="1200" kern="1200" dirty="0" err="1">
                <a:solidFill>
                  <a:schemeClr val="tx1"/>
                </a:solidFill>
                <a:effectLst/>
                <a:latin typeface="+mn-lt"/>
                <a:ea typeface="+mn-ea"/>
                <a:cs typeface="+mn-cs"/>
              </a:rPr>
              <a:t>PassPhrase</a:t>
            </a:r>
            <a:r>
              <a:rPr lang="en-US" sz="1200" kern="1200" dirty="0">
                <a:solidFill>
                  <a:schemeClr val="tx1"/>
                </a:solidFill>
                <a:effectLst/>
                <a:latin typeface="+mn-lt"/>
                <a:ea typeface="+mn-ea"/>
                <a:cs typeface="+mn-cs"/>
              </a:rPr>
              <a:t> = 64 bits of entropy (good)  6 word </a:t>
            </a:r>
            <a:r>
              <a:rPr lang="en-US" sz="1200" kern="1200" dirty="0" err="1">
                <a:solidFill>
                  <a:schemeClr val="tx1"/>
                </a:solidFill>
                <a:effectLst/>
                <a:latin typeface="+mn-lt"/>
                <a:ea typeface="+mn-ea"/>
                <a:cs typeface="+mn-cs"/>
              </a:rPr>
              <a:t>PassPhrase</a:t>
            </a:r>
            <a:r>
              <a:rPr lang="en-US" sz="1200" kern="1200" dirty="0">
                <a:solidFill>
                  <a:schemeClr val="tx1"/>
                </a:solidFill>
                <a:effectLst/>
                <a:latin typeface="+mn-lt"/>
                <a:ea typeface="+mn-ea"/>
                <a:cs typeface="+mn-cs"/>
              </a:rPr>
              <a:t> = 77.5 bit of entropy (really good). 10 words = 129 bits (cryptographically strong).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Next, </a:t>
            </a:r>
            <a:r>
              <a:rPr lang="en-US" sz="1200" kern="1200" dirty="0" err="1">
                <a:solidFill>
                  <a:schemeClr val="tx1"/>
                </a:solidFill>
                <a:effectLst/>
                <a:latin typeface="+mn-lt"/>
                <a:ea typeface="+mn-ea"/>
                <a:cs typeface="+mn-cs"/>
              </a:rPr>
              <a:t>Pwd-Mgrs</a:t>
            </a:r>
            <a:r>
              <a:rPr lang="en-US" sz="1200" kern="1200" dirty="0">
                <a:solidFill>
                  <a:schemeClr val="tx1"/>
                </a:solidFill>
                <a:effectLst/>
                <a:latin typeface="+mn-lt"/>
                <a:ea typeface="+mn-ea"/>
                <a:cs typeface="+mn-cs"/>
              </a:rPr>
              <a:t> use your </a:t>
            </a:r>
            <a:r>
              <a:rPr lang="en-US" sz="1200" kern="1200" dirty="0" err="1">
                <a:solidFill>
                  <a:schemeClr val="tx1"/>
                </a:solidFill>
                <a:effectLst/>
                <a:latin typeface="+mn-lt"/>
                <a:ea typeface="+mn-ea"/>
                <a:cs typeface="+mn-cs"/>
              </a:rPr>
              <a:t>PassPhrase</a:t>
            </a:r>
            <a:r>
              <a:rPr lang="en-US" sz="1200" kern="1200" dirty="0">
                <a:solidFill>
                  <a:schemeClr val="tx1"/>
                </a:solidFill>
                <a:effectLst/>
                <a:latin typeface="+mn-lt"/>
                <a:ea typeface="+mn-ea"/>
                <a:cs typeface="+mn-cs"/>
              </a:rPr>
              <a:t> to encrypt the data of your accounts tens of thousands of times before it leaves your system to be stored at the </a:t>
            </a:r>
            <a:r>
              <a:rPr lang="en-US" sz="1200" kern="1200" dirty="0" err="1">
                <a:solidFill>
                  <a:schemeClr val="tx1"/>
                </a:solidFill>
                <a:effectLst/>
                <a:latin typeface="+mn-lt"/>
                <a:ea typeface="+mn-ea"/>
                <a:cs typeface="+mn-cs"/>
              </a:rPr>
              <a:t>Pwd-Mgr</a:t>
            </a:r>
            <a:r>
              <a:rPr lang="en-US" sz="1200" kern="1200" dirty="0">
                <a:solidFill>
                  <a:schemeClr val="tx1"/>
                </a:solidFill>
                <a:effectLst/>
                <a:latin typeface="+mn-lt"/>
                <a:ea typeface="+mn-ea"/>
                <a:cs typeface="+mn-cs"/>
              </a:rPr>
              <a:t> site. (to make your data portable across devices and available even if all your devices are compromised, e.g. by ransomware). Your </a:t>
            </a:r>
            <a:r>
              <a:rPr lang="en-US" sz="1200" kern="1200" dirty="0" err="1">
                <a:solidFill>
                  <a:schemeClr val="tx1"/>
                </a:solidFill>
                <a:effectLst/>
                <a:latin typeface="+mn-lt"/>
                <a:ea typeface="+mn-ea"/>
                <a:cs typeface="+mn-cs"/>
              </a:rPr>
              <a:t>PassPhrase</a:t>
            </a:r>
            <a:r>
              <a:rPr lang="en-US" sz="1200" kern="1200" dirty="0">
                <a:solidFill>
                  <a:schemeClr val="tx1"/>
                </a:solidFill>
                <a:effectLst/>
                <a:latin typeface="+mn-lt"/>
                <a:ea typeface="+mn-ea"/>
                <a:cs typeface="+mn-cs"/>
              </a:rPr>
              <a:t> is stored only in your brain meaning the </a:t>
            </a:r>
            <a:r>
              <a:rPr lang="en-US" sz="1200" kern="1200" dirty="0" err="1">
                <a:solidFill>
                  <a:schemeClr val="tx1"/>
                </a:solidFill>
                <a:effectLst/>
                <a:latin typeface="+mn-lt"/>
                <a:ea typeface="+mn-ea"/>
                <a:cs typeface="+mn-cs"/>
              </a:rPr>
              <a:t>Pwd-Mgr</a:t>
            </a:r>
            <a:r>
              <a:rPr lang="en-US" sz="1200" kern="1200" dirty="0">
                <a:solidFill>
                  <a:schemeClr val="tx1"/>
                </a:solidFill>
                <a:effectLst/>
                <a:latin typeface="+mn-lt"/>
                <a:ea typeface="+mn-ea"/>
                <a:cs typeface="+mn-cs"/>
              </a:rPr>
              <a:t> site has 'zero knowledge' of your data. There are many other layers of security superior to what any individual could do on their own. See https://support.1password.com/1password-security/ Your accounts data is decrypted only on your system by your master </a:t>
            </a:r>
            <a:r>
              <a:rPr lang="en-US" sz="1200" kern="1200" dirty="0" err="1">
                <a:solidFill>
                  <a:schemeClr val="tx1"/>
                </a:solidFill>
                <a:effectLst/>
                <a:latin typeface="+mn-lt"/>
                <a:ea typeface="+mn-ea"/>
                <a:cs typeface="+mn-cs"/>
              </a:rPr>
              <a:t>PassPhrase</a:t>
            </a:r>
            <a:r>
              <a:rPr lang="en-US" sz="1200" kern="1200" dirty="0">
                <a:solidFill>
                  <a:schemeClr val="tx1"/>
                </a:solidFill>
                <a:effectLst/>
                <a:latin typeface="+mn-lt"/>
                <a:ea typeface="+mn-ea"/>
                <a:cs typeface="+mn-cs"/>
              </a:rPr>
              <a:t>.  1Password is a Toronto, Ontario company; they have over 100,000 companies using their enterprise product.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Diceware is a good way to generate a security question answer to be used for all security questions. Keep a record of your security answers in your password manager's notes section. Diceware is a good way to generate a </a:t>
            </a:r>
            <a:r>
              <a:rPr lang="en-US" sz="1200" kern="1200" dirty="0" err="1">
                <a:solidFill>
                  <a:schemeClr val="tx1"/>
                </a:solidFill>
                <a:effectLst/>
                <a:latin typeface="+mn-lt"/>
                <a:ea typeface="+mn-ea"/>
                <a:cs typeface="+mn-cs"/>
              </a:rPr>
              <a:t>PassPhrase</a:t>
            </a:r>
            <a:r>
              <a:rPr lang="en-US" sz="1200" kern="1200" dirty="0">
                <a:solidFill>
                  <a:schemeClr val="tx1"/>
                </a:solidFill>
                <a:effectLst/>
                <a:latin typeface="+mn-lt"/>
                <a:ea typeface="+mn-ea"/>
                <a:cs typeface="+mn-cs"/>
              </a:rPr>
              <a:t> for your password manager.</a:t>
            </a:r>
          </a:p>
          <a:p>
            <a:pPr lvl="0"/>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Using a </a:t>
            </a:r>
            <a:r>
              <a:rPr lang="en-US" sz="1200" kern="1200" dirty="0" err="1">
                <a:solidFill>
                  <a:schemeClr val="tx1"/>
                </a:solidFill>
                <a:effectLst/>
                <a:latin typeface="+mn-lt"/>
                <a:ea typeface="+mn-ea"/>
                <a:cs typeface="+mn-cs"/>
              </a:rPr>
              <a:t>diceware</a:t>
            </a:r>
            <a:r>
              <a:rPr lang="en-US" sz="1200" kern="1200" dirty="0">
                <a:solidFill>
                  <a:schemeClr val="tx1"/>
                </a:solidFill>
                <a:effectLst/>
                <a:latin typeface="+mn-lt"/>
                <a:ea typeface="+mn-ea"/>
                <a:cs typeface="+mn-cs"/>
              </a:rPr>
              <a:t> list, there are only 6^5 = 7,776 password combinations throwing 5 dice or 1 die 5 times to randomly generate a number pointing to a list word. That determines the first word which does not sound very secure. But do it five times to get </a:t>
            </a:r>
            <a:r>
              <a:rPr lang="en-CA" sz="1200" b="0" i="0" kern="1200" dirty="0">
                <a:solidFill>
                  <a:schemeClr val="tx1"/>
                </a:solidFill>
                <a:effectLst/>
                <a:latin typeface="+mn-lt"/>
                <a:ea typeface="+mn-ea"/>
                <a:cs typeface="+mn-cs"/>
              </a:rPr>
              <a:t>5 Diceware words = 7776</a:t>
            </a:r>
            <a:r>
              <a:rPr lang="en-CA" sz="1200" b="0" i="0" kern="1200" baseline="30000" dirty="0">
                <a:solidFill>
                  <a:schemeClr val="tx1"/>
                </a:solidFill>
                <a:effectLst/>
                <a:latin typeface="+mn-lt"/>
                <a:ea typeface="+mn-ea"/>
                <a:cs typeface="+mn-cs"/>
              </a:rPr>
              <a:t>5</a:t>
            </a:r>
            <a:r>
              <a:rPr lang="en-CA" sz="1200" b="0" i="0" kern="1200" dirty="0">
                <a:solidFill>
                  <a:schemeClr val="tx1"/>
                </a:solidFill>
                <a:effectLst/>
                <a:latin typeface="+mn-lt"/>
                <a:ea typeface="+mn-ea"/>
                <a:cs typeface="+mn-cs"/>
              </a:rPr>
              <a:t> = 28,430,288,029,929,701,376 possible </a:t>
            </a:r>
            <a:r>
              <a:rPr lang="en-CA" sz="1200" b="0" i="0" kern="1200" dirty="0" err="1">
                <a:solidFill>
                  <a:schemeClr val="tx1"/>
                </a:solidFill>
                <a:effectLst/>
                <a:latin typeface="+mn-lt"/>
                <a:ea typeface="+mn-ea"/>
                <a:cs typeface="+mn-cs"/>
              </a:rPr>
              <a:t>PassPhrases</a:t>
            </a:r>
            <a:r>
              <a:rPr lang="en-US" sz="1200" kern="1200" dirty="0">
                <a:solidFill>
                  <a:schemeClr val="tx1"/>
                </a:solidFill>
                <a:effectLst/>
                <a:latin typeface="+mn-lt"/>
                <a:ea typeface="+mn-ea"/>
                <a:cs typeface="+mn-cs"/>
              </a:rPr>
              <a:t>…which sounds like a lot but h</a:t>
            </a:r>
            <a:r>
              <a:rPr lang="en-CA" dirty="0"/>
              <a:t>ttps://arstechnica.com/information-technology/2014/03/</a:t>
            </a:r>
            <a:r>
              <a:rPr lang="en-CA" b="1" dirty="0"/>
              <a:t>diceware-passwords-now-need-six-random-words-to-thwart-hackers</a:t>
            </a:r>
            <a:r>
              <a:rPr lang="en-CA" dirty="0"/>
              <a:t>/</a:t>
            </a:r>
          </a:p>
          <a:p>
            <a:pPr lvl="0"/>
            <a:r>
              <a:rPr lang="en-US" sz="1200" kern="1200" dirty="0">
                <a:solidFill>
                  <a:schemeClr val="tx1"/>
                </a:solidFill>
                <a:effectLst/>
                <a:latin typeface="+mn-lt"/>
                <a:ea typeface="+mn-ea"/>
                <a:cs typeface="+mn-cs"/>
              </a:rPr>
              <a:t>1Password and </a:t>
            </a:r>
            <a:r>
              <a:rPr lang="en-CA" sz="1200" b="0" i="0" kern="1200" dirty="0">
                <a:solidFill>
                  <a:schemeClr val="tx1"/>
                </a:solidFill>
                <a:effectLst/>
                <a:latin typeface="+mn-lt"/>
                <a:ea typeface="+mn-ea"/>
                <a:cs typeface="+mn-cs"/>
              </a:rPr>
              <a:t>LastPass employ per user salts, which makes guessing a master password 'computationally expensive' if they were hacked. "Further, because a user’s password is encrypted 100,100 times (default) before being sent to LastPass, and is again encrypted 100,000 times before being stored, guesses can’t be done at significant speed."</a:t>
            </a:r>
          </a:p>
          <a:p>
            <a:pPr lvl="0"/>
            <a:r>
              <a:rPr lang="en-CA" sz="1200" b="0" i="0" kern="1200" dirty="0">
                <a:solidFill>
                  <a:schemeClr val="tx1"/>
                </a:solidFill>
                <a:effectLst/>
                <a:latin typeface="+mn-lt"/>
                <a:ea typeface="+mn-ea"/>
                <a:cs typeface="+mn-cs"/>
              </a:rPr>
              <a:t>https://blog.mozilla.org/firefox/myths-about-password-managers/  </a:t>
            </a:r>
            <a:br>
              <a:rPr lang="en-CA" sz="1200" b="0" i="0" kern="1200" dirty="0">
                <a:solidFill>
                  <a:schemeClr val="tx1"/>
                </a:solidFill>
                <a:effectLst/>
                <a:latin typeface="+mn-lt"/>
                <a:ea typeface="+mn-ea"/>
                <a:cs typeface="+mn-cs"/>
              </a:rPr>
            </a:br>
            <a:r>
              <a:rPr lang="en-CA" sz="1200" b="0" i="0" kern="1200" dirty="0">
                <a:solidFill>
                  <a:schemeClr val="tx1"/>
                </a:solidFill>
                <a:effectLst/>
                <a:latin typeface="+mn-lt"/>
                <a:ea typeface="+mn-ea"/>
                <a:cs typeface="+mn-cs"/>
              </a:rPr>
              <a:t>Myth 1: Password managers aren’t safe or trustworthy, </a:t>
            </a:r>
            <a:br>
              <a:rPr lang="en-CA" sz="1200" b="0" i="0" kern="1200" dirty="0">
                <a:solidFill>
                  <a:schemeClr val="tx1"/>
                </a:solidFill>
                <a:effectLst/>
                <a:latin typeface="+mn-lt"/>
                <a:ea typeface="+mn-ea"/>
                <a:cs typeface="+mn-cs"/>
              </a:rPr>
            </a:br>
            <a:r>
              <a:rPr lang="en-CA" sz="1200" b="0" i="0" kern="1200" dirty="0">
                <a:solidFill>
                  <a:schemeClr val="tx1"/>
                </a:solidFill>
                <a:effectLst/>
                <a:latin typeface="+mn-lt"/>
                <a:ea typeface="+mn-ea"/>
                <a:cs typeface="+mn-cs"/>
              </a:rPr>
              <a:t>Myth 2: Password managers aren’t 100% secure, so I shouldn’t use one, </a:t>
            </a:r>
            <a:br>
              <a:rPr lang="en-CA" sz="1200" b="0" i="0" kern="1200" dirty="0">
                <a:solidFill>
                  <a:schemeClr val="tx1"/>
                </a:solidFill>
                <a:effectLst/>
                <a:latin typeface="+mn-lt"/>
                <a:ea typeface="+mn-ea"/>
                <a:cs typeface="+mn-cs"/>
              </a:rPr>
            </a:br>
            <a:r>
              <a:rPr lang="en-CA" sz="1200" b="0" i="0" kern="1200" dirty="0">
                <a:solidFill>
                  <a:schemeClr val="tx1"/>
                </a:solidFill>
                <a:effectLst/>
                <a:latin typeface="+mn-lt"/>
                <a:ea typeface="+mn-ea"/>
                <a:cs typeface="+mn-cs"/>
              </a:rPr>
              <a:t>Myth 3: Storing all my passwords in one place makes them vulnerable to hackers, </a:t>
            </a:r>
            <a:br>
              <a:rPr lang="en-CA" sz="1200" b="0" i="0" kern="1200" dirty="0">
                <a:solidFill>
                  <a:schemeClr val="tx1"/>
                </a:solidFill>
                <a:effectLst/>
                <a:latin typeface="+mn-lt"/>
                <a:ea typeface="+mn-ea"/>
                <a:cs typeface="+mn-cs"/>
              </a:rPr>
            </a:br>
            <a:r>
              <a:rPr lang="en-CA" sz="1200" b="0" i="0" kern="1200" dirty="0">
                <a:solidFill>
                  <a:schemeClr val="tx1"/>
                </a:solidFill>
                <a:effectLst/>
                <a:latin typeface="+mn-lt"/>
                <a:ea typeface="+mn-ea"/>
                <a:cs typeface="+mn-cs"/>
              </a:rPr>
              <a:t>Myth 4: Remembering all my passwords is safer than trusting technology to do it for me, </a:t>
            </a:r>
            <a:br>
              <a:rPr lang="en-CA" sz="1200" b="0" i="0" kern="1200" dirty="0">
                <a:solidFill>
                  <a:schemeClr val="tx1"/>
                </a:solidFill>
                <a:effectLst/>
                <a:latin typeface="+mn-lt"/>
                <a:ea typeface="+mn-ea"/>
                <a:cs typeface="+mn-cs"/>
              </a:rPr>
            </a:br>
            <a:r>
              <a:rPr lang="en-CA" sz="1200" b="0" i="0" kern="1200" dirty="0">
                <a:solidFill>
                  <a:schemeClr val="tx1"/>
                </a:solidFill>
                <a:effectLst/>
                <a:latin typeface="+mn-lt"/>
                <a:ea typeface="+mn-ea"/>
                <a:cs typeface="+mn-cs"/>
              </a:rPr>
              <a:t>Myth 5: It’s a huge pain to set up a password manager.</a:t>
            </a:r>
          </a:p>
          <a:p>
            <a:pPr lvl="0"/>
            <a:endParaRPr lang="en-US" sz="1200" kern="1200" dirty="0">
              <a:solidFill>
                <a:schemeClr val="tx1"/>
              </a:solidFill>
              <a:effectLst/>
              <a:latin typeface="+mn-lt"/>
              <a:ea typeface="+mn-ea"/>
              <a:cs typeface="+mn-cs"/>
            </a:endParaRPr>
          </a:p>
          <a:p>
            <a:r>
              <a:rPr lang="en-CA" dirty="0"/>
              <a:t>https://arstechnica.com/information-technology/2013/05/how-crackers-make-minced-meat-out-of-your-passwords/</a:t>
            </a:r>
          </a:p>
          <a:p>
            <a:pPr lvl="0"/>
            <a:r>
              <a:rPr lang="en-CA" sz="1200" kern="1200" dirty="0">
                <a:solidFill>
                  <a:schemeClr val="tx1"/>
                </a:solidFill>
                <a:effectLst/>
                <a:latin typeface="+mn-lt"/>
                <a:ea typeface="+mn-ea"/>
                <a:cs typeface="+mn-cs"/>
              </a:rPr>
              <a:t>http://world.std.com/~reinhold/diceware.html</a:t>
            </a:r>
          </a:p>
          <a:p>
            <a:pPr lvl="0"/>
            <a:r>
              <a:rPr lang="en-CA" sz="1200" kern="1200" dirty="0">
                <a:solidFill>
                  <a:schemeClr val="tx1"/>
                </a:solidFill>
                <a:effectLst/>
                <a:latin typeface="+mn-lt"/>
                <a:ea typeface="+mn-ea"/>
                <a:cs typeface="+mn-cs"/>
              </a:rPr>
              <a:t>https://www.rempe.us/diceware/#eff </a:t>
            </a:r>
          </a:p>
          <a:p>
            <a:pPr lvl="0"/>
            <a:r>
              <a:rPr lang="en-CA" sz="1200" kern="1200" dirty="0">
                <a:solidFill>
                  <a:schemeClr val="tx1"/>
                </a:solidFill>
                <a:effectLst/>
                <a:latin typeface="+mn-lt"/>
                <a:ea typeface="+mn-ea"/>
                <a:cs typeface="+mn-cs"/>
              </a:rPr>
              <a:t>https://en.wikipedia.org/wiki/Diceware</a:t>
            </a:r>
          </a:p>
          <a:p>
            <a:pPr lvl="0"/>
            <a:endParaRPr lang="en-CA" sz="1200"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Use a password manager. If so, why so? If not, why not?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sng" kern="1200" dirty="0">
                <a:solidFill>
                  <a:schemeClr val="tx1"/>
                </a:solidFill>
                <a:effectLst/>
                <a:latin typeface="+mn-lt"/>
                <a:ea typeface="+mn-ea"/>
                <a:cs typeface="+mn-cs"/>
                <a:hlinkClick r:id="rId4"/>
              </a:rPr>
              <a:t>https://blog.dashlane.com/a-skeptics-guide-to-password-managers-and-security/</a:t>
            </a:r>
            <a:r>
              <a:rPr lang="en-CA" sz="1200" kern="1200" dirty="0">
                <a:solidFill>
                  <a:schemeClr val="tx1"/>
                </a:solidFill>
                <a:effectLst/>
                <a:latin typeface="+mn-lt"/>
                <a:ea typeface="+mn-ea"/>
                <a:cs typeface="+mn-cs"/>
              </a:rPr>
              <a:t> </a:t>
            </a:r>
            <a:endParaRPr lang="en-CA" dirty="0">
              <a:effectLst/>
            </a:endParaRPr>
          </a:p>
          <a:p>
            <a:pPr lvl="0"/>
            <a:endParaRPr lang="en-CA" sz="1200" b="1" kern="1200" dirty="0">
              <a:solidFill>
                <a:schemeClr val="tx1"/>
              </a:solidFill>
              <a:effectLst/>
              <a:latin typeface="+mn-lt"/>
              <a:ea typeface="+mn-ea"/>
              <a:cs typeface="+mn-cs"/>
            </a:endParaRPr>
          </a:p>
          <a:p>
            <a:pPr lvl="0"/>
            <a:r>
              <a:rPr lang="en-CA" sz="1200" b="1" kern="1200" dirty="0" err="1">
                <a:solidFill>
                  <a:schemeClr val="tx1"/>
                </a:solidFill>
                <a:effectLst/>
                <a:latin typeface="+mn-lt"/>
                <a:ea typeface="+mn-ea"/>
                <a:cs typeface="+mn-cs"/>
              </a:rPr>
              <a:t>PassPhrase</a:t>
            </a:r>
            <a:r>
              <a:rPr lang="en-CA" sz="1200" b="1" kern="1200" dirty="0">
                <a:solidFill>
                  <a:schemeClr val="tx1"/>
                </a:solidFill>
                <a:effectLst/>
                <a:latin typeface="+mn-lt"/>
                <a:ea typeface="+mn-ea"/>
                <a:cs typeface="+mn-cs"/>
              </a:rPr>
              <a:t> creation. If so, why so? If not, why not?</a:t>
            </a:r>
          </a:p>
          <a:p>
            <a:pPr lvl="1"/>
            <a:r>
              <a:rPr lang="en-CA" sz="1200" u="sng" kern="1200" dirty="0">
                <a:solidFill>
                  <a:schemeClr val="tx1"/>
                </a:solidFill>
                <a:effectLst/>
                <a:latin typeface="+mn-lt"/>
                <a:ea typeface="+mn-ea"/>
                <a:cs typeface="+mn-cs"/>
                <a:hlinkClick r:id="rId5"/>
              </a:rPr>
              <a:t>https://en.wikipedia.org/wiki/Diceware</a:t>
            </a:r>
            <a:r>
              <a:rPr lang="en-CA" sz="1200" kern="1200" dirty="0">
                <a:solidFill>
                  <a:schemeClr val="tx1"/>
                </a:solidFill>
                <a:effectLst/>
                <a:latin typeface="+mn-lt"/>
                <a:ea typeface="+mn-ea"/>
                <a:cs typeface="+mn-cs"/>
              </a:rPr>
              <a:t> </a:t>
            </a:r>
            <a:endParaRPr lang="en-CA" dirty="0">
              <a:effectLst/>
            </a:endParaRPr>
          </a:p>
          <a:p>
            <a:pPr lvl="1"/>
            <a:r>
              <a:rPr lang="en-CA" sz="1200" u="sng" kern="1200" dirty="0">
                <a:solidFill>
                  <a:schemeClr val="tx1"/>
                </a:solidFill>
                <a:effectLst/>
                <a:latin typeface="+mn-lt"/>
                <a:ea typeface="+mn-ea"/>
                <a:cs typeface="+mn-cs"/>
                <a:hlinkClick r:id="rId6"/>
              </a:rPr>
              <a:t>http://world.std.com/~reinhold/diceware.html</a:t>
            </a:r>
            <a:endParaRPr lang="en-CA" dirty="0">
              <a:effectLst/>
            </a:endParaRPr>
          </a:p>
          <a:p>
            <a:pPr lvl="1"/>
            <a:r>
              <a:rPr lang="en-CA" sz="1200" u="sng" kern="1200" dirty="0">
                <a:solidFill>
                  <a:schemeClr val="tx1"/>
                </a:solidFill>
                <a:effectLst/>
                <a:latin typeface="+mn-lt"/>
                <a:ea typeface="+mn-ea"/>
                <a:cs typeface="+mn-cs"/>
                <a:hlinkClick r:id="rId7"/>
              </a:rPr>
              <a:t>https://theintercept.com/2015/03/26/passphrases-can-memorize-attackers-cant-guess/</a:t>
            </a:r>
            <a:r>
              <a:rPr lang="en-CA" sz="1200" kern="1200" dirty="0">
                <a:solidFill>
                  <a:schemeClr val="tx1"/>
                </a:solidFill>
                <a:effectLst/>
                <a:latin typeface="+mn-lt"/>
                <a:ea typeface="+mn-ea"/>
                <a:cs typeface="+mn-cs"/>
              </a:rPr>
              <a:t> </a:t>
            </a:r>
            <a:endParaRPr lang="en-CA" dirty="0">
              <a:effectLst/>
            </a:endParaRPr>
          </a:p>
          <a:p>
            <a:pPr lvl="1"/>
            <a:r>
              <a:rPr lang="en-CA" sz="1200" kern="1200" dirty="0">
                <a:solidFill>
                  <a:schemeClr val="tx1"/>
                </a:solidFill>
                <a:effectLst/>
                <a:latin typeface="+mn-lt"/>
                <a:ea typeface="+mn-ea"/>
                <a:cs typeface="+mn-cs"/>
              </a:rPr>
              <a:t>E.g. </a:t>
            </a:r>
            <a:r>
              <a:rPr lang="en-CA" sz="1200" u="sng" kern="1200" dirty="0">
                <a:solidFill>
                  <a:schemeClr val="tx1"/>
                </a:solidFill>
                <a:effectLst/>
                <a:latin typeface="+mn-lt"/>
                <a:ea typeface="+mn-ea"/>
                <a:cs typeface="+mn-cs"/>
                <a:hlinkClick r:id="rId8"/>
              </a:rPr>
              <a:t>https://www.rempe.us/diceware/#eff</a:t>
            </a:r>
            <a:r>
              <a:rPr lang="en-CA" sz="1200" kern="1200" dirty="0">
                <a:solidFill>
                  <a:schemeClr val="tx1"/>
                </a:solidFill>
                <a:effectLst/>
                <a:latin typeface="+mn-lt"/>
                <a:ea typeface="+mn-ea"/>
                <a:cs typeface="+mn-cs"/>
              </a:rPr>
              <a:t> to generate random </a:t>
            </a:r>
            <a:r>
              <a:rPr lang="en-CA" sz="1200" kern="1200" dirty="0" err="1">
                <a:solidFill>
                  <a:schemeClr val="tx1"/>
                </a:solidFill>
                <a:effectLst/>
                <a:latin typeface="+mn-lt"/>
                <a:ea typeface="+mn-ea"/>
                <a:cs typeface="+mn-cs"/>
              </a:rPr>
              <a:t>PassPhrase</a:t>
            </a:r>
            <a:r>
              <a:rPr lang="en-CA" sz="1200" kern="1200" dirty="0">
                <a:solidFill>
                  <a:schemeClr val="tx1"/>
                </a:solidFill>
                <a:effectLst/>
                <a:latin typeface="+mn-lt"/>
                <a:ea typeface="+mn-ea"/>
                <a:cs typeface="+mn-cs"/>
              </a:rPr>
              <a:t> </a:t>
            </a:r>
          </a:p>
          <a:p>
            <a:pPr lvl="1"/>
            <a:endParaRPr lang="en-CA" sz="1200" kern="1200" dirty="0">
              <a:solidFill>
                <a:schemeClr val="tx1"/>
              </a:solidFill>
              <a:effectLst/>
              <a:latin typeface="+mn-lt"/>
              <a:ea typeface="+mn-ea"/>
              <a:cs typeface="+mn-cs"/>
            </a:endParaRPr>
          </a:p>
          <a:p>
            <a:pPr lvl="1"/>
            <a:r>
              <a:rPr lang="en-CA" sz="1200" kern="1200" dirty="0">
                <a:solidFill>
                  <a:schemeClr val="tx1"/>
                </a:solidFill>
                <a:effectLst/>
                <a:latin typeface="+mn-lt"/>
                <a:ea typeface="+mn-ea"/>
                <a:cs typeface="+mn-cs"/>
              </a:rPr>
              <a:t>Or </a:t>
            </a:r>
            <a:r>
              <a:rPr lang="en-CA" sz="1200" u="sng" kern="1200" dirty="0">
                <a:solidFill>
                  <a:schemeClr val="tx1"/>
                </a:solidFill>
                <a:effectLst/>
                <a:latin typeface="+mn-lt"/>
                <a:ea typeface="+mn-ea"/>
                <a:cs typeface="+mn-cs"/>
                <a:hlinkClick r:id="rId9"/>
              </a:rPr>
              <a:t>random.org</a:t>
            </a:r>
            <a:r>
              <a:rPr lang="en-CA" sz="1200" kern="1200" dirty="0">
                <a:solidFill>
                  <a:schemeClr val="tx1"/>
                </a:solidFill>
                <a:effectLst/>
                <a:latin typeface="+mn-lt"/>
                <a:ea typeface="+mn-ea"/>
                <a:cs typeface="+mn-cs"/>
              </a:rPr>
              <a:t> and </a:t>
            </a:r>
            <a:r>
              <a:rPr lang="en-CA" sz="1200" u="sng" kern="1200" dirty="0">
                <a:solidFill>
                  <a:schemeClr val="tx1"/>
                </a:solidFill>
                <a:effectLst/>
                <a:latin typeface="+mn-lt"/>
                <a:ea typeface="+mn-ea"/>
                <a:cs typeface="+mn-cs"/>
                <a:hlinkClick r:id="rId10"/>
              </a:rPr>
              <a:t>https://www.eff.org/files/2016/07/18/eff_large_wordlist.txt</a:t>
            </a:r>
            <a:r>
              <a:rPr lang="en-CA" sz="1200" kern="1200" dirty="0">
                <a:solidFill>
                  <a:schemeClr val="tx1"/>
                </a:solidFill>
                <a:effectLst/>
                <a:latin typeface="+mn-lt"/>
                <a:ea typeface="+mn-ea"/>
                <a:cs typeface="+mn-cs"/>
              </a:rPr>
              <a:t> </a:t>
            </a:r>
          </a:p>
          <a:p>
            <a:pPr lvl="1"/>
            <a:r>
              <a:rPr lang="en-CA" dirty="0">
                <a:effectLst/>
              </a:rPr>
              <a:t>https://www.random.org/integers/?num=6&amp;min=11111&amp;max=66666&amp;col=1&amp;base=10&amp;format=html&amp;rnd=new </a:t>
            </a:r>
          </a:p>
          <a:p>
            <a:endParaRPr lang="en-US" dirty="0"/>
          </a:p>
          <a:p>
            <a:r>
              <a:rPr lang="en-CA" b="1" dirty="0"/>
              <a:t>Should you rely on third party authentication? How is that better than a Password Manager?</a:t>
            </a:r>
          </a:p>
          <a:p>
            <a:pPr algn="l"/>
            <a:r>
              <a:rPr lang="en-US" b="0" i="0" dirty="0">
                <a:solidFill>
                  <a:srgbClr val="5A5A5A"/>
                </a:solidFill>
                <a:effectLst/>
                <a:latin typeface="Helvetica Neue"/>
              </a:rPr>
              <a:t>OpenID Connect is an open standard. It allows Clients to verify the identity of the End-User based on the authentication performed by an Authorization Server, </a:t>
            </a:r>
            <a:r>
              <a:rPr lang="en-US" b="0" i="1" dirty="0">
                <a:solidFill>
                  <a:srgbClr val="5A5A5A"/>
                </a:solidFill>
                <a:effectLst/>
                <a:latin typeface="Helvetica Neue"/>
              </a:rPr>
              <a:t>as well as to obtain basic profile information about the End-User </a:t>
            </a:r>
            <a:r>
              <a:rPr lang="en-US" b="0" i="0" dirty="0">
                <a:solidFill>
                  <a:srgbClr val="5A5A5A"/>
                </a:solidFill>
                <a:effectLst/>
                <a:latin typeface="Helvetica Neue"/>
              </a:rPr>
              <a:t>in an interoperable and REST-like manner. (Therein may be the rub. OpenID standard itself is not evil, you hope the Client &amp; </a:t>
            </a:r>
            <a:r>
              <a:rPr lang="en-GB" b="0" i="0" dirty="0">
                <a:solidFill>
                  <a:srgbClr val="5A5A5A"/>
                </a:solidFill>
                <a:effectLst/>
                <a:latin typeface="Helvetica Neue"/>
              </a:rPr>
              <a:t>Authorization Service are not evil. Google no longer says 'Don't be evil', </a:t>
            </a:r>
            <a:r>
              <a:rPr lang="en-US" b="0" i="0" dirty="0">
                <a:solidFill>
                  <a:srgbClr val="202122"/>
                </a:solidFill>
                <a:effectLst/>
                <a:latin typeface="Arial" panose="020B0604020202020204" pitchFamily="34" charset="0"/>
              </a:rPr>
              <a:t>Alphabet says "Do the right thing"</a:t>
            </a:r>
            <a:r>
              <a:rPr lang="en-GB" b="0" i="0" dirty="0">
                <a:solidFill>
                  <a:srgbClr val="5A5A5A"/>
                </a:solidFill>
                <a:effectLst/>
                <a:latin typeface="Helvetica Neue"/>
              </a:rPr>
              <a:t>.</a:t>
            </a:r>
            <a:r>
              <a:rPr lang="en-US" b="0" i="0" dirty="0">
                <a:solidFill>
                  <a:srgbClr val="5A5A5A"/>
                </a:solidFill>
                <a:effectLst/>
                <a:latin typeface="Helvetica Neue"/>
              </a:rPr>
              <a:t>) OpenID Connect allows clients of all types, including Web-based, mobile, and JavaScript clients, to request and receive information about authenticated sessions and end-users so the client does not have to manage its own user identity system.</a:t>
            </a:r>
            <a:br>
              <a:rPr lang="en-US" b="0" i="0" dirty="0">
                <a:solidFill>
                  <a:srgbClr val="5A5A5A"/>
                </a:solidFill>
                <a:effectLst/>
                <a:latin typeface="Helvetica Neue"/>
              </a:rPr>
            </a:br>
            <a:r>
              <a:rPr lang="en-US" b="0" i="0" dirty="0">
                <a:solidFill>
                  <a:srgbClr val="5A5A5A"/>
                </a:solidFill>
                <a:effectLst/>
                <a:latin typeface="Helvetica Neue"/>
              </a:rPr>
              <a:t>https://openid.net/connect/</a:t>
            </a:r>
          </a:p>
          <a:p>
            <a:endParaRPr lang="en-CA" b="1" dirty="0"/>
          </a:p>
          <a:p>
            <a:r>
              <a:rPr lang="en-CA" b="0" dirty="0"/>
              <a:t>Some sites are now insisting on a third-party sign in so they can always get additional info on you. E.g. https://www.udio.com/ </a:t>
            </a:r>
          </a:p>
          <a:p>
            <a:br>
              <a:rPr lang="en-CA" b="1" dirty="0"/>
            </a:br>
            <a:r>
              <a:rPr lang="en-CA" dirty="0"/>
              <a:t>Now Google and FB know another site you use. That site will ask for access to your Google or FB account info. </a:t>
            </a:r>
            <a:endParaRPr lang="en-CA" b="1" dirty="0"/>
          </a:p>
          <a:p>
            <a:r>
              <a:rPr lang="en-US" dirty="0"/>
              <a:t>A</a:t>
            </a:r>
            <a:r>
              <a:rPr lang="en-CA" dirty="0"/>
              <a:t> student reports: "</a:t>
            </a:r>
            <a:r>
              <a:rPr lang="en-CA" sz="1200" kern="1200" dirty="0">
                <a:solidFill>
                  <a:schemeClr val="tx1"/>
                </a:solidFill>
                <a:effectLst/>
                <a:latin typeface="+mn-lt"/>
                <a:ea typeface="+mn-ea"/>
                <a:cs typeface="+mn-cs"/>
              </a:rPr>
              <a:t>I recently logged in to a site with a (largely unused) twitter</a:t>
            </a:r>
            <a:r>
              <a:rPr lang="en-CA" dirty="0"/>
              <a:t> </a:t>
            </a:r>
            <a:r>
              <a:rPr lang="en-CA" sz="1200" kern="1200" dirty="0">
                <a:solidFill>
                  <a:schemeClr val="tx1"/>
                </a:solidFill>
                <a:effectLst/>
                <a:latin typeface="+mn-lt"/>
                <a:ea typeface="+mn-ea"/>
                <a:cs typeface="+mn-cs"/>
              </a:rPr>
              <a:t>account. To do this, that site wanted permissions to do basically anything it wanted on</a:t>
            </a:r>
            <a:r>
              <a:rPr lang="en-CA" dirty="0"/>
              <a:t> </a:t>
            </a:r>
            <a:r>
              <a:rPr lang="en-CA" sz="1200" kern="1200" dirty="0">
                <a:solidFill>
                  <a:schemeClr val="tx1"/>
                </a:solidFill>
                <a:effectLst/>
                <a:latin typeface="+mn-lt"/>
                <a:ea typeface="+mn-ea"/>
                <a:cs typeface="+mn-cs"/>
              </a:rPr>
              <a:t>twitter: read my tweets, access my friends lists, and I believe it even wanted to be able</a:t>
            </a:r>
            <a:r>
              <a:rPr lang="en-CA" dirty="0"/>
              <a:t> </a:t>
            </a:r>
            <a:r>
              <a:rPr lang="en-CA" sz="1200" kern="1200" dirty="0">
                <a:solidFill>
                  <a:schemeClr val="tx1"/>
                </a:solidFill>
                <a:effectLst/>
                <a:latin typeface="+mn-lt"/>
                <a:ea typeface="+mn-ea"/>
                <a:cs typeface="+mn-cs"/>
              </a:rPr>
              <a:t>to post tweets.</a:t>
            </a:r>
            <a:r>
              <a:rPr lang="en-CA" dirty="0"/>
              <a:t>"</a:t>
            </a:r>
            <a:endParaRPr lang="en-CA" b="1" dirty="0"/>
          </a:p>
          <a:p>
            <a:r>
              <a:rPr lang="en-CA" dirty="0"/>
              <a:t>http://lifehacker.com/5918086/understanding-oauth-what-happens-when-you-log-into-a-site-with-google-twitter-or-facebook</a:t>
            </a:r>
          </a:p>
          <a:p>
            <a:r>
              <a:rPr lang="en-CA" dirty="0"/>
              <a:t>https://www.avg.com/en/signal/is-it-safe-to-log-in-with-facebook-or-google</a:t>
            </a:r>
          </a:p>
          <a:p>
            <a:r>
              <a:rPr lang="en-CA" dirty="0"/>
              <a:t>https://www.startpage.com/sp/search?query=Should+you+rely+on+third+party+authentication+using+google+or+facebook+to+sign+on</a:t>
            </a:r>
          </a:p>
          <a:p>
            <a:r>
              <a:rPr lang="en-US" dirty="0"/>
              <a:t>https://security.stackexchange.com/questions/133065/why-is-it-a-bad-idea-to-use-plain-oauth2-for-authentication</a:t>
            </a:r>
          </a:p>
          <a:p>
            <a:r>
              <a:rPr lang="en-US" dirty="0"/>
              <a:t>"</a:t>
            </a:r>
            <a:r>
              <a:rPr lang="en-CA" sz="1200" b="0" i="0" kern="1200" dirty="0">
                <a:solidFill>
                  <a:schemeClr val="tx1"/>
                </a:solidFill>
                <a:effectLst/>
                <a:latin typeface="+mn-lt"/>
                <a:ea typeface="+mn-ea"/>
                <a:cs typeface="+mn-cs"/>
              </a:rPr>
              <a:t>OAuth2 is meant for a user to authorize an application to load the user's resources from some resource provider. In other words: </a:t>
            </a:r>
            <a:r>
              <a:rPr lang="en-CA" sz="1200" b="1" i="0" kern="1200" dirty="0">
                <a:solidFill>
                  <a:schemeClr val="tx1"/>
                </a:solidFill>
                <a:effectLst/>
                <a:latin typeface="+mn-lt"/>
                <a:ea typeface="+mn-ea"/>
                <a:cs typeface="+mn-cs"/>
              </a:rPr>
              <a:t>OAuth2 is a mechanism for </a:t>
            </a:r>
            <a:r>
              <a:rPr lang="en-CA" sz="1200" b="1" i="1" kern="1200" dirty="0">
                <a:solidFill>
                  <a:schemeClr val="tx1"/>
                </a:solidFill>
                <a:effectLst/>
                <a:latin typeface="+mn-lt"/>
                <a:ea typeface="+mn-ea"/>
                <a:cs typeface="+mn-cs"/>
              </a:rPr>
              <a:t>delegation of Authorisation</a:t>
            </a:r>
            <a:r>
              <a:rPr lang="en-CA" sz="1200" b="0" i="0" kern="1200" dirty="0">
                <a:solidFill>
                  <a:schemeClr val="tx1"/>
                </a:solidFill>
                <a:effectLst/>
                <a:latin typeface="+mn-lt"/>
                <a:ea typeface="+mn-ea"/>
                <a:cs typeface="+mn-cs"/>
              </a:rPr>
              <a:t>. The protocol does not support authentication (although it is commonly misused for exactly that)." OpenID Connect is </a:t>
            </a:r>
            <a:r>
              <a:rPr lang="en-US" sz="1200" b="0" i="0" kern="1200" dirty="0">
                <a:solidFill>
                  <a:schemeClr val="tx1"/>
                </a:solidFill>
                <a:effectLst/>
                <a:latin typeface="+mn-lt"/>
                <a:ea typeface="+mn-ea"/>
                <a:cs typeface="+mn-cs"/>
              </a:rPr>
              <a:t>a simple identity layer on top of the OAuth 2.0 protocol to do </a:t>
            </a:r>
            <a:r>
              <a:rPr lang="en-US" sz="1200" b="1" i="1" kern="1200" dirty="0">
                <a:solidFill>
                  <a:schemeClr val="tx1"/>
                </a:solidFill>
                <a:effectLst/>
                <a:latin typeface="+mn-lt"/>
                <a:ea typeface="+mn-ea"/>
                <a:cs typeface="+mn-cs"/>
              </a:rPr>
              <a:t>authentication</a:t>
            </a:r>
            <a:r>
              <a:rPr lang="en-US" sz="1200" b="0" i="0" kern="1200" dirty="0">
                <a:solidFill>
                  <a:schemeClr val="tx1"/>
                </a:solidFill>
                <a:effectLst/>
                <a:latin typeface="+mn-lt"/>
                <a:ea typeface="+mn-ea"/>
                <a:cs typeface="+mn-cs"/>
              </a:rPr>
              <a:t>.</a:t>
            </a:r>
            <a:endParaRPr lang="en-US" dirty="0"/>
          </a:p>
          <a:p>
            <a:endParaRPr lang="en-US" dirty="0"/>
          </a:p>
          <a:p>
            <a:r>
              <a:rPr lang="en-US" dirty="0"/>
              <a:t>https://openid.net/connect/faq/</a:t>
            </a:r>
          </a:p>
          <a:p>
            <a:r>
              <a:rPr lang="en-US" dirty="0"/>
              <a:t>https://spin.atomicobject.com/2016/05/30/openid-oauth-saml/</a:t>
            </a:r>
          </a:p>
          <a:p>
            <a:r>
              <a:rPr lang="en-US" dirty="0"/>
              <a:t>https://security.stackexchange.com/questions/44611/difference-between-oauth-openid-and-openid-connect-in-very-simple-term</a:t>
            </a:r>
          </a:p>
          <a:p>
            <a:r>
              <a:rPr lang="en-US" dirty="0"/>
              <a:t>https://diacc.ca/wp-content/uploads/2015/05/DIACC-Building-Canadas-Digital-Future-May-6-2015.pdf</a:t>
            </a:r>
          </a:p>
          <a:p>
            <a:r>
              <a:rPr lang="en-CA" dirty="0"/>
              <a:t>http://www.itworldcanada.com/article/corporate-password-practices-still-lacking-says-dashlane/395532</a:t>
            </a:r>
          </a:p>
          <a:p>
            <a:r>
              <a:rPr lang="en-CA" dirty="0"/>
              <a:t>http://www.itworldcanada.com/article/hbo-suffers-game-of-thrones-sized-hack/395329</a:t>
            </a:r>
          </a:p>
          <a:p>
            <a:r>
              <a:rPr lang="en-CA" dirty="0"/>
              <a:t>http://www.itworldcanada.com/article/why-the-hbo-breach-was-no-surprise-to-a-forrester-analyst/395435</a:t>
            </a:r>
          </a:p>
          <a:p>
            <a:endParaRPr lang="en-CA" dirty="0"/>
          </a:p>
          <a:p>
            <a:r>
              <a:rPr lang="en-CA" sz="1200" b="0" i="0" kern="1200" dirty="0">
                <a:solidFill>
                  <a:schemeClr val="tx1"/>
                </a:solidFill>
                <a:effectLst/>
                <a:latin typeface="+mn-lt"/>
                <a:ea typeface="+mn-ea"/>
                <a:cs typeface="+mn-cs"/>
              </a:rPr>
              <a:t>Password Policy Enforcer helps you to secure your network by ensuring that users choose strong passwords.</a:t>
            </a:r>
            <a:endParaRPr lang="en-CA" dirty="0"/>
          </a:p>
          <a:p>
            <a:r>
              <a:rPr lang="en-CA" dirty="0"/>
              <a:t>https://anixis.com/doc/ppe803ag/index.html?ppe_whats_new.htm</a:t>
            </a:r>
          </a:p>
        </p:txBody>
      </p:sp>
      <p:sp>
        <p:nvSpPr>
          <p:cNvPr id="4" name="Slide Number Placeholder 3"/>
          <p:cNvSpPr>
            <a:spLocks noGrp="1"/>
          </p:cNvSpPr>
          <p:nvPr>
            <p:ph type="sldNum" sz="quarter" idx="10"/>
          </p:nvPr>
        </p:nvSpPr>
        <p:spPr/>
        <p:txBody>
          <a:bodyPr/>
          <a:lstStyle/>
          <a:p>
            <a:fld id="{6CE49CAB-11E7-4E46-B3A8-B9759289B5BF}" type="slidenum">
              <a:rPr lang="en-US" smtClean="0"/>
              <a:t>23</a:t>
            </a:fld>
            <a:endParaRPr lang="en-US"/>
          </a:p>
        </p:txBody>
      </p:sp>
    </p:spTree>
    <p:extLst>
      <p:ext uri="{BB962C8B-B14F-4D97-AF65-F5344CB8AC3E}">
        <p14:creationId xmlns:p14="http://schemas.microsoft.com/office/powerpoint/2010/main" val="3422045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Social Engineering is no longer personal, it's just business. That's where the real money is.</a:t>
            </a:r>
            <a:br>
              <a:rPr lang="en-CA" sz="1200" b="1" dirty="0"/>
            </a:br>
            <a:r>
              <a:rPr lang="en-CA" sz="1200" b="1" dirty="0"/>
              <a:t>Nigerian prince phishing exploits are from suckers who bought a phishing toolkit on the dark web.</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The real criminals are far more sophisticated. E.g. manipulate SEO techniques to get their fake bank site above the real bank site when lazy users type their bank's name into a search engine instead of their bank's URL.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dirty="0"/>
          </a:p>
          <a:p>
            <a:r>
              <a:rPr lang="en-US" sz="1200" b="1" kern="1200" dirty="0">
                <a:solidFill>
                  <a:schemeClr val="tx1"/>
                </a:solidFill>
                <a:effectLst/>
                <a:latin typeface="+mn-lt"/>
                <a:ea typeface="+mn-ea"/>
                <a:cs typeface="+mn-cs"/>
              </a:rPr>
              <a:t>84 per cent of </a:t>
            </a:r>
            <a:r>
              <a:rPr lang="en-US" b="0" i="0" dirty="0">
                <a:solidFill>
                  <a:srgbClr val="222222"/>
                </a:solidFill>
                <a:effectLst/>
                <a:latin typeface="Source Sans Pro" panose="020B0503030403020204" pitchFamily="34" charset="0"/>
              </a:rPr>
              <a:t> business email compromise (BEC) </a:t>
            </a:r>
            <a:r>
              <a:rPr lang="en-US" sz="1200" b="1" kern="1200" dirty="0">
                <a:solidFill>
                  <a:schemeClr val="tx1"/>
                </a:solidFill>
                <a:effectLst/>
                <a:latin typeface="+mn-lt"/>
                <a:ea typeface="+mn-ea"/>
                <a:cs typeface="+mn-cs"/>
              </a:rPr>
              <a:t>messages detected by Trustwave came from free webmail addresses like </a:t>
            </a:r>
            <a:r>
              <a:rPr lang="en-US" sz="1200" b="1" kern="1200" dirty="0" err="1">
                <a:solidFill>
                  <a:schemeClr val="tx1"/>
                </a:solidFill>
                <a:effectLst/>
                <a:latin typeface="+mn-lt"/>
                <a:ea typeface="+mn-ea"/>
                <a:cs typeface="+mn-cs"/>
              </a:rPr>
              <a:t>gmail</a:t>
            </a:r>
            <a:r>
              <a:rPr lang="en-US" sz="1200" b="1" kern="1200" dirty="0">
                <a:solidFill>
                  <a:schemeClr val="tx1"/>
                </a:solidFill>
                <a:effectLst/>
                <a:latin typeface="+mn-lt"/>
                <a:ea typeface="+mn-ea"/>
                <a:cs typeface="+mn-cs"/>
              </a:rPr>
              <a:t>.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https://www.itworldcanada.com/article/business-email-compromise-scams-getting-more-sophisticated-report/545321</a:t>
            </a:r>
            <a:br>
              <a:rPr lang="en-US" sz="1200" b="1" kern="1200" dirty="0">
                <a:solidFill>
                  <a:schemeClr val="tx1"/>
                </a:solidFill>
                <a:effectLst/>
                <a:latin typeface="+mn-lt"/>
                <a:ea typeface="+mn-ea"/>
                <a:cs typeface="+mn-cs"/>
              </a:rPr>
            </a:br>
            <a:r>
              <a:rPr lang="en-US" dirty="0">
                <a:hlinkClick r:id="rId3"/>
              </a:rPr>
              <a:t>BEC Trends: Payroll Diversion Dominates and Sneaky Multi-Persona Attacks Emerge (trustwave.com)</a:t>
            </a:r>
            <a:br>
              <a:rPr lang="en-US" dirty="0"/>
            </a:br>
            <a:r>
              <a:rPr lang="en-US" dirty="0"/>
              <a:t>https://www.trustwave.com/en-us/resources/blogs/spiderlabs-blog/bec-trends-payroll-diversion-dominates-and-sneaky-multi-persona-attacks-emerge/</a:t>
            </a:r>
            <a:br>
              <a:rPr lang="en-US" dirty="0"/>
            </a:br>
            <a:r>
              <a:rPr lang="en-US" dirty="0"/>
              <a:t>https://www.itworldcanada.com/article/</a:t>
            </a:r>
            <a:r>
              <a:rPr lang="en-US" b="1" dirty="0"/>
              <a:t>phishing-campaign-tries-to-evade-defences-with-qr-codes</a:t>
            </a:r>
            <a:r>
              <a:rPr lang="en-US" dirty="0"/>
              <a:t>/544930</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https://xkcd.com/1121/ - verifying identity</a:t>
            </a:r>
          </a:p>
          <a:p>
            <a:r>
              <a:rPr lang="en-US" sz="1200" kern="1200" dirty="0">
                <a:solidFill>
                  <a:schemeClr val="tx1"/>
                </a:solidFill>
                <a:effectLst/>
                <a:latin typeface="+mn-lt"/>
                <a:ea typeface="+mn-ea"/>
                <a:cs typeface="+mn-cs"/>
              </a:rPr>
              <a:t>https://www.youtube.com/watch?v=lc7scxvKQOo  –  </a:t>
            </a:r>
            <a:r>
              <a:rPr lang="en-CA" dirty="0">
                <a:effectLst/>
              </a:rPr>
              <a:t>Simple Social Engineering Trick with a phone call and crying baby sounds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https://www.cybersecuritymastersdegree.org/2017/11/top-5-social-engineering-attacks-of-all-time/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https://www.trustedsec.com/social-engineer-toolkit-set/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https://www.theglobeandmail.com/opinion/article-are-you-really-you-please-authenticate-yourself/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https://www.ptsecurity.com/ww-en/analytics/social-engineering-2018/ and also https://www.ptsecurity.com/ww-en/analytics/corp-vulnerabilities-2019/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your User ID is usually public knowledge, i.e. your email. Spam is proof of this.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Gmail, </a:t>
            </a:r>
            <a:r>
              <a:rPr lang="en-CA" dirty="0"/>
              <a:t>Apple, and a host of other web sites use your email as your user ID because:</a:t>
            </a:r>
            <a:br>
              <a:rPr lang="en-CA" dirty="0"/>
            </a:br>
            <a:r>
              <a:rPr lang="en-CA" dirty="0"/>
              <a:t>a) email@addr.com is guaranteed to be a unique identifier of you in their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b) which you will remember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 thus reducing their programming and user support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for the password, everyone should know about phishing exploits where some known organization asks you to verify your credentials. https://en.wikipedia.org/wiki/Phishing  You click on a link and it displays a sign in page that looks exactly like that organization (it is easy to steal a web page…start with Ctrl-U)</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Social engineering: “</a:t>
            </a:r>
            <a:r>
              <a:rPr lang="en-CA" sz="1200" b="0" i="0" kern="1200" dirty="0">
                <a:solidFill>
                  <a:schemeClr val="tx1"/>
                </a:solidFill>
                <a:effectLst/>
                <a:latin typeface="+mn-lt"/>
                <a:ea typeface="+mn-ea"/>
                <a:cs typeface="+mn-cs"/>
              </a:rPr>
              <a:t>(in the context of information security) the use of deception to manipulate individuals into divulging confidential or personal information that may be used for fraudulent purposes.”</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Edward Snowden copied and leaked classified information from the National Security Agency (NSA) in 2013. How did he get all those documents? Snowden simply asked his colleagues to sign on for him. Once you are in the office or signed on, they trust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 just look under someone’s keyboard or in the top drawer of their desk – their password is likely written down on a sticky note. If the company's password policies are really stringent (more on this later), they most certainly wrote down their complex password.</a:t>
            </a:r>
          </a:p>
          <a:p>
            <a:r>
              <a:rPr lang="en-US" sz="1200" kern="1200" dirty="0">
                <a:solidFill>
                  <a:schemeClr val="tx1"/>
                </a:solidFill>
                <a:effectLst/>
                <a:latin typeface="+mn-lt"/>
                <a:ea typeface="+mn-ea"/>
                <a:cs typeface="+mn-cs"/>
              </a:rPr>
              <a:t>A secure password reset is usually sent to your email but, if you have forgotten your email's password, you need the help desk and this is where the social engineering comes in: a con man talks to an innocent help desk person.</a:t>
            </a:r>
          </a:p>
          <a:p>
            <a:endParaRPr lang="en-US" sz="1200" kern="1200" dirty="0">
              <a:solidFill>
                <a:schemeClr val="tx1"/>
              </a:solidFill>
              <a:effectLst/>
              <a:latin typeface="+mn-lt"/>
              <a:ea typeface="+mn-ea"/>
              <a:cs typeface="+mn-cs"/>
            </a:endParaRPr>
          </a:p>
          <a:p>
            <a:pPr algn="l"/>
            <a:r>
              <a:rPr lang="en-US" sz="1200" kern="1200" dirty="0">
                <a:solidFill>
                  <a:schemeClr val="tx1"/>
                </a:solidFill>
                <a:effectLst/>
                <a:latin typeface="+mn-lt"/>
                <a:ea typeface="+mn-ea"/>
                <a:cs typeface="+mn-cs"/>
              </a:rPr>
              <a:t>https://www.itworldcanada.com/article/maplesec-session-examines-how-best-to-end-email-havoc/509262</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"Cloudflare Area 1 is a cloud-native email security platform; it identifies and blocks attacks before they hit user inboxes, enabling more effective protection against spear phishing, business email compromise (e.g. ransomware), and other advanced threats that evade existing defenses.</a:t>
            </a:r>
          </a:p>
          <a:p>
            <a:pPr algn="l"/>
            <a:r>
              <a:rPr lang="en-US" sz="1200" kern="1200" dirty="0" err="1">
                <a:solidFill>
                  <a:schemeClr val="tx1"/>
                </a:solidFill>
                <a:effectLst/>
                <a:latin typeface="+mn-lt"/>
                <a:ea typeface="+mn-ea"/>
                <a:cs typeface="+mn-cs"/>
              </a:rPr>
              <a:t>Alkin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Gorgun</a:t>
            </a:r>
            <a:r>
              <a:rPr lang="en-US" sz="1200" kern="1200" dirty="0">
                <a:solidFill>
                  <a:schemeClr val="tx1"/>
                </a:solidFill>
                <a:effectLst/>
                <a:latin typeface="+mn-lt"/>
                <a:ea typeface="+mn-ea"/>
                <a:cs typeface="+mn-cs"/>
              </a:rPr>
              <a:t>, the Cloudflare CISO, said that "machine learning is only as good as the data that you’re feeding it. We’ve built one of the world’s largest web crawlers that crawls the entire world wide web and we ingest about six petabytes of data every two weeks. And we feed that through our AI agent.</a:t>
            </a:r>
          </a:p>
          <a:p>
            <a:pPr algn="l"/>
            <a:r>
              <a:rPr lang="en-US" sz="1200" kern="1200" dirty="0">
                <a:solidFill>
                  <a:schemeClr val="tx1"/>
                </a:solidFill>
                <a:effectLst/>
                <a:latin typeface="+mn-lt"/>
                <a:ea typeface="+mn-ea"/>
                <a:cs typeface="+mn-cs"/>
              </a:rPr>
              <a:t>"Through the use of this machine learning, we’re watching every attack, every URL, every web, every IP address, to really understand what is happening from an attacker perspective."</a:t>
            </a:r>
          </a:p>
          <a:p>
            <a:pPr algn="l"/>
            <a:endParaRPr lang="en-US"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You are your own security hole by posting your life on the Internet.</a:t>
            </a:r>
          </a:p>
          <a:p>
            <a:pPr lvl="0"/>
            <a:r>
              <a:rPr lang="en-US" sz="1200" kern="1200" dirty="0">
                <a:solidFill>
                  <a:schemeClr val="tx1"/>
                </a:solidFill>
                <a:effectLst/>
                <a:latin typeface="+mn-lt"/>
                <a:ea typeface="+mn-ea"/>
                <a:cs typeface="+mn-cs"/>
              </a:rPr>
              <a:t>DO NOT post your birthday. Facebook loves it but it is a vector for identity theft. When you must give a birthday—to anyone but a bank, CRcard, gov’t, employer, insurance company, factor yours by +/- 1. e.g. 1997-09-13 becomes 1998-08-14 (+1, -1, +1). Use a constant formula. Your friends and family know your real birthday. Use a negative factor for the month or day so you can decide if those who wish you Happy Birthday early need to know the real date.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Photographs used to be a way of hiding information…not anymore. Facial, text, and location recognition within photos is getting better and better and better.</a:t>
            </a:r>
          </a:p>
          <a:p>
            <a:pPr lvl="0"/>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https://www.startpage.com/sp/search?query=Social+media+makes+identity+theft+easy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https://www.startpage.com/sp/search?query=Spear+phishing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https://en.wikipedia.org/wiki/Social_engineering_(security)</a:t>
            </a:r>
          </a:p>
          <a:p>
            <a:r>
              <a:rPr lang="en-US" sz="1200" kern="1200" dirty="0">
                <a:solidFill>
                  <a:schemeClr val="tx1"/>
                </a:solidFill>
                <a:effectLst/>
                <a:latin typeface="+mn-lt"/>
                <a:ea typeface="+mn-ea"/>
                <a:cs typeface="+mn-cs"/>
              </a:rPr>
              <a:t>https://en.wikipedia.org/wiki/Phishing#Spear_phishing</a:t>
            </a:r>
          </a:p>
          <a:p>
            <a:r>
              <a:rPr lang="en-US" sz="1200" kern="1200" dirty="0">
                <a:solidFill>
                  <a:schemeClr val="tx1"/>
                </a:solidFill>
                <a:effectLst/>
                <a:latin typeface="+mn-lt"/>
                <a:ea typeface="+mn-ea"/>
                <a:cs typeface="+mn-cs"/>
              </a:rPr>
              <a:t>https://en.wikipedia.org/wiki/ICloud_leaks_of_celebrity_photos</a:t>
            </a:r>
          </a:p>
          <a:p>
            <a:r>
              <a:rPr lang="en-US" sz="1200" kern="1200" dirty="0">
                <a:solidFill>
                  <a:schemeClr val="tx1"/>
                </a:solidFill>
                <a:effectLst/>
                <a:latin typeface="+mn-lt"/>
                <a:ea typeface="+mn-ea"/>
                <a:cs typeface="+mn-cs"/>
              </a:rPr>
              <a:t>https://www.fireeye.com/current-threats/best-defense-against-spear-phishing-attacks.html</a:t>
            </a:r>
          </a:p>
          <a:p>
            <a:endParaRPr lang="en-US" sz="1200" kern="1200" dirty="0">
              <a:solidFill>
                <a:schemeClr val="tx1"/>
              </a:solidFill>
              <a:effectLst/>
              <a:latin typeface="+mn-lt"/>
              <a:ea typeface="+mn-ea"/>
              <a:cs typeface="+mn-cs"/>
            </a:endParaRPr>
          </a:p>
          <a:p>
            <a:r>
              <a:rPr lang="en-CA" dirty="0"/>
              <a:t> </a:t>
            </a:r>
            <a:r>
              <a:rPr lang="en-CA" dirty="0" err="1"/>
              <a:t>Balabit</a:t>
            </a:r>
            <a:r>
              <a:rPr lang="en-CA" dirty="0"/>
              <a:t> security company has developed </a:t>
            </a:r>
            <a:r>
              <a:rPr lang="en-CA" dirty="0" err="1"/>
              <a:t>Blindspotter</a:t>
            </a:r>
            <a:r>
              <a:rPr lang="en-CA" dirty="0"/>
              <a:t> as a real-time user behaviour analytics monitoring tool a logical progression for the company in terms of its guiding contextual security intelligence (</a:t>
            </a:r>
            <a:r>
              <a:rPr lang="en-CA" dirty="0" err="1"/>
              <a:t>eCSI</a:t>
            </a:r>
            <a:r>
              <a:rPr lang="en-CA" dirty="0"/>
              <a:t>) concept, aimed at changing existing IT security methods that restrict users' access and activities by control-based security tools.</a:t>
            </a:r>
          </a:p>
          <a:p>
            <a:r>
              <a:rPr lang="en-CA" dirty="0"/>
              <a:t> The </a:t>
            </a:r>
            <a:r>
              <a:rPr lang="en-CA" dirty="0" err="1"/>
              <a:t>eCSI</a:t>
            </a:r>
            <a:r>
              <a:rPr lang="en-CA" dirty="0"/>
              <a:t> concept seeks to avoid introducing additional security control tools, extra authentication layers and policies. Instead, it seeks to improve security capabilities using continuous monitoring, context and proven algorithms that focus on finding unusual activity in the behaviour of users to highlight anomalies that are worth investigating.</a:t>
            </a:r>
          </a:p>
          <a:p>
            <a:r>
              <a:rPr lang="en-CA" dirty="0"/>
              <a:t> This would have prevented Edward Snowden from begin able to get away with downloading huge numbers of documents. Also, his colleagues would have been similarly flagged because Snowden simply asked his colleagues to sign on for him; Snowden used their credentials to gain access to documents not available to him. Such extensive downloads would have been anomalous behaviour, especially to people in the same office.</a:t>
            </a:r>
          </a:p>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24</a:t>
            </a:fld>
            <a:endParaRPr lang="en-US"/>
          </a:p>
        </p:txBody>
      </p:sp>
    </p:spTree>
    <p:extLst>
      <p:ext uri="{BB962C8B-B14F-4D97-AF65-F5344CB8AC3E}">
        <p14:creationId xmlns:p14="http://schemas.microsoft.com/office/powerpoint/2010/main" val="933478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3840163" cy="2160588"/>
          </a:xfrm>
        </p:spPr>
      </p:sp>
      <p:sp>
        <p:nvSpPr>
          <p:cNvPr id="3" name="Notes Placeholder 2"/>
          <p:cNvSpPr>
            <a:spLocks noGrp="1"/>
          </p:cNvSpPr>
          <p:nvPr>
            <p:ph type="body" idx="1"/>
          </p:nvPr>
        </p:nvSpPr>
        <p:spPr/>
        <p:txBody>
          <a:bodyPr/>
          <a:lstStyle/>
          <a:p>
            <a:r>
              <a:rPr lang="en-CA" dirty="0"/>
              <a:t>In the case of Social Engineering exploits, </a:t>
            </a:r>
            <a:br>
              <a:rPr lang="en-CA" dirty="0"/>
            </a:br>
            <a:r>
              <a:rPr lang="en-CA" dirty="0"/>
              <a:t>criminals are </a:t>
            </a:r>
            <a:r>
              <a:rPr lang="en-US" sz="1200" dirty="0">
                <a:solidFill>
                  <a:prstClr val="black"/>
                </a:solidFill>
                <a:latin typeface="Lucida Sans Unicode"/>
              </a:rPr>
              <a:t>Those who can extrapolate from </a:t>
            </a:r>
            <a:r>
              <a:rPr lang="en-US" sz="1200" dirty="0" err="1">
                <a:solidFill>
                  <a:prstClr val="black"/>
                </a:solidFill>
                <a:latin typeface="Lucida Sans Unicode"/>
              </a:rPr>
              <a:t>incmplt</a:t>
            </a:r>
            <a:r>
              <a:rPr lang="en-US" sz="1200" dirty="0">
                <a:solidFill>
                  <a:prstClr val="black"/>
                </a:solidFill>
                <a:latin typeface="Lucida Sans Unicode"/>
              </a:rPr>
              <a:t> data </a:t>
            </a:r>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25</a:t>
            </a:fld>
            <a:endParaRPr lang="en-US"/>
          </a:p>
        </p:txBody>
      </p:sp>
    </p:spTree>
    <p:extLst>
      <p:ext uri="{BB962C8B-B14F-4D97-AF65-F5344CB8AC3E}">
        <p14:creationId xmlns:p14="http://schemas.microsoft.com/office/powerpoint/2010/main" val="2822027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0" i="0" kern="1200" dirty="0">
                <a:solidFill>
                  <a:schemeClr val="tx1"/>
                </a:solidFill>
                <a:effectLst/>
                <a:latin typeface="+mn-lt"/>
                <a:ea typeface="+mn-ea"/>
                <a:cs typeface="+mn-cs"/>
              </a:rPr>
              <a:t>Tech background: </a:t>
            </a:r>
            <a:r>
              <a:rPr lang="en-CA" dirty="0"/>
              <a:t>Hashing encodes passwords to hide their length and value; it is a one-way function and is very difficult to reverse. </a:t>
            </a:r>
            <a:r>
              <a:rPr lang="en-CA" sz="1200" b="0" i="0" kern="1200" dirty="0">
                <a:solidFill>
                  <a:schemeClr val="tx1"/>
                </a:solidFill>
                <a:effectLst/>
                <a:latin typeface="+mn-lt"/>
                <a:ea typeface="+mn-ea"/>
                <a:cs typeface="+mn-cs"/>
              </a:rPr>
              <a:t>The only way to discover the original data is to hash all possible inputs and check for a match to the stored hash; this is known as a brute-force crack and is “computationally expensive”.</a:t>
            </a:r>
            <a:endParaRPr lang="en-CA" dirty="0"/>
          </a:p>
          <a:p>
            <a:pPr fontAlgn="base"/>
            <a:endParaRPr lang="en-CA" sz="1200" b="0" i="0" kern="1200" dirty="0">
              <a:solidFill>
                <a:schemeClr val="tx1"/>
              </a:solidFill>
              <a:effectLst/>
              <a:latin typeface="+mn-lt"/>
              <a:ea typeface="+mn-ea"/>
              <a:cs typeface="+mn-cs"/>
            </a:endParaRPr>
          </a:p>
          <a:p>
            <a:pPr fontAlgn="base"/>
            <a:r>
              <a:rPr lang="en-CA" sz="1200" b="0" i="0" kern="1200" dirty="0">
                <a:solidFill>
                  <a:schemeClr val="tx1"/>
                </a:solidFill>
                <a:effectLst/>
                <a:latin typeface="+mn-lt"/>
                <a:ea typeface="+mn-ea"/>
                <a:cs typeface="+mn-cs"/>
              </a:rPr>
              <a:t>A crypto-hash “is a mathematical algorithm that maps data of arbitrary size to a bit string of a fixed size (a hash function) which is designed to also be a one-way function (the crypto aspect), that is, a function which is infeasible to invert.”</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S</a:t>
            </a:r>
            <a:r>
              <a:rPr lang="en-CA" sz="1200" b="0" i="0" kern="1200" dirty="0" err="1">
                <a:solidFill>
                  <a:schemeClr val="tx1"/>
                </a:solidFill>
                <a:effectLst/>
                <a:latin typeface="+mn-lt"/>
                <a:ea typeface="+mn-ea"/>
                <a:cs typeface="+mn-cs"/>
              </a:rPr>
              <a:t>tep</a:t>
            </a:r>
            <a:r>
              <a:rPr lang="en-CA" sz="1200" b="0" i="0" kern="1200" dirty="0">
                <a:solidFill>
                  <a:schemeClr val="tx1"/>
                </a:solidFill>
                <a:effectLst/>
                <a:latin typeface="+mn-lt"/>
                <a:ea typeface="+mn-ea"/>
                <a:cs typeface="+mn-cs"/>
              </a:rPr>
              <a:t> 0: validate </a:t>
            </a:r>
            <a:r>
              <a:rPr lang="en-CA" sz="1200" b="0" i="0" kern="1200" dirty="0" err="1">
                <a:solidFill>
                  <a:schemeClr val="tx1"/>
                </a:solidFill>
                <a:effectLst/>
                <a:latin typeface="+mn-lt"/>
                <a:ea typeface="+mn-ea"/>
                <a:cs typeface="+mn-cs"/>
              </a:rPr>
              <a:t>UserID</a:t>
            </a:r>
            <a:r>
              <a:rPr lang="en-CA" sz="1200" b="0" i="0" kern="1200" dirty="0">
                <a:solidFill>
                  <a:schemeClr val="tx1"/>
                </a:solidFill>
                <a:effectLst/>
                <a:latin typeface="+mn-lt"/>
                <a:ea typeface="+mn-ea"/>
                <a:cs typeface="+mn-cs"/>
              </a:rPr>
              <a:t> is not already in User DB. Additional edits usually done for form and content, e.g. it looks like an email address, or better, it does not look like an email address (see later slide about this)</a:t>
            </a:r>
          </a:p>
          <a:p>
            <a:pPr fontAlgn="base"/>
            <a:r>
              <a:rPr lang="en-CA" sz="1200" b="0" i="0" kern="1200" dirty="0">
                <a:solidFill>
                  <a:schemeClr val="tx1"/>
                </a:solidFill>
                <a:effectLst/>
                <a:latin typeface="+mn-lt"/>
                <a:ea typeface="+mn-ea"/>
                <a:cs typeface="+mn-cs"/>
              </a:rPr>
              <a:t>Step 1: Generate random text string called a “salt”, unique for every user. Get </a:t>
            </a:r>
            <a:r>
              <a:rPr lang="en-CA" sz="1200" b="0" i="0" kern="1200" dirty="0" err="1">
                <a:solidFill>
                  <a:schemeClr val="tx1"/>
                </a:solidFill>
                <a:effectLst/>
                <a:latin typeface="+mn-lt"/>
                <a:ea typeface="+mn-ea"/>
                <a:cs typeface="+mn-cs"/>
              </a:rPr>
              <a:t>pwd</a:t>
            </a:r>
            <a:r>
              <a:rPr lang="en-CA" sz="1200" b="0" i="0" kern="1200" dirty="0">
                <a:solidFill>
                  <a:schemeClr val="tx1"/>
                </a:solidFill>
                <a:effectLst/>
                <a:latin typeface="+mn-lt"/>
                <a:ea typeface="+mn-ea"/>
                <a:cs typeface="+mn-cs"/>
              </a:rPr>
              <a:t> from web form submit over HTTPS encrypted connection.</a:t>
            </a:r>
          </a:p>
          <a:p>
            <a:pPr fontAlgn="base"/>
            <a:r>
              <a:rPr lang="en-CA" sz="1200" b="0" i="0" kern="1200" dirty="0">
                <a:solidFill>
                  <a:schemeClr val="tx1"/>
                </a:solidFill>
                <a:effectLst/>
                <a:latin typeface="+mn-lt"/>
                <a:ea typeface="+mn-ea"/>
                <a:cs typeface="+mn-cs"/>
              </a:rPr>
              <a:t>Step 2: Generate hash values from the </a:t>
            </a:r>
            <a:r>
              <a:rPr lang="en-CA" sz="1200" b="1" i="0" kern="1200" dirty="0">
                <a:solidFill>
                  <a:schemeClr val="tx1"/>
                </a:solidFill>
                <a:effectLst/>
                <a:latin typeface="+mn-lt"/>
                <a:ea typeface="+mn-ea"/>
                <a:cs typeface="+mn-cs"/>
              </a:rPr>
              <a:t>plain text password</a:t>
            </a:r>
            <a:r>
              <a:rPr lang="en-CA" sz="1200" b="0" i="0" kern="1200" dirty="0">
                <a:solidFill>
                  <a:schemeClr val="tx1"/>
                </a:solidFill>
                <a:effectLst/>
                <a:latin typeface="+mn-lt"/>
                <a:ea typeface="+mn-ea"/>
                <a:cs typeface="+mn-cs"/>
              </a:rPr>
              <a:t> and </a:t>
            </a:r>
            <a:r>
              <a:rPr lang="en-CA" sz="1200" b="1" i="0" kern="1200" dirty="0">
                <a:solidFill>
                  <a:schemeClr val="tx1"/>
                </a:solidFill>
                <a:effectLst/>
                <a:latin typeface="+mn-lt"/>
                <a:ea typeface="+mn-ea"/>
                <a:cs typeface="+mn-cs"/>
              </a:rPr>
              <a:t>the salt</a:t>
            </a:r>
            <a:r>
              <a:rPr lang="en-CA" sz="1200" b="0" i="0" kern="1200" dirty="0">
                <a:solidFill>
                  <a:schemeClr val="tx1"/>
                </a:solidFill>
                <a:effectLst/>
                <a:latin typeface="+mn-lt"/>
                <a:ea typeface="+mn-ea"/>
                <a:cs typeface="+mn-cs"/>
              </a:rPr>
              <a:t>. The hashed salt will be stored in the database (DB) for validating the password in future (at login).</a:t>
            </a:r>
          </a:p>
          <a:p>
            <a:pPr marL="457200" marR="0" lvl="1" indent="0" algn="l" defTabSz="914400" rtl="0" eaLnBrk="1" fontAlgn="base" latinLnBrk="0" hangingPunct="1">
              <a:lnSpc>
                <a:spcPct val="100000"/>
              </a:lnSpc>
              <a:spcBef>
                <a:spcPts val="0"/>
              </a:spcBef>
              <a:spcAft>
                <a:spcPts val="0"/>
              </a:spcAft>
              <a:buClrTx/>
              <a:buSzTx/>
              <a:buFontTx/>
              <a:buNone/>
              <a:tabLst/>
              <a:defRPr/>
            </a:pPr>
            <a:endParaRPr lang="en-CA" sz="1200" b="1" i="0" kern="1200" dirty="0">
              <a:solidFill>
                <a:schemeClr val="tx1"/>
              </a:solidFill>
              <a:effectLst/>
              <a:latin typeface="+mn-lt"/>
              <a:ea typeface="+mn-ea"/>
              <a:cs typeface="+mn-cs"/>
            </a:endParaRPr>
          </a:p>
          <a:p>
            <a:pPr marL="457200" marR="0" lvl="1" indent="0" algn="l" defTabSz="914400" rtl="0" eaLnBrk="1" fontAlgn="base"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N.B. </a:t>
            </a:r>
            <a:r>
              <a:rPr lang="en-CA" sz="1200" b="0" i="0" kern="1200" dirty="0">
                <a:solidFill>
                  <a:schemeClr val="tx1"/>
                </a:solidFill>
                <a:effectLst/>
                <a:latin typeface="+mn-lt"/>
                <a:ea typeface="+mn-ea"/>
                <a:cs typeface="+mn-cs"/>
              </a:rPr>
              <a:t>set the </a:t>
            </a:r>
            <a:r>
              <a:rPr lang="en-CA" sz="1200" b="1" i="0" kern="1200" dirty="0">
                <a:solidFill>
                  <a:schemeClr val="tx1"/>
                </a:solidFill>
                <a:effectLst/>
                <a:latin typeface="+mn-lt"/>
                <a:ea typeface="+mn-ea"/>
                <a:cs typeface="+mn-cs"/>
              </a:rPr>
              <a:t>plain text password</a:t>
            </a:r>
            <a:r>
              <a:rPr lang="en-CA" sz="1200" b="0" i="0" kern="1200" dirty="0">
                <a:solidFill>
                  <a:schemeClr val="tx1"/>
                </a:solidFill>
                <a:effectLst/>
                <a:latin typeface="+mn-lt"/>
                <a:ea typeface="+mn-ea"/>
                <a:cs typeface="+mn-cs"/>
              </a:rPr>
              <a:t> variable to blanks [not simply a null string] ASAP in the sequential logic. This will overwrite the plain text password in memory guarding against exploits such as Heartbleed, Spectre and Meltdown. If all programmers had done this in their c</a:t>
            </a:r>
            <a:r>
              <a:rPr lang="en-US" sz="1200" b="0" i="0" kern="1200" dirty="0" err="1">
                <a:solidFill>
                  <a:schemeClr val="tx1"/>
                </a:solidFill>
                <a:effectLst/>
                <a:latin typeface="+mn-lt"/>
                <a:ea typeface="+mn-ea"/>
                <a:cs typeface="+mn-cs"/>
              </a:rPr>
              <a:t>ustom</a:t>
            </a:r>
            <a:r>
              <a:rPr lang="en-US" sz="1200" b="0" i="0" kern="1200" dirty="0">
                <a:solidFill>
                  <a:schemeClr val="tx1"/>
                </a:solidFill>
                <a:effectLst/>
                <a:latin typeface="+mn-lt"/>
                <a:ea typeface="+mn-ea"/>
                <a:cs typeface="+mn-cs"/>
              </a:rPr>
              <a:t> server-side programming for user registration</a:t>
            </a:r>
            <a:r>
              <a:rPr lang="en-CA" sz="1200" b="0" i="0" kern="1200" dirty="0">
                <a:solidFill>
                  <a:schemeClr val="tx1"/>
                </a:solidFill>
                <a:effectLst/>
                <a:latin typeface="+mn-lt"/>
                <a:ea typeface="+mn-ea"/>
                <a:cs typeface="+mn-cs"/>
              </a:rPr>
              <a:t>, these exploits would have been less of a problem.</a:t>
            </a:r>
          </a:p>
          <a:p>
            <a:pPr marL="457200" marR="0" lvl="1"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Clear sensitive data in variables after last use. Clean up before end of job: </a:t>
            </a:r>
            <a:r>
              <a:rPr lang="en-US" sz="1200" b="0" i="0" kern="1200" dirty="0" err="1">
                <a:solidFill>
                  <a:schemeClr val="tx1"/>
                </a:solidFill>
                <a:effectLst/>
                <a:latin typeface="+mn-lt"/>
                <a:ea typeface="+mn-ea"/>
                <a:cs typeface="+mn-cs"/>
              </a:rPr>
              <a:t>pwd</a:t>
            </a:r>
            <a:r>
              <a:rPr lang="en-US" sz="1200" b="0" i="0" kern="1200" dirty="0">
                <a:solidFill>
                  <a:schemeClr val="tx1"/>
                </a:solidFill>
                <a:effectLst/>
                <a:latin typeface="+mn-lt"/>
                <a:ea typeface="+mn-ea"/>
                <a:cs typeface="+mn-cs"/>
              </a:rPr>
              <a:t> = "                 "; // n blanks to max allowed field/variable length (not just \0)</a:t>
            </a:r>
          </a:p>
          <a:p>
            <a:pPr marL="457200" marR="0" lvl="1"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Also overwrite variables with blanks/zeros for credit card, and any PII such as UserID, birthday,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fontAlgn="base"/>
            <a:r>
              <a:rPr lang="en-CA" sz="1200" b="0" i="0" kern="1200" dirty="0">
                <a:solidFill>
                  <a:schemeClr val="tx1"/>
                </a:solidFill>
                <a:effectLst/>
                <a:latin typeface="+mn-lt"/>
                <a:ea typeface="+mn-ea"/>
                <a:cs typeface="+mn-cs"/>
              </a:rPr>
              <a:t>Step 3: Generate hash value of the concatenated hashes from the previous step. This is the final password hash that will be stored in the database (DB). Rehash thousands of times. LastPass does this 100,100 times on the client side before sending it to the server which does it again.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https://en.wikipedia.org/wiki/Key_stretching</a:t>
            </a:r>
          </a:p>
          <a:p>
            <a:r>
              <a:rPr lang="en-CA" dirty="0"/>
              <a:t>https://nakedsecurity.sophos.com/2013/11/20/serious-security-how-to-store-your-users-passwords-safely/ </a:t>
            </a:r>
          </a:p>
          <a:p>
            <a:pPr marL="0" marR="0" lvl="0" indent="0" algn="l" defTabSz="914400" rtl="0" eaLnBrk="1" fontAlgn="base"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Image source is https://invoicebus.com/garage/sleep-tight-your-data-is-secure-part-2/</a:t>
            </a:r>
          </a:p>
          <a:p>
            <a:pPr marL="0" marR="0" lvl="0" indent="0" algn="l" defTabSz="914400" rtl="0" eaLnBrk="1" fontAlgn="base" latinLnBrk="0" hangingPunct="1">
              <a:lnSpc>
                <a:spcPct val="100000"/>
              </a:lnSpc>
              <a:spcBef>
                <a:spcPts val="0"/>
              </a:spcBef>
              <a:spcAft>
                <a:spcPts val="0"/>
              </a:spcAft>
              <a:buClrTx/>
              <a:buSzTx/>
              <a:buFontTx/>
              <a:buNone/>
              <a:tabLst/>
              <a:defRPr/>
            </a:pPr>
            <a:r>
              <a:rPr lang="en-CA" dirty="0"/>
              <a:t>http://lifehacker.com/5919918/how-your-passwords-are-stored-on-the-internet-and-when-your-password-strength-doesnt-matter</a:t>
            </a:r>
          </a:p>
          <a:p>
            <a:pPr fontAlgn="base"/>
            <a:r>
              <a:rPr lang="en-CA" sz="1200" b="0" i="0" kern="1200" dirty="0">
                <a:solidFill>
                  <a:schemeClr val="tx1"/>
                </a:solidFill>
                <a:effectLst/>
                <a:latin typeface="+mn-lt"/>
                <a:ea typeface="+mn-ea"/>
                <a:cs typeface="+mn-cs"/>
              </a:rPr>
              <a:t>For a hashing example and explanation, see https://md5hashing.net/hash</a:t>
            </a:r>
          </a:p>
          <a:p>
            <a:pPr fontAlgn="base"/>
            <a:r>
              <a:rPr lang="en-CA" sz="1200" b="0" i="0" kern="1200" dirty="0">
                <a:solidFill>
                  <a:schemeClr val="tx1"/>
                </a:solidFill>
                <a:effectLst/>
                <a:latin typeface="+mn-lt"/>
                <a:ea typeface="+mn-ea"/>
                <a:cs typeface="+mn-cs"/>
              </a:rPr>
              <a:t>https://en.wikipedia.org/wiki/Cryptographic_hash_function</a:t>
            </a:r>
          </a:p>
          <a:p>
            <a:endParaRPr lang="en-CA" dirty="0"/>
          </a:p>
          <a:p>
            <a:r>
              <a:rPr lang="en-CA" dirty="0"/>
              <a:t>https://nakedsecurity.sophos.com/2013/11/04/anatomy-of-a-password-disaster-adobes-giant-sized-cryptographic-blunder/</a:t>
            </a:r>
          </a:p>
          <a:p>
            <a:r>
              <a:rPr lang="en-CA" dirty="0"/>
              <a:t>https://en.wikipedia.org/wiki/Password_Hashing_Competition</a:t>
            </a:r>
          </a:p>
        </p:txBody>
      </p:sp>
      <p:sp>
        <p:nvSpPr>
          <p:cNvPr id="4" name="Slide Number Placeholder 3"/>
          <p:cNvSpPr>
            <a:spLocks noGrp="1"/>
          </p:cNvSpPr>
          <p:nvPr>
            <p:ph type="sldNum" sz="quarter" idx="10"/>
          </p:nvPr>
        </p:nvSpPr>
        <p:spPr/>
        <p:txBody>
          <a:bodyPr/>
          <a:lstStyle/>
          <a:p>
            <a:fld id="{6CE49CAB-11E7-4E46-B3A8-B9759289B5BF}" type="slidenum">
              <a:rPr lang="en-US" smtClean="0"/>
              <a:t>26</a:t>
            </a:fld>
            <a:endParaRPr lang="en-US"/>
          </a:p>
        </p:txBody>
      </p:sp>
    </p:spTree>
    <p:extLst>
      <p:ext uri="{BB962C8B-B14F-4D97-AF65-F5344CB8AC3E}">
        <p14:creationId xmlns:p14="http://schemas.microsoft.com/office/powerpoint/2010/main" val="122995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Image source is https://invoicebus.com/garage/sleep-tight-your-data-is-secure-part-2/</a:t>
            </a:r>
          </a:p>
          <a:p>
            <a:pPr fontAlgn="base"/>
            <a:endParaRPr lang="en-CA"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S</a:t>
            </a:r>
            <a:r>
              <a:rPr lang="en-CA" sz="1200" b="0" i="0" kern="1200" dirty="0" err="1">
                <a:solidFill>
                  <a:schemeClr val="tx1"/>
                </a:solidFill>
                <a:effectLst/>
                <a:latin typeface="+mn-lt"/>
                <a:ea typeface="+mn-ea"/>
                <a:cs typeface="+mn-cs"/>
              </a:rPr>
              <a:t>tep</a:t>
            </a:r>
            <a:r>
              <a:rPr lang="en-CA" sz="1200" b="0" i="0" kern="1200" dirty="0">
                <a:solidFill>
                  <a:schemeClr val="tx1"/>
                </a:solidFill>
                <a:effectLst/>
                <a:latin typeface="+mn-lt"/>
                <a:ea typeface="+mn-ea"/>
                <a:cs typeface="+mn-cs"/>
              </a:rPr>
              <a:t> 1a: Look up </a:t>
            </a:r>
            <a:r>
              <a:rPr lang="en-CA" sz="1200" b="0" i="0" kern="1200" dirty="0" err="1">
                <a:solidFill>
                  <a:schemeClr val="tx1"/>
                </a:solidFill>
                <a:effectLst/>
                <a:latin typeface="+mn-lt"/>
                <a:ea typeface="+mn-ea"/>
                <a:cs typeface="+mn-cs"/>
              </a:rPr>
              <a:t>UserID</a:t>
            </a:r>
            <a:r>
              <a:rPr lang="en-CA" sz="1200" b="0" i="0" kern="1200" dirty="0">
                <a:solidFill>
                  <a:schemeClr val="tx1"/>
                </a:solidFill>
                <a:effectLst/>
                <a:latin typeface="+mn-lt"/>
                <a:ea typeface="+mn-ea"/>
                <a:cs typeface="+mn-cs"/>
              </a:rPr>
              <a:t> in User DB. Get the user’s </a:t>
            </a:r>
            <a:r>
              <a:rPr lang="en-CA" sz="1200" b="0" i="0" kern="1200" dirty="0" err="1">
                <a:solidFill>
                  <a:schemeClr val="tx1"/>
                </a:solidFill>
                <a:effectLst/>
                <a:latin typeface="+mn-lt"/>
                <a:ea typeface="+mn-ea"/>
                <a:cs typeface="+mn-cs"/>
              </a:rPr>
              <a:t>SaltHash</a:t>
            </a:r>
            <a:r>
              <a:rPr lang="en-CA" sz="1200" b="0" i="0" kern="1200" dirty="0">
                <a:solidFill>
                  <a:schemeClr val="tx1"/>
                </a:solidFill>
                <a:effectLst/>
                <a:latin typeface="+mn-lt"/>
                <a:ea typeface="+mn-ea"/>
                <a:cs typeface="+mn-cs"/>
              </a:rPr>
              <a:t>.</a:t>
            </a:r>
          </a:p>
          <a:p>
            <a:pPr fontAlgn="base"/>
            <a:r>
              <a:rPr lang="en-CA" sz="1200" b="0" i="0" kern="1200" dirty="0">
                <a:solidFill>
                  <a:schemeClr val="tx1"/>
                </a:solidFill>
                <a:effectLst/>
                <a:latin typeface="+mn-lt"/>
                <a:ea typeface="+mn-ea"/>
                <a:cs typeface="+mn-cs"/>
              </a:rPr>
              <a:t>Step 1b: Generate hash value for submitted plain text password.</a:t>
            </a:r>
          </a:p>
          <a:p>
            <a:pPr marL="0" marR="0" lvl="0" indent="0" algn="l" defTabSz="914400" rtl="0" eaLnBrk="1" fontAlgn="base"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N.B. </a:t>
            </a:r>
            <a:r>
              <a:rPr lang="en-CA" sz="1200" b="0" i="0" kern="1200" dirty="0">
                <a:solidFill>
                  <a:schemeClr val="tx1"/>
                </a:solidFill>
                <a:effectLst/>
                <a:latin typeface="+mn-lt"/>
                <a:ea typeface="+mn-ea"/>
                <a:cs typeface="+mn-cs"/>
              </a:rPr>
              <a:t>set the </a:t>
            </a:r>
            <a:r>
              <a:rPr lang="en-CA" sz="1200" b="1" i="0" kern="1200" dirty="0">
                <a:solidFill>
                  <a:schemeClr val="tx1"/>
                </a:solidFill>
                <a:effectLst/>
                <a:latin typeface="+mn-lt"/>
                <a:ea typeface="+mn-ea"/>
                <a:cs typeface="+mn-cs"/>
              </a:rPr>
              <a:t>plain text password</a:t>
            </a:r>
            <a:r>
              <a:rPr lang="en-CA" sz="1200" b="0" i="0" kern="1200" dirty="0">
                <a:solidFill>
                  <a:schemeClr val="tx1"/>
                </a:solidFill>
                <a:effectLst/>
                <a:latin typeface="+mn-lt"/>
                <a:ea typeface="+mn-ea"/>
                <a:cs typeface="+mn-cs"/>
              </a:rPr>
              <a:t> variable to blanks ASAP in the sequential logic. This will overwrite the password in memory guarding against exploits such as Spectre and Meltdown. If all programmers had done this, the Heartbleed bug would have been less of a problem.</a:t>
            </a:r>
          </a:p>
          <a:p>
            <a:pPr fontAlgn="base"/>
            <a:r>
              <a:rPr lang="en-CA" sz="1200" b="0" i="0" kern="1200" dirty="0">
                <a:solidFill>
                  <a:schemeClr val="tx1"/>
                </a:solidFill>
                <a:effectLst/>
                <a:latin typeface="+mn-lt"/>
                <a:ea typeface="+mn-ea"/>
                <a:cs typeface="+mn-cs"/>
              </a:rPr>
              <a:t>Step 2: Generate hash value of the concatenated values from the previous steps. Rehash </a:t>
            </a:r>
            <a:r>
              <a:rPr lang="en-CA" sz="1200" b="0" i="1" kern="1200" dirty="0">
                <a:solidFill>
                  <a:schemeClr val="tx1"/>
                </a:solidFill>
                <a:effectLst/>
                <a:latin typeface="+mn-lt"/>
                <a:ea typeface="+mn-ea"/>
                <a:cs typeface="+mn-cs"/>
              </a:rPr>
              <a:t>n</a:t>
            </a:r>
            <a:r>
              <a:rPr lang="en-CA" sz="1200" b="0" i="0" kern="1200" dirty="0">
                <a:solidFill>
                  <a:schemeClr val="tx1"/>
                </a:solidFill>
                <a:effectLst/>
                <a:latin typeface="+mn-lt"/>
                <a:ea typeface="+mn-ea"/>
                <a:cs typeface="+mn-cs"/>
              </a:rPr>
              <a:t> thousand times.</a:t>
            </a:r>
          </a:p>
          <a:p>
            <a:pPr fontAlgn="base"/>
            <a:r>
              <a:rPr lang="en-CA" sz="1200" b="0" i="0" kern="1200" dirty="0">
                <a:solidFill>
                  <a:schemeClr val="tx1"/>
                </a:solidFill>
                <a:effectLst/>
                <a:latin typeface="+mn-lt"/>
                <a:ea typeface="+mn-ea"/>
                <a:cs typeface="+mn-cs"/>
              </a:rPr>
              <a:t>Step 3: Compare the resulting hash from Step 2 with the final password hash retrieved from the database. If equal, the user is authenticated to access the system.</a:t>
            </a:r>
          </a:p>
          <a:p>
            <a:endParaRPr lang="en-US" dirty="0"/>
          </a:p>
          <a:p>
            <a:pPr fontAlgn="base"/>
            <a:r>
              <a:rPr lang="en-CA" sz="1200" b="0" i="0" kern="1200" dirty="0">
                <a:solidFill>
                  <a:schemeClr val="tx1"/>
                </a:solidFill>
                <a:effectLst/>
                <a:latin typeface="+mn-lt"/>
                <a:ea typeface="+mn-ea"/>
                <a:cs typeface="+mn-cs"/>
              </a:rPr>
              <a:t>“computationally expensive” to crack: guess a password, hash it, and perform step 2. and, at </a:t>
            </a:r>
            <a:r>
              <a:rPr lang="en-CA" sz="1200" b="1" i="0" kern="1200" dirty="0">
                <a:solidFill>
                  <a:schemeClr val="tx1"/>
                </a:solidFill>
                <a:effectLst/>
                <a:latin typeface="+mn-lt"/>
                <a:ea typeface="+mn-ea"/>
                <a:cs typeface="+mn-cs"/>
              </a:rPr>
              <a:t>each iteration </a:t>
            </a:r>
            <a:r>
              <a:rPr lang="en-CA" sz="1200" b="0" i="0" kern="1200" dirty="0">
                <a:solidFill>
                  <a:schemeClr val="tx1"/>
                </a:solidFill>
                <a:effectLst/>
                <a:latin typeface="+mn-lt"/>
                <a:ea typeface="+mn-ea"/>
                <a:cs typeface="+mn-cs"/>
              </a:rPr>
              <a:t>of hashing/rehashing, check if computed hash equals Final Password Hash stored in DB. Do this for every user. Even if every user set their password to "password123", the Stored Final Password hash would be different because each user's Salt is different.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The longer the password, the more computationally expensive it is to guess, i.e. longer passwords make cracking </a:t>
            </a:r>
            <a:r>
              <a:rPr lang="en-CA" sz="1200" b="1" i="0" kern="1200" dirty="0">
                <a:solidFill>
                  <a:schemeClr val="tx1"/>
                </a:solidFill>
                <a:effectLst/>
                <a:latin typeface="+mn-lt"/>
                <a:ea typeface="+mn-ea"/>
                <a:cs typeface="+mn-cs"/>
              </a:rPr>
              <a:t>exponentially</a:t>
            </a:r>
            <a:r>
              <a:rPr lang="en-CA" sz="1200" b="0" i="0" kern="1200" dirty="0">
                <a:solidFill>
                  <a:schemeClr val="tx1"/>
                </a:solidFill>
                <a:effectLst/>
                <a:latin typeface="+mn-lt"/>
                <a:ea typeface="+mn-ea"/>
                <a:cs typeface="+mn-cs"/>
              </a:rPr>
              <a:t> more difficult. Usually, cracking algorithms give up trying to crack passwords beyond a certain length. Why spend weeks of computer time cracking a single long password when many people's short passwords can be cracked in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May 3, 2018: https://www.reuters.com/article/us-twitter-passwords/twitter-says-glitch-exposed-substantial-number-of-users-passwords-idUSKBN1I42JG</a:t>
            </a:r>
            <a:br>
              <a:rPr lang="en-CA" sz="1200" b="0" i="0" kern="1200" dirty="0">
                <a:solidFill>
                  <a:schemeClr val="tx1"/>
                </a:solidFill>
                <a:effectLst/>
                <a:latin typeface="+mn-lt"/>
                <a:ea typeface="+mn-ea"/>
                <a:cs typeface="+mn-cs"/>
              </a:rPr>
            </a:br>
            <a:r>
              <a:rPr lang="en-CA" sz="1200" b="0" i="0" kern="1200" dirty="0">
                <a:solidFill>
                  <a:schemeClr val="tx1"/>
                </a:solidFill>
                <a:effectLst/>
                <a:latin typeface="+mn-lt"/>
                <a:ea typeface="+mn-ea"/>
                <a:cs typeface="+mn-cs"/>
              </a:rPr>
              <a:t>Twitter Inc urged its more than 330 million users to change their passwords after a glitch caused some to be stored in readable text on its internal computer system rather than disguised by a process known as “hashing”.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Here is a pseudocode example without error handling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Get password from sign-on screen 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Get userID from sign-on screen 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Lookup </a:t>
            </a:r>
            <a:r>
              <a:rPr lang="en-US" sz="1200" b="0" i="0" kern="1200" dirty="0" err="1">
                <a:solidFill>
                  <a:schemeClr val="tx1"/>
                </a:solidFill>
                <a:effectLst/>
                <a:latin typeface="+mn-lt"/>
                <a:ea typeface="+mn-ea"/>
                <a:cs typeface="+mn-cs"/>
              </a:rPr>
              <a:t>userProfile</a:t>
            </a:r>
            <a:r>
              <a:rPr lang="en-US" sz="1200" b="0" i="0" kern="1200" dirty="0">
                <a:solidFill>
                  <a:schemeClr val="tx1"/>
                </a:solidFill>
                <a:effectLst/>
                <a:latin typeface="+mn-lt"/>
                <a:ea typeface="+mn-ea"/>
                <a:cs typeface="+mn-cs"/>
              </a:rPr>
              <a:t> record with userID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Get </a:t>
            </a:r>
            <a:r>
              <a:rPr lang="en-US" sz="1200" b="0" i="0" kern="1200" dirty="0" err="1">
                <a:solidFill>
                  <a:schemeClr val="tx1"/>
                </a:solidFill>
                <a:effectLst/>
                <a:latin typeface="+mn-lt"/>
                <a:ea typeface="+mn-ea"/>
                <a:cs typeface="+mn-cs"/>
              </a:rPr>
              <a:t>passwordHash</a:t>
            </a:r>
            <a:r>
              <a:rPr lang="en-US" sz="1200" b="0" i="0" kern="1200" dirty="0">
                <a:solidFill>
                  <a:schemeClr val="tx1"/>
                </a:solidFill>
                <a:effectLst/>
                <a:latin typeface="+mn-lt"/>
                <a:ea typeface="+mn-ea"/>
                <a:cs typeface="+mn-cs"/>
              </a:rPr>
              <a:t> from (</a:t>
            </a:r>
            <a:r>
              <a:rPr lang="en-US" sz="1200" b="0" i="0" kern="1200" dirty="0" err="1">
                <a:solidFill>
                  <a:schemeClr val="tx1"/>
                </a:solidFill>
                <a:effectLst/>
                <a:latin typeface="+mn-lt"/>
                <a:ea typeface="+mn-ea"/>
                <a:cs typeface="+mn-cs"/>
              </a:rPr>
              <a:t>userProfilePasswordSalt</a:t>
            </a:r>
            <a:r>
              <a:rPr lang="en-US" sz="1200" b="0" i="0" kern="1200" dirty="0">
                <a:solidFill>
                  <a:schemeClr val="tx1"/>
                </a:solidFill>
                <a:effectLst/>
                <a:latin typeface="+mn-lt"/>
                <a:ea typeface="+mn-ea"/>
                <a:cs typeface="+mn-cs"/>
              </a:rPr>
              <a:t>, password)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If </a:t>
            </a:r>
            <a:r>
              <a:rPr lang="en-US" sz="1200" b="0" i="0" kern="1200" dirty="0" err="1">
                <a:solidFill>
                  <a:schemeClr val="tx1"/>
                </a:solidFill>
                <a:effectLst/>
                <a:latin typeface="+mn-lt"/>
                <a:ea typeface="+mn-ea"/>
                <a:cs typeface="+mn-cs"/>
              </a:rPr>
              <a:t>passwordHash</a:t>
            </a:r>
            <a:r>
              <a:rPr lang="en-US" sz="1200" b="0" i="0" kern="1200" dirty="0">
                <a:solidFill>
                  <a:schemeClr val="tx1"/>
                </a:solidFill>
                <a:effectLst/>
                <a:latin typeface="+mn-lt"/>
                <a:ea typeface="+mn-ea"/>
                <a:cs typeface="+mn-cs"/>
              </a:rPr>
              <a:t> = </a:t>
            </a:r>
            <a:r>
              <a:rPr lang="en-US" sz="1200" b="0" i="0" kern="1200" dirty="0" err="1">
                <a:solidFill>
                  <a:schemeClr val="tx1"/>
                </a:solidFill>
                <a:effectLst/>
                <a:latin typeface="+mn-lt"/>
                <a:ea typeface="+mn-ea"/>
                <a:cs typeface="+mn-cs"/>
              </a:rPr>
              <a:t>userProfilePasswordHash</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Set authenticated to True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Else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Deal with unauthenticated use case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Endif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here’s the most important part at the end of each script/module/program/function/method: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some values will be on the stack and must be cleared before the function ends (local variables), some will be on the heap to be cleared before the program ends (global variables)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OS does not clean out memory no longer in use, just forgets the location was ever used. The byte values in the memory location remain what they were. It's why you must initial C variables else they will contain whatever binary happened to be there when the memory was allocated.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Set every piece of memory with sensitive data or PII to blank/empty string after their values are no longer required: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current variables: userID, password, </a:t>
            </a:r>
            <a:r>
              <a:rPr lang="en-US" sz="1200" b="0" i="0" kern="1200" dirty="0" err="1">
                <a:solidFill>
                  <a:schemeClr val="tx1"/>
                </a:solidFill>
                <a:effectLst/>
                <a:latin typeface="+mn-lt"/>
                <a:ea typeface="+mn-ea"/>
                <a:cs typeface="+mn-cs"/>
              </a:rPr>
              <a:t>passwordHash</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original web server data from sign-on screen form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Data structures, variables, or DB result set with values from User profile record lookup, e.g. </a:t>
            </a:r>
            <a:r>
              <a:rPr lang="en-US" sz="1200" b="0" i="0" kern="1200" dirty="0" err="1">
                <a:solidFill>
                  <a:schemeClr val="tx1"/>
                </a:solidFill>
                <a:effectLst/>
                <a:latin typeface="+mn-lt"/>
                <a:ea typeface="+mn-ea"/>
                <a:cs typeface="+mn-cs"/>
              </a:rPr>
              <a:t>userProfilePasswordHash</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Any related object's instance variables/attributes,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only then deallocate object instance or leave for garbage collection or end function / program /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By deliberately assigning blank/empty to each variable, e.g.  password = "           " // set all possible positions within variable to null/blank value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OS will generally overwrite all bytes the variable's memory location.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For all technologies you are using, understand their underlying implementation.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languages like C, a string is stored in a char array with a null terminator.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password of </a:t>
            </a:r>
            <a:r>
              <a:rPr lang="en-US" sz="1200" b="0" i="0" kern="1200" dirty="0">
                <a:solidFill>
                  <a:schemeClr val="tx1"/>
                </a:solidFill>
                <a:effectLst/>
                <a:latin typeface="Consolas" panose="020B0609020204030204" pitchFamily="49" charset="0"/>
                <a:ea typeface="+mn-ea"/>
                <a:cs typeface="+mn-cs"/>
              </a:rPr>
              <a:t>"qwerty\0"</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password = </a:t>
            </a:r>
            <a:r>
              <a:rPr lang="en-US" sz="1200" b="0" i="0" kern="1200" dirty="0">
                <a:solidFill>
                  <a:schemeClr val="tx1"/>
                </a:solidFill>
                <a:effectLst/>
                <a:latin typeface="Consolas" panose="020B0609020204030204" pitchFamily="49" charset="0"/>
                <a:ea typeface="+mn-ea"/>
                <a:cs typeface="+mn-cs"/>
              </a:rPr>
              <a:t>""</a:t>
            </a:r>
            <a:r>
              <a:rPr lang="en-US" sz="1200" b="0" i="0" kern="1200" dirty="0">
                <a:solidFill>
                  <a:schemeClr val="tx1"/>
                </a:solidFill>
                <a:effectLst/>
                <a:latin typeface="+mn-lt"/>
                <a:ea typeface="+mn-ea"/>
                <a:cs typeface="+mn-cs"/>
              </a:rPr>
              <a:t> // set variable to blank value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results in memory containing: </a:t>
            </a:r>
            <a:r>
              <a:rPr lang="en-US" sz="1200" b="0" i="0" kern="1200" dirty="0">
                <a:solidFill>
                  <a:schemeClr val="tx1"/>
                </a:solidFill>
                <a:effectLst/>
                <a:latin typeface="Consolas" panose="020B0609020204030204" pitchFamily="49" charset="0"/>
                <a:ea typeface="+mn-ea"/>
                <a:cs typeface="+mn-cs"/>
              </a:rPr>
              <a:t>"\0werty\0" </a:t>
            </a:r>
            <a:r>
              <a:rPr lang="en-US" sz="1200" b="0" i="0" kern="1200" dirty="0">
                <a:solidFill>
                  <a:schemeClr val="tx1"/>
                </a:solidFill>
                <a:effectLst/>
                <a:latin typeface="+mn-lt"/>
                <a:ea typeface="+mn-ea"/>
                <a:cs typeface="+mn-cs"/>
              </a:rPr>
              <a:t>// this is efficient but not secure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password =  </a:t>
            </a:r>
            <a:r>
              <a:rPr lang="en-US" sz="1200" b="0" i="0" kern="1200" dirty="0">
                <a:solidFill>
                  <a:schemeClr val="tx1"/>
                </a:solidFill>
                <a:effectLst/>
                <a:latin typeface="Consolas" panose="020B0609020204030204" pitchFamily="49" charset="0"/>
                <a:ea typeface="+mn-ea"/>
                <a:cs typeface="+mn-cs"/>
              </a:rPr>
              <a:t>"               \0"</a:t>
            </a:r>
            <a:r>
              <a:rPr lang="en-US" sz="1200" b="0" i="0" kern="1200" dirty="0">
                <a:solidFill>
                  <a:schemeClr val="tx1"/>
                </a:solidFill>
                <a:effectLst/>
                <a:latin typeface="+mn-lt"/>
                <a:ea typeface="+mn-ea"/>
                <a:cs typeface="+mn-cs"/>
              </a:rPr>
              <a:t> // set all potential positions in variable to blank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Lessons from a Professional Password Cracker – The Markup</a:t>
            </a:r>
            <a:br>
              <a:rPr lang="en-US" dirty="0"/>
            </a:br>
            <a:r>
              <a:rPr lang="en-US" dirty="0"/>
              <a:t>https://themarkup.org/newsletter/hello-world/lessons-from-a-professional-password-cracker?utm_source=pocket_collection_story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https://security.blogoverflow.com/2011/11/why-passwords-should-be-hashed/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https://www.csoonline.com/article/2134124/network-security/adobe-confirms-stolen-passwords-were-encrypted-not-hashed.html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https://cryptosense.com/blog/parameter-choice-for-pbkdf2/ reference for 32,500 years on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see https://support.logmeininc.com/lastpass/help/about-password-iterations-lp030027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LastPass client side default PBKDF2 iterations is 100,100 == </a:t>
            </a:r>
            <a:r>
              <a:rPr lang="en-CA" sz="1200" b="0" i="0" kern="1200" dirty="0">
                <a:solidFill>
                  <a:schemeClr val="tx1"/>
                </a:solidFill>
                <a:effectLst/>
                <a:latin typeface="+mn-lt"/>
                <a:ea typeface="+mn-ea"/>
                <a:cs typeface="+mn-cs"/>
              </a:rPr>
              <a:t>how many times your credential is hashed using </a:t>
            </a:r>
            <a:r>
              <a:rPr lang="en-CA" sz="1200" b="0" i="0" kern="1200" dirty="0">
                <a:solidFill>
                  <a:schemeClr val="tx1"/>
                </a:solidFill>
                <a:effectLst/>
                <a:latin typeface="+mn-lt"/>
                <a:ea typeface="+mn-ea"/>
                <a:cs typeface="+mn-cs"/>
                <a:hlinkClick r:id="rId4"/>
              </a:rPr>
              <a:t>PBKDF2</a:t>
            </a:r>
            <a:r>
              <a:rPr lang="en-CA" sz="1200" b="0" i="0" kern="1200" dirty="0">
                <a:solidFill>
                  <a:schemeClr val="tx1"/>
                </a:solidFill>
                <a:effectLst/>
                <a:latin typeface="+mn-lt"/>
                <a:ea typeface="+mn-ea"/>
                <a:cs typeface="+mn-cs"/>
              </a:rPr>
              <a:t> </a:t>
            </a:r>
            <a:r>
              <a:rPr lang="en-CA" sz="1200" b="1" i="0" kern="1200" dirty="0">
                <a:solidFill>
                  <a:schemeClr val="tx1"/>
                </a:solidFill>
                <a:effectLst/>
                <a:latin typeface="+mn-lt"/>
                <a:ea typeface="+mn-ea"/>
                <a:cs typeface="+mn-cs"/>
              </a:rPr>
              <a:t>before </a:t>
            </a:r>
            <a:r>
              <a:rPr lang="en-CA" sz="1200" b="0" i="0" kern="1200" dirty="0">
                <a:solidFill>
                  <a:schemeClr val="tx1"/>
                </a:solidFill>
                <a:effectLst/>
                <a:latin typeface="+mn-lt"/>
                <a:ea typeface="+mn-ea"/>
                <a:cs typeface="+mn-cs"/>
              </a:rPr>
              <a:t>being sent to LastPass servers. Then the servers do it again. If servers then use the same PBKDF2 100,100 times to store hashed data, then it will take 1B years to crack an 8 character password. The sun will go nova before a 12 char password space stored on LastPass can be cracked. But that is no longer considered (by OWASP) to be enough.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1Password now uses 650,000 PBKDF2 iterations to store password hashes.</a:t>
            </a: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https://www.reddit.com/r/1Password/comments/10u6tjs/iteration_count_secret_key_and_master_password_a/</a:t>
            </a:r>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E49CAB-11E7-4E46-B3A8-B9759289B5BF}" type="slidenum">
              <a:rPr lang="en-US" smtClean="0"/>
              <a:t>27</a:t>
            </a:fld>
            <a:endParaRPr lang="en-US"/>
          </a:p>
        </p:txBody>
      </p:sp>
    </p:spTree>
    <p:extLst>
      <p:ext uri="{BB962C8B-B14F-4D97-AF65-F5344CB8AC3E}">
        <p14:creationId xmlns:p14="http://schemas.microsoft.com/office/powerpoint/2010/main" val="1768953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dirty="0"/>
              <a:t>ALWAYS use 2FA on Password Manager and financial accounts!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https://myid.senecacollege.ca/mfasetup</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Students can enable additional security on their accounts by setting up Multi Factor Authentication.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kern="1200" dirty="0">
                <a:solidFill>
                  <a:schemeClr val="tx1"/>
                </a:solidFill>
                <a:effectLst/>
                <a:latin typeface="+mn-lt"/>
                <a:ea typeface="+mn-ea"/>
                <a:cs typeface="+mn-cs"/>
              </a:rPr>
              <a:t>https://explainxkcd.com/wiki/index.php/2522</a:t>
            </a:r>
            <a:br>
              <a:rPr lang="es-ES" sz="1200" b="0" i="0" kern="1200" dirty="0">
                <a:solidFill>
                  <a:schemeClr val="tx1"/>
                </a:solidFill>
                <a:effectLst/>
                <a:latin typeface="+mn-lt"/>
                <a:ea typeface="+mn-ea"/>
                <a:cs typeface="+mn-cs"/>
              </a:rPr>
            </a:br>
            <a:r>
              <a:rPr lang="es-ES" sz="1200" b="1" i="0" kern="1200" dirty="0" err="1">
                <a:solidFill>
                  <a:schemeClr val="tx1"/>
                </a:solidFill>
                <a:effectLst/>
                <a:latin typeface="+mn-lt"/>
                <a:ea typeface="+mn-ea"/>
                <a:cs typeface="+mn-cs"/>
              </a:rPr>
              <a:t>Two-Factor_Security_Key</a:t>
            </a:r>
            <a:endParaRPr lang="es-E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sng" kern="1200" dirty="0" err="1">
                <a:solidFill>
                  <a:schemeClr val="tx1"/>
                </a:solidFill>
                <a:effectLst/>
                <a:latin typeface="+mn-lt"/>
                <a:ea typeface="+mn-ea"/>
                <a:cs typeface="+mn-cs"/>
              </a:rPr>
              <a:t>F</a:t>
            </a:r>
            <a:r>
              <a:rPr lang="es-ES" sz="1200" b="1" i="0" kern="1200" dirty="0" err="1">
                <a:solidFill>
                  <a:schemeClr val="tx1"/>
                </a:solidFill>
                <a:effectLst/>
                <a:latin typeface="+mn-lt"/>
                <a:ea typeface="+mn-ea"/>
                <a:cs typeface="+mn-cs"/>
              </a:rPr>
              <a:t>ast</a:t>
            </a:r>
            <a:r>
              <a:rPr lang="es-ES" sz="1200" b="1" i="0" kern="1200" dirty="0">
                <a:solidFill>
                  <a:schemeClr val="tx1"/>
                </a:solidFill>
                <a:effectLst/>
                <a:latin typeface="+mn-lt"/>
                <a:ea typeface="+mn-ea"/>
                <a:cs typeface="+mn-cs"/>
              </a:rPr>
              <a:t> </a:t>
            </a:r>
            <a:r>
              <a:rPr lang="es-ES" sz="1200" b="1" i="0" u="sng" kern="1200" dirty="0" err="1">
                <a:solidFill>
                  <a:schemeClr val="tx1"/>
                </a:solidFill>
                <a:effectLst/>
                <a:latin typeface="+mn-lt"/>
                <a:ea typeface="+mn-ea"/>
                <a:cs typeface="+mn-cs"/>
              </a:rPr>
              <a:t>ID</a:t>
            </a:r>
            <a:r>
              <a:rPr lang="es-ES" sz="1200" b="1" i="0" kern="1200" dirty="0" err="1">
                <a:solidFill>
                  <a:schemeClr val="tx1"/>
                </a:solidFill>
                <a:effectLst/>
                <a:latin typeface="+mn-lt"/>
                <a:ea typeface="+mn-ea"/>
                <a:cs typeface="+mn-cs"/>
              </a:rPr>
              <a:t>entity</a:t>
            </a:r>
            <a:r>
              <a:rPr lang="es-ES" sz="1200" b="1" i="0" kern="1200" dirty="0">
                <a:solidFill>
                  <a:schemeClr val="tx1"/>
                </a:solidFill>
                <a:effectLst/>
                <a:latin typeface="+mn-lt"/>
                <a:ea typeface="+mn-ea"/>
                <a:cs typeface="+mn-cs"/>
              </a:rPr>
              <a:t> </a:t>
            </a:r>
            <a:r>
              <a:rPr lang="es-ES" sz="1200" b="1" i="0" u="sng" kern="1200" dirty="0">
                <a:solidFill>
                  <a:schemeClr val="tx1"/>
                </a:solidFill>
                <a:effectLst/>
                <a:latin typeface="+mn-lt"/>
                <a:ea typeface="+mn-ea"/>
                <a:cs typeface="+mn-cs"/>
              </a:rPr>
              <a:t>O</a:t>
            </a:r>
            <a:r>
              <a:rPr lang="es-ES" sz="1200" b="1" i="0" kern="1200" dirty="0">
                <a:solidFill>
                  <a:schemeClr val="tx1"/>
                </a:solidFill>
                <a:effectLst/>
                <a:latin typeface="+mn-lt"/>
                <a:ea typeface="+mn-ea"/>
                <a:cs typeface="+mn-cs"/>
              </a:rPr>
              <a:t>nline, FIDO2 Universal 2nd Factor (U2F) </a:t>
            </a:r>
            <a:r>
              <a:rPr lang="es-ES" sz="1200" b="1" i="0" kern="1200" dirty="0" err="1">
                <a:solidFill>
                  <a:schemeClr val="tx1"/>
                </a:solidFill>
                <a:effectLst/>
                <a:latin typeface="+mn-lt"/>
                <a:ea typeface="+mn-ea"/>
                <a:cs typeface="+mn-cs"/>
              </a:rPr>
              <a:t>is</a:t>
            </a:r>
            <a:r>
              <a:rPr lang="es-ES" sz="1200" b="1" i="0" kern="1200" dirty="0">
                <a:solidFill>
                  <a:schemeClr val="tx1"/>
                </a:solidFill>
                <a:effectLst/>
                <a:latin typeface="+mn-lt"/>
                <a:ea typeface="+mn-ea"/>
                <a:cs typeface="+mn-cs"/>
              </a:rPr>
              <a:t> </a:t>
            </a:r>
            <a:r>
              <a:rPr lang="es-ES" sz="1200" b="1" i="0" kern="1200" dirty="0" err="1">
                <a:solidFill>
                  <a:schemeClr val="tx1"/>
                </a:solidFill>
                <a:effectLst/>
                <a:latin typeface="+mn-lt"/>
                <a:ea typeface="+mn-ea"/>
                <a:cs typeface="+mn-cs"/>
              </a:rPr>
              <a:t>current</a:t>
            </a:r>
            <a:r>
              <a:rPr lang="es-ES" sz="1200" b="1" i="0" kern="1200" dirty="0">
                <a:solidFill>
                  <a:schemeClr val="tx1"/>
                </a:solidFill>
                <a:effectLst/>
                <a:latin typeface="+mn-lt"/>
                <a:ea typeface="+mn-ea"/>
                <a:cs typeface="+mn-cs"/>
              </a:rPr>
              <a:t> </a:t>
            </a:r>
            <a:r>
              <a:rPr lang="es-ES" sz="1200" b="1" i="0" kern="1200" dirty="0" err="1">
                <a:solidFill>
                  <a:schemeClr val="tx1"/>
                </a:solidFill>
                <a:effectLst/>
                <a:latin typeface="+mn-lt"/>
                <a:ea typeface="+mn-ea"/>
                <a:cs typeface="+mn-cs"/>
              </a:rPr>
              <a:t>state</a:t>
            </a:r>
            <a:r>
              <a:rPr lang="es-ES" sz="1200" b="1" i="0" kern="1200" dirty="0">
                <a:solidFill>
                  <a:schemeClr val="tx1"/>
                </a:solidFill>
                <a:effectLst/>
                <a:latin typeface="+mn-lt"/>
                <a:ea typeface="+mn-ea"/>
                <a:cs typeface="+mn-cs"/>
              </a:rPr>
              <a:t> of the art / </a:t>
            </a:r>
            <a:r>
              <a:rPr lang="es-ES" sz="1200" b="1" i="0" kern="1200" dirty="0" err="1">
                <a:solidFill>
                  <a:schemeClr val="tx1"/>
                </a:solidFill>
                <a:effectLst/>
                <a:latin typeface="+mn-lt"/>
                <a:ea typeface="+mn-ea"/>
                <a:cs typeface="+mn-cs"/>
              </a:rPr>
              <a:t>gold</a:t>
            </a:r>
            <a:r>
              <a:rPr lang="es-ES" sz="1200" b="1" i="0" kern="1200" dirty="0">
                <a:solidFill>
                  <a:schemeClr val="tx1"/>
                </a:solidFill>
                <a:effectLst/>
                <a:latin typeface="+mn-lt"/>
                <a:ea typeface="+mn-ea"/>
                <a:cs typeface="+mn-cs"/>
              </a:rPr>
              <a:t> standard in 2FA</a:t>
            </a:r>
            <a:br>
              <a:rPr lang="es-ES" sz="1200" b="1" i="0" kern="1200" dirty="0">
                <a:solidFill>
                  <a:schemeClr val="tx1"/>
                </a:solidFill>
                <a:effectLst/>
                <a:latin typeface="+mn-lt"/>
                <a:ea typeface="+mn-ea"/>
                <a:cs typeface="+mn-cs"/>
              </a:rPr>
            </a:br>
            <a:r>
              <a:rPr lang="es-ES" sz="1200" b="0" i="0" kern="1200" dirty="0">
                <a:solidFill>
                  <a:schemeClr val="tx1"/>
                </a:solidFill>
                <a:effectLst/>
                <a:latin typeface="+mn-lt"/>
                <a:ea typeface="+mn-ea"/>
                <a:cs typeface="+mn-cs"/>
              </a:rPr>
              <a:t>https://en.wikipedia.org/wiki/Universal_2nd_Factor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Google's Advanced Protection Program requires their employees to sign on with ID and password and a YubiKey. No other second factors, such as an Authenticator code (One Time Password – OTP), are accepted because they are not as secure as a YubiKey hardware key.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t>1Password can store a passkey for an account. This is okay so long as usage of the 1Password app is secured by biometrics or a YubiKey; each time 1Password is accessed to sign on to an account, fingerprint verification is requested. </a:t>
            </a:r>
            <a:r>
              <a:rPr lang="en-US" sz="1200" b="0" u="none" dirty="0" err="1"/>
              <a:t>Fingerprint|facial</a:t>
            </a:r>
            <a:r>
              <a:rPr lang="en-US" sz="1200" b="0" u="none" dirty="0"/>
              <a:t> authentication is easy to use securely on most smartphones. On laptops, Windows Hello or Apple </a:t>
            </a:r>
            <a:r>
              <a:rPr lang="en-US" dirty="0" err="1"/>
              <a:t>Touch|Face</a:t>
            </a:r>
            <a:r>
              <a:rPr lang="en-US" dirty="0"/>
              <a:t> ID can take the place of a </a:t>
            </a:r>
            <a:r>
              <a:rPr lang="en-US" sz="1200" b="0" u="none" dirty="0"/>
              <a:t>YubiKey for verification.</a:t>
            </a:r>
          </a:p>
          <a:p>
            <a:endParaRPr lang="en-US" sz="1200" b="1" u="none" dirty="0"/>
          </a:p>
          <a:p>
            <a:r>
              <a:rPr lang="en-US" sz="1200" b="1" u="none" dirty="0"/>
              <a:t>Phones are used for NFC tap, Google/DUO/YubiKey/Microsoft Authenticator app, code via SMS message. These add a significant layer of security but are not as secure as biometrics or hardware keys for the second factor.</a:t>
            </a:r>
          </a:p>
          <a:p>
            <a:endParaRPr lang="en-US" sz="1200" b="1" u="none" dirty="0"/>
          </a:p>
          <a:p>
            <a:r>
              <a:rPr lang="en-CA" dirty="0"/>
              <a:t>Ideally two factors are something I </a:t>
            </a:r>
            <a:r>
              <a:rPr lang="en-CA" i="1" dirty="0"/>
              <a:t>am</a:t>
            </a:r>
            <a:r>
              <a:rPr lang="en-CA" dirty="0"/>
              <a:t> (biometric identification) and something I </a:t>
            </a:r>
            <a:r>
              <a:rPr lang="en-CA" i="1" dirty="0"/>
              <a:t>have -- </a:t>
            </a:r>
            <a:r>
              <a:rPr lang="en-CA" i="0" dirty="0"/>
              <a:t>not</a:t>
            </a:r>
            <a:r>
              <a:rPr lang="en-CA" dirty="0"/>
              <a:t> something I </a:t>
            </a:r>
            <a:r>
              <a:rPr lang="en-CA" i="1" dirty="0"/>
              <a:t>know</a:t>
            </a:r>
            <a:r>
              <a:rPr lang="en-CA" dirty="0"/>
              <a:t> because most of us don’t know anything that is impossible for others not to know. (…no matter how smart you think are; all security experts will admit they are not that smart.)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newer smartphones are something you have with a detector for something you are, e.g. fingerprint readers to enable payment systems using NFC (same as a physical card tap but with the addition of a biometric factor). </a:t>
            </a:r>
          </a:p>
          <a:p>
            <a:endParaRPr lang="en-US" dirty="0"/>
          </a:p>
          <a:p>
            <a:r>
              <a:rPr lang="en-CA" sz="1200" b="1" u="sng" dirty="0"/>
              <a:t>Authentication</a:t>
            </a:r>
            <a:r>
              <a:rPr lang="en-CA" sz="1200" b="1" dirty="0"/>
              <a:t> is the validation and acceptance of Credentials, i.e. something that proves you are really you. 2FA is two somethings.</a:t>
            </a:r>
          </a:p>
          <a:p>
            <a:r>
              <a:rPr lang="en-US" sz="1200" b="0" kern="1200" dirty="0">
                <a:solidFill>
                  <a:schemeClr val="tx1"/>
                </a:solidFill>
                <a:effectLst/>
                <a:latin typeface="+mn-lt"/>
                <a:ea typeface="+mn-ea"/>
                <a:cs typeface="+mn-cs"/>
              </a:rPr>
              <a:t>Some organizations ask you for two pieces of identification, e.g. driver's license and credit card. This is a weak form of two factor authentication: two things you have.</a:t>
            </a:r>
          </a:p>
          <a:p>
            <a:r>
              <a:rPr lang="en-US" sz="1200" b="1" kern="1200" dirty="0">
                <a:solidFill>
                  <a:schemeClr val="tx1"/>
                </a:solidFill>
                <a:effectLst/>
                <a:latin typeface="+mn-lt"/>
                <a:ea typeface="+mn-ea"/>
                <a:cs typeface="+mn-cs"/>
              </a:rPr>
              <a:t>Secure systems have moved to 2FA as a minimum.</a:t>
            </a:r>
          </a:p>
          <a:p>
            <a:r>
              <a:rPr lang="en-US" sz="1200" b="1" kern="1200" dirty="0">
                <a:solidFill>
                  <a:schemeClr val="tx1"/>
                </a:solidFill>
                <a:effectLst/>
                <a:latin typeface="+mn-lt"/>
                <a:ea typeface="+mn-ea"/>
                <a:cs typeface="+mn-cs"/>
              </a:rPr>
              <a:t>Caution: </a:t>
            </a:r>
            <a:r>
              <a:rPr lang="en-CA" sz="1200" b="1" kern="1200" dirty="0">
                <a:solidFill>
                  <a:schemeClr val="tx1"/>
                </a:solidFill>
                <a:effectLst/>
                <a:latin typeface="+mn-lt"/>
                <a:ea typeface="+mn-ea"/>
                <a:cs typeface="+mn-cs"/>
              </a:rPr>
              <a:t>the presence of a second factor caused users to pick much weaker passwords than if passwords alone were used to protect an account (Microsoft - Quest to Replace Passwords, 2012)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a:t>
            </a:r>
            <a:r>
              <a:rPr lang="en-CA" sz="1200" kern="1200" dirty="0" err="1">
                <a:solidFill>
                  <a:schemeClr val="tx1"/>
                </a:solidFill>
                <a:effectLst/>
                <a:latin typeface="+mn-lt"/>
                <a:ea typeface="+mn-ea"/>
                <a:cs typeface="+mn-cs"/>
              </a:rPr>
              <a:t>oogle’s</a:t>
            </a:r>
            <a:r>
              <a:rPr lang="en-CA" sz="1200" kern="1200" dirty="0">
                <a:solidFill>
                  <a:schemeClr val="tx1"/>
                </a:solidFill>
                <a:effectLst/>
                <a:latin typeface="+mn-lt"/>
                <a:ea typeface="+mn-ea"/>
                <a:cs typeface="+mn-cs"/>
              </a:rPr>
              <a:t> Authenticator is widely used on smartphones. However, Microsoft, 1Password, LastPass and others also have better reputations for privacy and have the same authenticator functions. Today, smartphones are the something most people already have.</a:t>
            </a:r>
          </a:p>
          <a:p>
            <a:r>
              <a:rPr lang="en-CA" sz="1200" kern="1200" dirty="0">
                <a:solidFill>
                  <a:schemeClr val="tx1"/>
                </a:solidFill>
                <a:effectLst/>
                <a:latin typeface="+mn-lt"/>
                <a:ea typeface="+mn-ea"/>
                <a:cs typeface="+mn-cs"/>
              </a:rPr>
              <a:t>https://landing.google.com/advancedprotection/ Google's  Advanced Protection Program uses a </a:t>
            </a:r>
            <a:r>
              <a:rPr lang="en-CA" sz="1200" b="0" i="0" kern="1200" dirty="0">
                <a:solidFill>
                  <a:schemeClr val="tx1"/>
                </a:solidFill>
                <a:effectLst/>
                <a:latin typeface="+mn-lt"/>
                <a:ea typeface="+mn-ea"/>
                <a:cs typeface="+mn-cs"/>
              </a:rPr>
              <a:t>physical Security Key as the second factor</a:t>
            </a:r>
            <a:endParaRPr lang="en-CA"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Webauthn</a:t>
            </a:r>
            <a:r>
              <a:rPr lang="en-US" sz="1200" kern="1200" dirty="0">
                <a:solidFill>
                  <a:schemeClr val="tx1"/>
                </a:solidFill>
                <a:effectLst/>
                <a:latin typeface="+mn-lt"/>
                <a:ea typeface="+mn-ea"/>
                <a:cs typeface="+mn-cs"/>
              </a:rPr>
              <a:t> – </a:t>
            </a:r>
            <a:r>
              <a:rPr lang="en-CA" sz="1200" kern="1200" dirty="0">
                <a:solidFill>
                  <a:schemeClr val="tx1"/>
                </a:solidFill>
                <a:effectLst/>
                <a:latin typeface="+mn-lt"/>
                <a:ea typeface="+mn-ea"/>
                <a:cs typeface="+mn-cs"/>
              </a:rPr>
              <a:t>Web Authentication: An API for accessing Public Key Credentials Level 1, W3C Recommendation, 4 March 2019</a:t>
            </a:r>
          </a:p>
          <a:p>
            <a:r>
              <a:rPr lang="en-CA" sz="1200" kern="1200" dirty="0">
                <a:solidFill>
                  <a:schemeClr val="tx1"/>
                </a:solidFill>
                <a:effectLst/>
                <a:latin typeface="+mn-lt"/>
                <a:ea typeface="+mn-ea"/>
                <a:cs typeface="+mn-cs"/>
              </a:rPr>
              <a:t>Is backward compatible with FIDO2. More on </a:t>
            </a:r>
            <a:r>
              <a:rPr lang="en-CA" sz="1200" kern="1200" dirty="0" err="1">
                <a:solidFill>
                  <a:schemeClr val="tx1"/>
                </a:solidFill>
                <a:effectLst/>
                <a:latin typeface="+mn-lt"/>
                <a:ea typeface="+mn-ea"/>
                <a:cs typeface="+mn-cs"/>
              </a:rPr>
              <a:t>Webauthn</a:t>
            </a:r>
            <a:r>
              <a:rPr lang="en-CA" sz="1200" kern="1200" dirty="0">
                <a:solidFill>
                  <a:schemeClr val="tx1"/>
                </a:solidFill>
                <a:effectLst/>
                <a:latin typeface="+mn-lt"/>
                <a:ea typeface="+mn-ea"/>
                <a:cs typeface="+mn-cs"/>
              </a:rPr>
              <a:t> later in this slide deck.</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https://www.w3.org/TR/webauthn/ </a:t>
            </a:r>
          </a:p>
          <a:p>
            <a:r>
              <a:rPr lang="en-US" sz="1200" kern="1200" dirty="0">
                <a:solidFill>
                  <a:schemeClr val="tx1"/>
                </a:solidFill>
                <a:effectLst/>
                <a:latin typeface="+mn-lt"/>
                <a:ea typeface="+mn-ea"/>
                <a:cs typeface="+mn-cs"/>
              </a:rPr>
              <a:t>https://en.wikipedia.org/wiki/WebAuthn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See https://twofactorauth.org/ for list.</a:t>
            </a:r>
          </a:p>
          <a:p>
            <a:r>
              <a:rPr lang="en-CA" dirty="0"/>
              <a:t>Web </a:t>
            </a:r>
            <a:r>
              <a:rPr lang="en-CA" dirty="0" err="1"/>
              <a:t>search?q</a:t>
            </a:r>
            <a:r>
              <a:rPr lang="en-CA" dirty="0"/>
              <a:t>=fido+u2f+security+key</a:t>
            </a:r>
          </a:p>
          <a:p>
            <a:r>
              <a:rPr lang="en-CA" dirty="0"/>
              <a:t>https://www.yubico.com/solutions/fido2/</a:t>
            </a:r>
          </a:p>
          <a:p>
            <a:r>
              <a:rPr lang="en-CA" dirty="0"/>
              <a:t>https://www.yubico.com/solutions/fido-u2f/</a:t>
            </a:r>
          </a:p>
          <a:p>
            <a:r>
              <a:rPr lang="en-CA" dirty="0"/>
              <a:t>https://www.gartner.com/reviews/market/user-authentication/vendor/yubico/product/yubico-yubikey/alternatives</a:t>
            </a:r>
          </a:p>
          <a:p>
            <a:r>
              <a:rPr lang="en-CA" dirty="0"/>
              <a:t>https://www.howtogeek.com/232360/how-to-secure-your-google-dropbox-and-github-accounts-with-a-u2f-key/</a:t>
            </a:r>
          </a:p>
          <a:p>
            <a:r>
              <a:rPr lang="en-CA" dirty="0"/>
              <a:t>https://www.zdnet.com/article/best-security-key/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https://www.nytimes.com/wirecutter/reviews/best-security-keys/</a:t>
            </a:r>
          </a:p>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28</a:t>
            </a:fld>
            <a:endParaRPr lang="en-US"/>
          </a:p>
        </p:txBody>
      </p:sp>
    </p:spTree>
    <p:extLst>
      <p:ext uri="{BB962C8B-B14F-4D97-AF65-F5344CB8AC3E}">
        <p14:creationId xmlns:p14="http://schemas.microsoft.com/office/powerpoint/2010/main" val="3389351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A password, and its digital salted and hashed equivalent, is exactly the same every time. However, your biologic identifier is not scanned exactly the same every time. E.g. slight differences in orientation and features.</a:t>
            </a:r>
          </a:p>
          <a:p>
            <a:r>
              <a:rPr lang="en-CA" b="1" dirty="0"/>
              <a:t>Bio-authentication is based on the high probability that your fingerprint today with a little scar is mostly the same as the reference enrollment fingerprint without the scar – that means comparing the current with historical bio-data: do these two things (today's fingerprint, facial scan, and/or ECG pattern versus yesterday's) look like they came from the same person? Secure biometric scanning looks for proof of life such as blinking eyes and natural head movement or a pulse | capillaries | capacitance | 3D with the 2D fingerprint pattern.</a:t>
            </a:r>
          </a:p>
          <a:p>
            <a:endParaRPr lang="en-CA" b="1" dirty="0"/>
          </a:p>
          <a:p>
            <a:r>
              <a:rPr lang="en-CA" b="1" dirty="0"/>
              <a:t>Your biometric data is stored and digitally signed for that bio-validation device only. If someone steals your phone, it is highly unlikely their fingerprint would pass as yours. In the unlikely event that malware circumvents OS security and steals the biometric data, it will not work on any other device even if the bad actor could somehow spoof your </a:t>
            </a:r>
            <a:r>
              <a:rPr lang="en-CA" b="1" dirty="0" err="1"/>
              <a:t>fingerprint|face</a:t>
            </a:r>
            <a:r>
              <a:rPr lang="en-CA" b="1" dirty="0"/>
              <a:t>.</a:t>
            </a:r>
          </a:p>
          <a:p>
            <a:r>
              <a:rPr lang="en-CA" b="0" dirty="0"/>
              <a:t>https://www.nymi.com/privacy-and-gdpr-compliance-at-nymi</a:t>
            </a:r>
          </a:p>
          <a:p>
            <a:r>
              <a:rPr lang="en-CA" b="0" dirty="0"/>
              <a:t>https://www.androidauthority.com/how-fingerprint-scanners-work-670934/</a:t>
            </a:r>
          </a:p>
          <a:p>
            <a:endParaRPr lang="en-CA" dirty="0"/>
          </a:p>
          <a:p>
            <a:r>
              <a:rPr lang="en-US" dirty="0"/>
              <a:t>The YubiKey Bio, like a </a:t>
            </a:r>
            <a:r>
              <a:rPr lang="en-US" dirty="0" err="1"/>
              <a:t>Nymi</a:t>
            </a:r>
            <a:r>
              <a:rPr lang="en-US" dirty="0"/>
              <a:t> band or a phone with a fingerprint scanner, encapsulate two factors: something one </a:t>
            </a:r>
            <a:r>
              <a:rPr lang="en-US" i="1" dirty="0"/>
              <a:t>has</a:t>
            </a:r>
            <a:r>
              <a:rPr lang="en-US" dirty="0"/>
              <a:t> and something one </a:t>
            </a:r>
            <a:r>
              <a:rPr lang="en-US" i="1" dirty="0"/>
              <a:t>is</a:t>
            </a:r>
            <a:r>
              <a:rPr lang="en-US" dirty="0"/>
              <a:t> because they are unique devices which require biometric identification to work. </a:t>
            </a:r>
          </a:p>
          <a:p>
            <a:endParaRPr lang="en-US" dirty="0"/>
          </a:p>
          <a:p>
            <a:r>
              <a:rPr lang="en-US" dirty="0"/>
              <a:t>A </a:t>
            </a:r>
            <a:r>
              <a:rPr lang="en-US" dirty="0" err="1"/>
              <a:t>Nymi</a:t>
            </a:r>
            <a:r>
              <a:rPr lang="en-US" dirty="0"/>
              <a:t> is 3FA: the band itself and </a:t>
            </a:r>
            <a:r>
              <a:rPr lang="en-US" b="1" dirty="0"/>
              <a:t>two</a:t>
            </a:r>
            <a:r>
              <a:rPr lang="en-US" dirty="0"/>
              <a:t> biometrics, a fingerprint </a:t>
            </a:r>
            <a:r>
              <a:rPr lang="en-US" i="1" dirty="0"/>
              <a:t>and</a:t>
            </a:r>
            <a:r>
              <a:rPr lang="en-US" dirty="0"/>
              <a:t> ECG pattern, in identifying the person. Conditions of use are the person is wearing the device, is alive, and is physically active. Zero trust means every machine/door/system the user accesses requires new authentication. Continuous authentication means once user is signed on to a PC/terminal, it lasts only as long as user is within Bluetooth / NFC range.</a:t>
            </a:r>
          </a:p>
          <a:p>
            <a:endParaRPr lang="en-US" dirty="0"/>
          </a:p>
          <a:p>
            <a:r>
              <a:rPr lang="en-US" dirty="0"/>
              <a:t>https://www.itbusiness.ca/wp-content/uploads/2018/01/Visa-biometric-study-infographic.png</a:t>
            </a:r>
          </a:p>
          <a:p>
            <a:r>
              <a:rPr lang="en-CA" dirty="0"/>
              <a:t>http://www.cbc.ca/news/business/biometrics-banks-canada-security-1.3691198</a:t>
            </a:r>
          </a:p>
          <a:p>
            <a:endParaRPr lang="en-US" dirty="0"/>
          </a:p>
          <a:p>
            <a:r>
              <a:rPr lang="en-CA" dirty="0"/>
              <a:t>https://www.nymi.com/post/nymi-achieves-fido2-certification-for-the-nymi-band-3-0 &lt;== a Canadian invention. </a:t>
            </a:r>
            <a:endParaRPr lang="en-US" dirty="0"/>
          </a:p>
          <a:p>
            <a:r>
              <a:rPr lang="en-CA" dirty="0"/>
              <a:t>http://mashable.com/2017/06/27/token-wearable-ring-authenticator/#4k83w6Cq4qqM</a:t>
            </a:r>
          </a:p>
          <a:p>
            <a:endParaRPr lang="en-US" dirty="0"/>
          </a:p>
          <a:p>
            <a:r>
              <a:rPr lang="en-CA" dirty="0"/>
              <a:t>http://resources.infosecinstitute.com/newest-biometric-technology-vein-pattern-recognition/  (see page's pull down list for information on other biometric types)</a:t>
            </a:r>
            <a:br>
              <a:rPr lang="en-CA" dirty="0"/>
            </a:br>
            <a:r>
              <a:rPr lang="en-CA" dirty="0"/>
              <a:t>--VPR is highly reliable, robust to real world conditions, and user acceptable (no physical contact with sensor needed, no light shining on your retina) </a:t>
            </a:r>
            <a:r>
              <a:rPr lang="en-CA" b="1" dirty="0"/>
              <a:t>but not portable</a:t>
            </a:r>
            <a:r>
              <a:rPr lang="en-CA" dirty="0"/>
              <a:t>. Hand must be scanned at reader stations.</a:t>
            </a:r>
          </a:p>
          <a:p>
            <a:endParaRPr lang="en-CA" dirty="0"/>
          </a:p>
          <a:p>
            <a:r>
              <a:rPr lang="en-CA" dirty="0"/>
              <a:t>http://resources.infosecinstitute.com/biometrics-todays-choice-future-authentication/</a:t>
            </a:r>
          </a:p>
        </p:txBody>
      </p:sp>
      <p:sp>
        <p:nvSpPr>
          <p:cNvPr id="4" name="Slide Number Placeholder 3"/>
          <p:cNvSpPr>
            <a:spLocks noGrp="1"/>
          </p:cNvSpPr>
          <p:nvPr>
            <p:ph type="sldNum" sz="quarter" idx="10"/>
          </p:nvPr>
        </p:nvSpPr>
        <p:spPr/>
        <p:txBody>
          <a:bodyPr/>
          <a:lstStyle/>
          <a:p>
            <a:fld id="{6CE49CAB-11E7-4E46-B3A8-B9759289B5BF}" type="slidenum">
              <a:rPr lang="en-US" smtClean="0"/>
              <a:t>29</a:t>
            </a:fld>
            <a:endParaRPr lang="en-US"/>
          </a:p>
        </p:txBody>
      </p:sp>
    </p:spTree>
    <p:extLst>
      <p:ext uri="{BB962C8B-B14F-4D97-AF65-F5344CB8AC3E}">
        <p14:creationId xmlns:p14="http://schemas.microsoft.com/office/powerpoint/2010/main" val="1552588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3</a:t>
            </a:fld>
            <a:endParaRPr lang="en-US"/>
          </a:p>
        </p:txBody>
      </p:sp>
    </p:spTree>
    <p:extLst>
      <p:ext uri="{BB962C8B-B14F-4D97-AF65-F5344CB8AC3E}">
        <p14:creationId xmlns:p14="http://schemas.microsoft.com/office/powerpoint/2010/main" val="2239430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Identification Number – something </a:t>
            </a:r>
            <a:r>
              <a:rPr lang="en-US" b="1" dirty="0"/>
              <a:t>known </a:t>
            </a:r>
            <a:r>
              <a:rPr lang="en-US" dirty="0"/>
              <a:t>to go along with something </a:t>
            </a:r>
            <a:r>
              <a:rPr lang="en-US" b="1" dirty="0"/>
              <a:t>owned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Based on industry analysis of a large base of cracked 4 digit pins…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Most people's pins are the month/day or day/month of some significant date in their lives. Or, pins start with 19 or 20, signifying a year with a rather small range of perhaps 100 values 1917-2016.  Rarely do pins start with a number over 31 (day). And rarely do people use more than a 4 digit pin even if a 6 digit pin might be allowed which is also rare. So 10,000 pins become 12 * 31 (12 </a:t>
            </a:r>
            <a:r>
              <a:rPr lang="en-CA" sz="1200" kern="1200" dirty="0" err="1">
                <a:solidFill>
                  <a:schemeClr val="tx1"/>
                </a:solidFill>
                <a:effectLst/>
                <a:latin typeface="+mn-lt"/>
                <a:ea typeface="+mn-ea"/>
                <a:cs typeface="+mn-cs"/>
              </a:rPr>
              <a:t>mos</a:t>
            </a:r>
            <a:r>
              <a:rPr lang="en-CA" sz="1200" kern="1200" dirty="0">
                <a:solidFill>
                  <a:schemeClr val="tx1"/>
                </a:solidFill>
                <a:effectLst/>
                <a:latin typeface="+mn-lt"/>
                <a:ea typeface="+mn-ea"/>
                <a:cs typeface="+mn-cs"/>
              </a:rPr>
              <a:t> &amp; 31 days) = </a:t>
            </a:r>
            <a:r>
              <a:rPr lang="en-CA" sz="1200" b="1" kern="1200" dirty="0">
                <a:solidFill>
                  <a:schemeClr val="tx1"/>
                </a:solidFill>
                <a:effectLst/>
                <a:latin typeface="+mn-lt"/>
                <a:ea typeface="+mn-ea"/>
                <a:cs typeface="+mn-cs"/>
              </a:rPr>
              <a:t>372</a:t>
            </a:r>
            <a:r>
              <a:rPr lang="en-CA" sz="1200" kern="1200" dirty="0">
                <a:solidFill>
                  <a:schemeClr val="tx1"/>
                </a:solidFill>
                <a:effectLst/>
                <a:latin typeface="+mn-lt"/>
                <a:ea typeface="+mn-ea"/>
                <a:cs typeface="+mn-cs"/>
              </a:rPr>
              <a:t> </a:t>
            </a:r>
            <a:r>
              <a:rPr lang="en-CA" sz="1200" b="1" kern="1200" dirty="0">
                <a:solidFill>
                  <a:schemeClr val="tx1"/>
                </a:solidFill>
                <a:effectLst/>
                <a:latin typeface="+mn-lt"/>
                <a:ea typeface="+mn-ea"/>
                <a:cs typeface="+mn-cs"/>
              </a:rPr>
              <a:t>+</a:t>
            </a:r>
            <a:r>
              <a:rPr lang="en-CA" sz="1200" kern="1200" dirty="0">
                <a:solidFill>
                  <a:schemeClr val="tx1"/>
                </a:solidFill>
                <a:effectLst/>
                <a:latin typeface="+mn-lt"/>
                <a:ea typeface="+mn-ea"/>
                <a:cs typeface="+mn-cs"/>
              </a:rPr>
              <a:t> 19 * 12 (13—31 * 12 months) = </a:t>
            </a:r>
            <a:r>
              <a:rPr lang="en-CA" sz="1200" b="1" kern="1200" dirty="0">
                <a:solidFill>
                  <a:schemeClr val="tx1"/>
                </a:solidFill>
                <a:effectLst/>
                <a:latin typeface="+mn-lt"/>
                <a:ea typeface="+mn-ea"/>
                <a:cs typeface="+mn-cs"/>
              </a:rPr>
              <a:t>228</a:t>
            </a:r>
            <a:r>
              <a:rPr lang="en-CA" sz="1200" kern="1200" dirty="0">
                <a:solidFill>
                  <a:schemeClr val="tx1"/>
                </a:solidFill>
                <a:effectLst/>
                <a:latin typeface="+mn-lt"/>
                <a:ea typeface="+mn-ea"/>
                <a:cs typeface="+mn-cs"/>
              </a:rPr>
              <a:t> </a:t>
            </a:r>
            <a:r>
              <a:rPr lang="en-CA" sz="1200" b="1" kern="1200" dirty="0">
                <a:solidFill>
                  <a:schemeClr val="tx1"/>
                </a:solidFill>
                <a:effectLst/>
                <a:latin typeface="+mn-lt"/>
                <a:ea typeface="+mn-ea"/>
                <a:cs typeface="+mn-cs"/>
              </a:rPr>
              <a:t>+ ~100</a:t>
            </a:r>
            <a:r>
              <a:rPr lang="en-CA" sz="1200" kern="1200" dirty="0">
                <a:solidFill>
                  <a:schemeClr val="tx1"/>
                </a:solidFill>
                <a:effectLst/>
                <a:latin typeface="+mn-lt"/>
                <a:ea typeface="+mn-ea"/>
                <a:cs typeface="+mn-cs"/>
              </a:rPr>
              <a:t> (4 digit years) for a total of </a:t>
            </a:r>
            <a:r>
              <a:rPr lang="en-CA" sz="1200" b="1" kern="1200" dirty="0">
                <a:solidFill>
                  <a:schemeClr val="tx1"/>
                </a:solidFill>
                <a:effectLst/>
                <a:latin typeface="+mn-lt"/>
                <a:ea typeface="+mn-ea"/>
                <a:cs typeface="+mn-cs"/>
              </a:rPr>
              <a:t>700 PINS or 7% of the possible range</a:t>
            </a:r>
            <a:endParaRPr lang="en-CA" sz="1200" kern="1200" dirty="0">
              <a:solidFill>
                <a:schemeClr val="tx1"/>
              </a:solidFill>
              <a:effectLst/>
              <a:latin typeface="+mn-lt"/>
              <a:ea typeface="+mn-ea"/>
              <a:cs typeface="+mn-cs"/>
            </a:endParaRPr>
          </a:p>
          <a:p>
            <a:endParaRPr lang="en-US" dirty="0"/>
          </a:p>
          <a:p>
            <a:r>
              <a:rPr lang="en-US" dirty="0"/>
              <a:t>[Documentation note: in programming, day can mean one of the seven days of the week or the 01 – 31 day of the month. Similarly, date can mean day of month or the full YMD. Be clear of usage when choosing variable names and in comments.]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 </a:t>
            </a:r>
            <a:r>
              <a:rPr lang="en-CA" sz="1200" b="0" kern="1200" dirty="0">
                <a:solidFill>
                  <a:schemeClr val="tx1"/>
                </a:solidFill>
                <a:effectLst/>
                <a:latin typeface="+mn-lt"/>
                <a:ea typeface="+mn-ea"/>
                <a:cs typeface="+mn-cs"/>
              </a:rPr>
              <a:t>the presence of a second factor caused users to pick much weaker passwords (or PINs) than if passwords alone were used to protect an account (Microsoft - Quest to Replace Passwords, 2012)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So, just because the PIN is a second security factor (what you know with the debit/credit card you have), it does not mean the PIN can be weak.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Google: contactless EMV transactions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For smaller purchases, always tap your credit/debit card because the purchase is completed without exposing your PIN.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Use Apple Pay or Google Pay – it is better than the actual credit card because the merchant will not know your credit/debit card number and your PIN is your fingerprint.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Consumer Device Cardholder Verification Method (CDCVM)</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https://support.apple.com/en-ca/HT202527</a:t>
            </a:r>
          </a:p>
        </p:txBody>
      </p:sp>
      <p:sp>
        <p:nvSpPr>
          <p:cNvPr id="4" name="Slide Number Placeholder 3"/>
          <p:cNvSpPr>
            <a:spLocks noGrp="1"/>
          </p:cNvSpPr>
          <p:nvPr>
            <p:ph type="sldNum" sz="quarter" idx="10"/>
          </p:nvPr>
        </p:nvSpPr>
        <p:spPr/>
        <p:txBody>
          <a:bodyPr/>
          <a:lstStyle/>
          <a:p>
            <a:fld id="{6CE49CAB-11E7-4E46-B3A8-B9759289B5BF}" type="slidenum">
              <a:rPr lang="en-US" smtClean="0"/>
              <a:t>30</a:t>
            </a:fld>
            <a:endParaRPr lang="en-US"/>
          </a:p>
        </p:txBody>
      </p:sp>
    </p:spTree>
    <p:extLst>
      <p:ext uri="{BB962C8B-B14F-4D97-AF65-F5344CB8AC3E}">
        <p14:creationId xmlns:p14="http://schemas.microsoft.com/office/powerpoint/2010/main" val="3111944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Will this be the last World Password Day? | IT World Canada News</a:t>
            </a:r>
            <a:br>
              <a:rPr lang="en-US" dirty="0"/>
            </a:br>
            <a:r>
              <a:rPr lang="en-US" dirty="0"/>
              <a:t>https://www.itworldcanada.com/article/will-this-be-the-last-world-password-day/446997</a:t>
            </a:r>
            <a:br>
              <a:rPr lang="en-US" dirty="0"/>
            </a:br>
            <a:r>
              <a:rPr lang="en-US" dirty="0"/>
              <a:t>information for server admins and CSIO</a:t>
            </a:r>
            <a:br>
              <a:rPr lang="en-US" dirty="0"/>
            </a:br>
            <a:r>
              <a:rPr lang="en-US" dirty="0"/>
              <a:t>P</a:t>
            </a:r>
            <a:r>
              <a:rPr lang="en-US" b="0" i="0" dirty="0">
                <a:solidFill>
                  <a:srgbClr val="333333"/>
                </a:solidFill>
                <a:effectLst/>
                <a:latin typeface="Source Sans Pro" panose="020B0503030403020204" pitchFamily="34" charset="0"/>
              </a:rPr>
              <a:t>asswords were introduced in 1962 to access a computer time-sharing system at MIT. "It was a reactionary measure that unfortunately has become what we refer to as a security control." … i.e. passwords are a SIXTY-YEAR-OLD HACK!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Source Sans Pro" panose="020B0503030403020204" pitchFamily="34" charset="0"/>
              </a:rPr>
              <a:t>Security intrusions by cracking a single user id and password are unconscionable and inexcusable. </a:t>
            </a:r>
            <a:br>
              <a:rPr lang="en-US" b="0" i="0" dirty="0">
                <a:solidFill>
                  <a:srgbClr val="333333"/>
                </a:solidFill>
                <a:effectLst/>
                <a:latin typeface="Source Sans Pro" panose="020B0503030403020204" pitchFamily="34" charset="0"/>
              </a:rPr>
            </a:br>
            <a:r>
              <a:rPr lang="en-US" b="0" i="0" dirty="0">
                <a:solidFill>
                  <a:srgbClr val="333333"/>
                </a:solidFill>
                <a:effectLst/>
                <a:latin typeface="Source Sans Pro" panose="020B0503030403020204" pitchFamily="34" charset="0"/>
              </a:rPr>
              <a:t>Contrast this with an age-old security technique of requiring two signatures on company cheques.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https://blog.1password.com/how-long-should-my-passwords-be/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https://www.explainxkcd.com/wiki/index.php/1820:_Security_Advice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https://www.hpe.com/us/en/insights/articles/two-truths-and-a-lie-about-corporate-password-policies-2105.html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https://cheatsheetseries.owasp.org/cheatsheets/Password_Storage_Cheat_Sheet.html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https://github.com/OWASP/CheatSheetSeries/blob/master/cheatsheets/Authentication_Cheat_Sheet.md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Details found at https://github.com/OWASP/CheatSheetSeries/tree/master/cheatsheets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https://en.wikipedia.org/wiki/Password_strength#Guidelines_for_strong_passwords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Disallowing email addresses and names as User IDs DOUBLES the number of things a cracker from the outside must know to break in. It is a great defense against the bot exploit which uses email spam lists to guess passwords for known </a:t>
            </a:r>
            <a:r>
              <a:rPr lang="en-US" dirty="0" err="1"/>
              <a:t>UserIDs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e.g. of common topology </a:t>
            </a:r>
            <a:r>
              <a:rPr lang="en-US" baseline="0" dirty="0">
                <a:latin typeface="Consolas" panose="020B0609020204030204" pitchFamily="49" charset="0"/>
              </a:rPr>
              <a:t>U</a:t>
            </a:r>
            <a:r>
              <a:rPr lang="pl-PL" baseline="0" dirty="0">
                <a:latin typeface="Consolas" panose="020B0609020204030204" pitchFamily="49" charset="0"/>
              </a:rPr>
              <a:t>llllldd</a:t>
            </a:r>
            <a:r>
              <a:rPr lang="en-US" baseline="0" dirty="0">
                <a:latin typeface="Consolas" panose="020B0609020204030204" pitchFamily="49" charset="0"/>
              </a:rPr>
              <a:t> – Upper case, 5 lower case, 2 digits</a:t>
            </a:r>
            <a:endParaRPr lang="en-CA" sz="1200" b="1" i="0" kern="1200" baseline="0" dirty="0">
              <a:solidFill>
                <a:schemeClr val="tx1"/>
              </a:solidFill>
              <a:effectLst/>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Do not allow keyboard patterns that a keyboard walk could find.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Geeks love to show how many digits of Pi they can memorize.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Disallow popular culture codes, e.g. NCC-1701 is Star Trek's Enterprise call sign.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https://www.welivesecurity.com/2017/05/03/no-pointless-password-requirements/</a:t>
            </a:r>
          </a:p>
          <a:p>
            <a:r>
              <a:rPr lang="en-CA" sz="1200" b="0" i="0" kern="1200" dirty="0">
                <a:solidFill>
                  <a:schemeClr val="tx1"/>
                </a:solidFill>
                <a:effectLst/>
                <a:latin typeface="+mn-lt"/>
                <a:ea typeface="+mn-ea"/>
                <a:cs typeface="+mn-cs"/>
              </a:rPr>
              <a:t>https://www.troyhunt.com/passwords-evolved-authentication-guidance-for-the-modern-era/</a:t>
            </a:r>
          </a:p>
          <a:p>
            <a:r>
              <a:rPr lang="en-CA" sz="1200" b="0" i="0" kern="1200" dirty="0">
                <a:solidFill>
                  <a:schemeClr val="tx1"/>
                </a:solidFill>
                <a:effectLst/>
                <a:latin typeface="+mn-lt"/>
                <a:ea typeface="+mn-ea"/>
                <a:cs typeface="+mn-cs"/>
              </a:rPr>
              <a:t>https://www.troyhunt.com/how-long-is-long-enough-minimum-password-lengths-by-the-worlds-top-sites/</a:t>
            </a:r>
          </a:p>
          <a:p>
            <a:r>
              <a:rPr lang="en-CA" sz="1200" b="0" i="0" kern="1200" dirty="0">
                <a:solidFill>
                  <a:schemeClr val="tx1"/>
                </a:solidFill>
                <a:effectLst/>
                <a:latin typeface="+mn-lt"/>
                <a:ea typeface="+mn-ea"/>
                <a:cs typeface="+mn-cs"/>
              </a:rPr>
              <a:t>https://www.ncsc.gov.uk/guidance/password-guidance-simplifying-your-approach</a:t>
            </a:r>
          </a:p>
          <a:p>
            <a:endParaRPr lang="en-CA" sz="1200" b="0" i="0" kern="1200" dirty="0">
              <a:solidFill>
                <a:schemeClr val="tx1"/>
              </a:solidFill>
              <a:effectLst/>
              <a:latin typeface="+mn-lt"/>
              <a:ea typeface="+mn-ea"/>
              <a:cs typeface="+mn-cs"/>
            </a:endParaRPr>
          </a:p>
          <a:p>
            <a:r>
              <a:rPr lang="en-CA" sz="1200" b="1" i="0" kern="1200" dirty="0">
                <a:solidFill>
                  <a:schemeClr val="tx1"/>
                </a:solidFill>
                <a:effectLst/>
                <a:latin typeface="+mn-lt"/>
                <a:ea typeface="+mn-ea"/>
                <a:cs typeface="+mn-cs"/>
              </a:rPr>
              <a:t>NIST SP 800-63-3</a:t>
            </a:r>
            <a:br>
              <a:rPr lang="en-CA" sz="1200" b="0" i="0" kern="1200" dirty="0">
                <a:solidFill>
                  <a:schemeClr val="tx1"/>
                </a:solidFill>
                <a:effectLst/>
                <a:latin typeface="+mn-lt"/>
                <a:ea typeface="+mn-ea"/>
                <a:cs typeface="+mn-cs"/>
              </a:rPr>
            </a:br>
            <a:r>
              <a:rPr lang="en-CA" sz="1200" b="0" i="0" kern="1200" dirty="0">
                <a:solidFill>
                  <a:schemeClr val="tx1"/>
                </a:solidFill>
                <a:effectLst/>
                <a:latin typeface="+mn-lt"/>
                <a:ea typeface="+mn-ea"/>
                <a:cs typeface="+mn-cs"/>
              </a:rPr>
              <a:t>The newest password guidelines are a swift about-face in strategy as compared to previous NIST suggestions. Instead of a strategy of ensuring that all passwords meet some type of arbitrary complexity requirements, the new strategy is to create passwords that are easier and more intuitive. Here are some of the highlights:</a:t>
            </a:r>
          </a:p>
          <a:p>
            <a:r>
              <a:rPr lang="en-CA" sz="1200" b="0" i="0" kern="1200" dirty="0">
                <a:solidFill>
                  <a:schemeClr val="tx1"/>
                </a:solidFill>
                <a:effectLst/>
                <a:latin typeface="+mn-lt"/>
                <a:ea typeface="+mn-ea"/>
                <a:cs typeface="+mn-cs"/>
              </a:rPr>
              <a:t>Passwords should be compared to dictionaries and commonly-used passwords. See https://github.com/danielmiessler/SecLists/tree/master/Passwords/Common-Credentials</a:t>
            </a:r>
          </a:p>
          <a:p>
            <a:r>
              <a:rPr lang="en-CA" sz="1200" b="0" i="0" kern="1200" dirty="0">
                <a:solidFill>
                  <a:schemeClr val="tx1"/>
                </a:solidFill>
                <a:effectLst/>
                <a:latin typeface="+mn-lt"/>
                <a:ea typeface="+mn-ea"/>
                <a:cs typeface="+mn-cs"/>
              </a:rPr>
              <a:t>Eliminate or reduce complexity rules for passwords</a:t>
            </a:r>
          </a:p>
          <a:p>
            <a:r>
              <a:rPr lang="en-CA" sz="1200" b="0" i="0" kern="1200" dirty="0">
                <a:solidFill>
                  <a:schemeClr val="tx1"/>
                </a:solidFill>
                <a:effectLst/>
                <a:latin typeface="+mn-lt"/>
                <a:ea typeface="+mn-ea"/>
                <a:cs typeface="+mn-cs"/>
              </a:rPr>
              <a:t>All printable characters allowed, including spaces</a:t>
            </a:r>
          </a:p>
          <a:p>
            <a:r>
              <a:rPr lang="en-CA" sz="1200" b="0" i="0" kern="1200" dirty="0">
                <a:solidFill>
                  <a:schemeClr val="tx1"/>
                </a:solidFill>
                <a:effectLst/>
                <a:latin typeface="+mn-lt"/>
                <a:ea typeface="+mn-ea"/>
                <a:cs typeface="+mn-cs"/>
              </a:rPr>
              <a:t>Expiration of passwords no longer based on time password has been in use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Maximum length increased to 64 characters. </a:t>
            </a:r>
            <a:r>
              <a:rPr lang="en-CA" sz="1200" b="1" i="0" kern="1200" dirty="0">
                <a:solidFill>
                  <a:schemeClr val="tx1"/>
                </a:solidFill>
                <a:effectLst/>
                <a:latin typeface="+mn-lt"/>
                <a:ea typeface="+mn-ea"/>
                <a:cs typeface="+mn-cs"/>
              </a:rPr>
              <a:t>The NIST max length of 64 is not intended to limit but to ensure the hashing routines can handle at least 64 bytes. </a:t>
            </a:r>
            <a:r>
              <a:rPr lang="en-US" dirty="0"/>
              <a:t>Most password systems that restrict the length of the password do so because they are using old, limited hashing routines.</a:t>
            </a:r>
          </a:p>
          <a:p>
            <a:endParaRPr lang="en-US" b="1" dirty="0"/>
          </a:p>
          <a:p>
            <a:r>
              <a:rPr lang="en-US" b="0" dirty="0"/>
              <a:t>https://www.caiservice.com/blog/understanding-the-new-nist-guidelines-for-password-security</a:t>
            </a:r>
          </a:p>
          <a:p>
            <a:r>
              <a:rPr lang="en-US" b="0" dirty="0"/>
              <a:t>https://www.csoonline.com/article/3243929/password-security/unraveling-the-truth-about-the-nists-new-password-guidelines.html</a:t>
            </a:r>
          </a:p>
          <a:p>
            <a:r>
              <a:rPr lang="en-US" b="0" dirty="0"/>
              <a:t>https://www.caiservice.com/blog/understanding-the-new-nist-guidelines-for-password-security</a:t>
            </a:r>
          </a:p>
          <a:p>
            <a:r>
              <a:rPr lang="en-US" b="0" dirty="0"/>
              <a:t>https://nakedsecurity.sophos.com/2016/08/18/nists-new-password-rules-what-you-need-to-know/</a:t>
            </a:r>
          </a:p>
          <a:p>
            <a:r>
              <a:rPr lang="en-US" b="0" dirty="0"/>
              <a:t>https://www.passwordping.com/strong-password/</a:t>
            </a:r>
          </a:p>
          <a:p>
            <a:r>
              <a:rPr lang="en-US" b="0" dirty="0"/>
              <a:t>https://www.passwordping.com/faq/</a:t>
            </a:r>
          </a:p>
          <a:p>
            <a:r>
              <a:rPr lang="en-US" b="0" dirty="0"/>
              <a:t>https://www.passwordping.com/surprising-new-password-guidelines-nist/</a:t>
            </a:r>
          </a:p>
          <a:p>
            <a:r>
              <a:rPr lang="en-US" b="0" dirty="0"/>
              <a:t>https://www.nist.gov/blogs/taking-measure/easy-ways-build-better-p5w0rd</a:t>
            </a:r>
          </a:p>
          <a:p>
            <a:r>
              <a:rPr lang="en-US" b="0" dirty="0"/>
              <a:t>https://pages.nist.gov/800-63-3/</a:t>
            </a:r>
          </a:p>
          <a:p>
            <a:r>
              <a:rPr lang="en-US" b="0" dirty="0"/>
              <a:t>https://www.caiservice.com/blog/understanding-the-new-nist-guidelines-for-password-security</a:t>
            </a:r>
          </a:p>
          <a:p>
            <a:r>
              <a:rPr lang="en-US" dirty="0"/>
              <a:t>https://www.schneier.com/blog/archives/2017/10/changes_in_pass.html</a:t>
            </a:r>
          </a:p>
          <a:p>
            <a:r>
              <a:rPr lang="en-US" dirty="0"/>
              <a:t>http://resources.infosecinstitute.com/prevent-weak-passwords/</a:t>
            </a:r>
          </a:p>
          <a:p>
            <a:endParaRPr lang="en-US" dirty="0"/>
          </a:p>
          <a:p>
            <a:r>
              <a:rPr lang="en-US" dirty="0"/>
              <a:t>Most commonly used passwords will be disallowed by a minimum 15 character rule. see https://en.wikipedia.org/wiki/Password_strength</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"prudent to set a minimum </a:t>
            </a:r>
            <a:r>
              <a:rPr lang="en-CA" sz="1200" b="0" i="0" kern="1200" dirty="0" err="1">
                <a:solidFill>
                  <a:schemeClr val="tx1"/>
                </a:solidFill>
                <a:effectLst/>
                <a:latin typeface="+mn-lt"/>
                <a:ea typeface="+mn-ea"/>
                <a:cs typeface="+mn-cs"/>
              </a:rPr>
              <a:t>PassPhrase</a:t>
            </a:r>
            <a:r>
              <a:rPr lang="en-CA" sz="1200" b="0" i="0" kern="1200" dirty="0">
                <a:solidFill>
                  <a:schemeClr val="tx1"/>
                </a:solidFill>
                <a:effectLst/>
                <a:latin typeface="+mn-lt"/>
                <a:ea typeface="+mn-ea"/>
                <a:cs typeface="+mn-cs"/>
              </a:rPr>
              <a:t> length of 15 characters, as this is the critical length where easily cracked </a:t>
            </a:r>
            <a:r>
              <a:rPr lang="en-CA" sz="1200" b="0" i="0" kern="1200" dirty="0" err="1">
                <a:solidFill>
                  <a:schemeClr val="tx1"/>
                </a:solidFill>
                <a:effectLst/>
                <a:latin typeface="+mn-lt"/>
                <a:ea typeface="+mn-ea"/>
                <a:cs typeface="+mn-cs"/>
              </a:rPr>
              <a:t>LANMan</a:t>
            </a:r>
            <a:r>
              <a:rPr lang="en-CA" sz="1200" b="0" i="0" kern="1200" dirty="0">
                <a:solidFill>
                  <a:schemeClr val="tx1"/>
                </a:solidFill>
                <a:effectLst/>
                <a:latin typeface="+mn-lt"/>
                <a:ea typeface="+mn-ea"/>
                <a:cs typeface="+mn-cs"/>
              </a:rPr>
              <a:t> hashes will not be stored in Windows server systems" (http://resources.infosecinstitute.com/prevent-weak-passwords/)</a:t>
            </a:r>
            <a:endParaRPr lang="en-US" dirty="0"/>
          </a:p>
          <a:p>
            <a:r>
              <a:rPr lang="en-US" dirty="0"/>
              <a:t>https://support.microsoft.com/en-us/help/299656/how-to-prevent-windows-from-storing-a-lan-manager-hash-of-your-passwor</a:t>
            </a:r>
          </a:p>
          <a:p>
            <a:endParaRPr lang="en-US" dirty="0"/>
          </a:p>
          <a:p>
            <a:r>
              <a:rPr lang="en-US" dirty="0"/>
              <a:t>For the many cracking services available, see https://www.startpage.com/sp/search?query=hash+cracker</a:t>
            </a:r>
          </a:p>
          <a:p>
            <a:endParaRPr lang="en-US" dirty="0"/>
          </a:p>
          <a:p>
            <a:r>
              <a:rPr lang="en-US" dirty="0"/>
              <a:t>Don’t allow easy-to-enter passwords that contain simple sequences or physical keyboard patterns, even if they are longer than 14 char. Include Pi in the list of not allowed numbers 3.14159265358979323846264 because geeks and science types like to use it. There is even Pi day: 3.1415 March 14 with pie at 15:00 hours. Don't allow obviously easy to guess things like "</a:t>
            </a:r>
            <a:r>
              <a:rPr lang="en-US" dirty="0" err="1"/>
              <a:t>passwordpassword</a:t>
            </a:r>
            <a:r>
              <a:rPr lang="en-US" dirty="0"/>
              <a:t>", "password1234"</a:t>
            </a:r>
          </a:p>
          <a:p>
            <a:endParaRPr lang="en-US" dirty="0"/>
          </a:p>
          <a:p>
            <a:r>
              <a:rPr lang="en-US" dirty="0"/>
              <a:t>That's it. No other restrictions. Allow spaces! Allow </a:t>
            </a:r>
            <a:r>
              <a:rPr lang="en-US" b="1" dirty="0"/>
              <a:t>multiple </a:t>
            </a:r>
            <a:r>
              <a:rPr lang="en-US" dirty="0"/>
              <a:t>dictionary words so people can create long pass phrases! </a:t>
            </a:r>
          </a:p>
          <a:p>
            <a:endParaRPr lang="en-US" dirty="0"/>
          </a:p>
          <a:p>
            <a:r>
              <a:rPr lang="en-US" dirty="0"/>
              <a:t>When newly breached password lists become known, check your user DB for matches. i.e. </a:t>
            </a:r>
            <a:br>
              <a:rPr lang="en-US" dirty="0"/>
            </a:br>
            <a:r>
              <a:rPr lang="en-US" dirty="0">
                <a:latin typeface="Consolas" panose="020B0609020204030204" pitchFamily="49" charset="0"/>
              </a:rPr>
              <a:t>FOR EACH user authentication record</a:t>
            </a:r>
          </a:p>
          <a:p>
            <a:r>
              <a:rPr lang="en-US" dirty="0">
                <a:latin typeface="Consolas" panose="020B0609020204030204" pitchFamily="49" charset="0"/>
              </a:rPr>
              <a:t>    FOR EACH newly breached password </a:t>
            </a:r>
          </a:p>
          <a:p>
            <a:r>
              <a:rPr lang="en-US" dirty="0">
                <a:latin typeface="Consolas" panose="020B0609020204030204" pitchFamily="49" charset="0"/>
              </a:rPr>
              <a:t>        RUN login process</a:t>
            </a:r>
          </a:p>
          <a:p>
            <a:r>
              <a:rPr lang="en-US" dirty="0">
                <a:latin typeface="Consolas" panose="020B0609020204030204" pitchFamily="49" charset="0"/>
              </a:rPr>
              <a:t>        IF login was successful,</a:t>
            </a:r>
          </a:p>
          <a:p>
            <a:r>
              <a:rPr lang="en-US" dirty="0">
                <a:latin typeface="Consolas" panose="020B0609020204030204" pitchFamily="49" charset="0"/>
              </a:rPr>
              <a:t>            THEN EXPIRE user's password, send user msg that their password was found on a breached list.</a:t>
            </a:r>
          </a:p>
          <a:p>
            <a:r>
              <a:rPr lang="en-US" dirty="0">
                <a:latin typeface="Consolas" panose="020B0609020204030204" pitchFamily="49" charset="0"/>
              </a:rPr>
              <a:t>    END FOR</a:t>
            </a:r>
          </a:p>
          <a:p>
            <a:r>
              <a:rPr lang="en-US" dirty="0">
                <a:latin typeface="Consolas" panose="020B0609020204030204" pitchFamily="49" charset="0"/>
              </a:rPr>
              <a:t>END FOR</a:t>
            </a:r>
          </a:p>
          <a:p>
            <a:r>
              <a:rPr lang="en-US" dirty="0"/>
              <a:t>Note: this will consume significant CPU cycles. Schedule during off-peak times. Consider throttling the process by inserting a short sleep() after each login attempt.</a:t>
            </a:r>
          </a:p>
        </p:txBody>
      </p:sp>
      <p:sp>
        <p:nvSpPr>
          <p:cNvPr id="4" name="Slide Number Placeholder 3"/>
          <p:cNvSpPr>
            <a:spLocks noGrp="1"/>
          </p:cNvSpPr>
          <p:nvPr>
            <p:ph type="sldNum" sz="quarter" idx="10"/>
          </p:nvPr>
        </p:nvSpPr>
        <p:spPr/>
        <p:txBody>
          <a:bodyPr/>
          <a:lstStyle/>
          <a:p>
            <a:fld id="{6CE49CAB-11E7-4E46-B3A8-B9759289B5BF}" type="slidenum">
              <a:rPr lang="en-US" smtClean="0"/>
              <a:t>31</a:t>
            </a:fld>
            <a:endParaRPr lang="en-US"/>
          </a:p>
        </p:txBody>
      </p:sp>
    </p:spTree>
    <p:extLst>
      <p:ext uri="{BB962C8B-B14F-4D97-AF65-F5344CB8AC3E}">
        <p14:creationId xmlns:p14="http://schemas.microsoft.com/office/powerpoint/2010/main" val="38228927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For a passkey to replace a password with true MFA, you always need TWO devices, each with their own access security.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tech is not new, Google has been using it with great success since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Accessing an account using a passkey requires the host system to issue a security challenge to be answered with a passkey. The passkey is sent only after MFA on the client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Use a physical FIDO2 hardware security key, such as YubiKey, to access your password manager and/or other accounts from your device </a:t>
            </a:r>
            <a:r>
              <a:rPr lang="en-CA" b="0" dirty="0"/>
              <a:t>(smartphone or laptop or tablet).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Using a physical key requires touching it + PIN entry, or pressing on its fingerprint reader if so equipped. i.e. the physical key itself requires 2FA. (the cloning of a physical key into a virtual one by </a:t>
            </a:r>
            <a:r>
              <a:rPr lang="en-US" b="0" dirty="0" err="1"/>
              <a:t>NinjaLab</a:t>
            </a:r>
            <a:r>
              <a:rPr lang="en-US" b="0" dirty="0"/>
              <a:t> in 2021 required the plot of a Mission Impossible movie; the extraordinarily unlikely exploit has likely be remedied since.)</a:t>
            </a:r>
            <a:br>
              <a:rPr lang="en-US" b="0" dirty="0"/>
            </a:br>
            <a:r>
              <a:rPr lang="en-US" b="0" dirty="0"/>
              <a:t>Usually, the host system's authentication process requires the key to be paired with your device's </a:t>
            </a:r>
            <a:r>
              <a:rPr lang="en-CA" b="0" dirty="0"/>
              <a:t>Trusted Platform Module (TPM) security chip. That adds a third factor: something else you have. The device almost always has its own security access which adds one or more factors, e.g. fingerprint, face recognition. This provides robust MFA.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A smartphone itself can be a </a:t>
            </a:r>
            <a:r>
              <a:rPr lang="en-US" b="0" dirty="0"/>
              <a:t>FIDO2 hardware security key to authorize </a:t>
            </a:r>
            <a:r>
              <a:rPr lang="en-US" b="1" i="1" dirty="0"/>
              <a:t>another</a:t>
            </a:r>
            <a:r>
              <a:rPr lang="en-US" b="1" i="0" dirty="0"/>
              <a:t> </a:t>
            </a:r>
            <a:r>
              <a:rPr lang="en-US" b="0" i="0" dirty="0"/>
              <a:t>device to access an account. A smartphone cannot be both a physical key and the accessing device.</a:t>
            </a:r>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For convenience and almost as much security on a device, install a password manager that requires a physical passkey to access it, e.g. </a:t>
            </a:r>
            <a:r>
              <a:rPr lang="en-US" b="0" dirty="0" err="1"/>
              <a:t>BitWarden</a:t>
            </a:r>
            <a:r>
              <a:rPr lang="en-US" b="0" dirty="0"/>
              <a:t> or 1Password on iOS or Android, soon for laptop/desktop. Then use the password manager to supply virtual passkeys for all other accounts. (You can also use a password manager app with traditional password access to supply virtual passkeys but this closer to 2FA than MFA. Using  YubiKey to access only your device is similarly just 2FA; malware can still run on the device. Malware </a:t>
            </a:r>
            <a:r>
              <a:rPr lang="en-US" b="0" i="1" dirty="0"/>
              <a:t>cannot</a:t>
            </a:r>
            <a:r>
              <a:rPr lang="en-US" b="0" dirty="0"/>
              <a:t> steal passkeys from a TPM or physical key.)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0" dirty="0"/>
              <a:t>Have a second physical key as a backup, or access to the password manager's setup credentials to recover from a lost key. (requires access to the email account registered with password manager service. This means knowing TWO crucial passwords: to both email and </a:t>
            </a:r>
            <a:r>
              <a:rPr lang="en-US" b="0" dirty="0" err="1"/>
              <a:t>pwd</a:t>
            </a:r>
            <a:r>
              <a:rPr lang="en-US" b="0" dirty="0"/>
              <a:t> mgr.)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https://www.pcworld.com/article/2225483/you-should-always-memorize-these-two-passwords.html</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b="0" dirty="0"/>
            </a:br>
            <a:r>
              <a:rPr lang="en-US" b="1" dirty="0"/>
              <a:t>https://www.enzoic.com/blog/hashing-what-you-need-to-know-about-storing-passwords/</a:t>
            </a:r>
          </a:p>
          <a:p>
            <a:r>
              <a:rPr lang="en-US" b="1" dirty="0"/>
              <a:t>https://www.enzoic.com/active-directory-lite/ -- scans for unsafe passwords in MS Active Directory</a:t>
            </a:r>
          </a:p>
          <a:p>
            <a:r>
              <a:rPr lang="en-US" b="1" dirty="0"/>
              <a:t>https://support.1password.com/passkey-security/</a:t>
            </a:r>
          </a:p>
          <a:p>
            <a:r>
              <a:rPr lang="en-US" b="1" dirty="0"/>
              <a:t>https://passage.1password.com/post/seven-misunderstandings-about-passkeys</a:t>
            </a:r>
          </a:p>
          <a:p>
            <a:endParaRPr lang="en-US" b="1" dirty="0"/>
          </a:p>
          <a:p>
            <a:r>
              <a:rPr lang="en-US" b="1" dirty="0"/>
              <a:t>https://www.youtube.com/watch?v=3OjzJSnkh5Q</a:t>
            </a:r>
          </a:p>
          <a:p>
            <a:r>
              <a:rPr lang="en-US" b="1" dirty="0"/>
              <a:t>https://duo.com/blog/what-are-passkeys</a:t>
            </a:r>
          </a:p>
          <a:p>
            <a:r>
              <a:rPr lang="en-US" b="0" dirty="0"/>
              <a:t>https://www.yubico.com/solutions/multi-factor-authentication/</a:t>
            </a:r>
          </a:p>
          <a:p>
            <a:r>
              <a:rPr lang="en-US" dirty="0"/>
              <a:t>https://resources.yubico.com/53ZDUYE6/at/qktm8c96t5ts4p4zrrhnr84s/Yubico_White_paper_mobile_authentication_vs_YubiKey_phishing_resistant_MFA.pdf?format=pdf</a:t>
            </a:r>
          </a:p>
          <a:p>
            <a:r>
              <a:rPr lang="en-US" dirty="0"/>
              <a:t>https://www.techradar.com/news/1password-is-to-get-rid-of-passwords-with-passkey-support-on-the-way</a:t>
            </a:r>
            <a:br>
              <a:rPr lang="en-US" dirty="0"/>
            </a:br>
            <a:r>
              <a:rPr lang="en-US" dirty="0"/>
              <a:t>https://www.youtube.com/watch?v=1325F2uvImI</a:t>
            </a:r>
          </a:p>
          <a:p>
            <a:r>
              <a:rPr lang="en-US" dirty="0"/>
              <a:t>https://www.beyondidentity.com/developers/blog/fido2-vs-webauthn-whats-difference</a:t>
            </a:r>
          </a:p>
          <a:p>
            <a:r>
              <a:rPr lang="en-US" dirty="0"/>
              <a:t>https://www.strongdm.com/blog/fido2#:~:text=FIDO2%20and%20WebAuthn%20are%20not,was%20developed%20by%20the%20W3C.</a:t>
            </a:r>
          </a:p>
          <a:p>
            <a:r>
              <a:rPr lang="en-US" dirty="0"/>
              <a:t>https://duo.com/blog/webauthn-passwordless-fido2-explained-componens-passwordless-architecture</a:t>
            </a:r>
          </a:p>
          <a:p>
            <a:endParaRPr lang="en-US" dirty="0"/>
          </a:p>
          <a:p>
            <a:r>
              <a:rPr lang="en-CA" dirty="0"/>
              <a:t>https://support.google.com/accounts?p=passkey_unsdev&amp;hl=en_GB	</a:t>
            </a:r>
          </a:p>
          <a:p>
            <a:r>
              <a:rPr lang="en-CA" dirty="0"/>
              <a:t>https://support.google.com/accounts/answer/13548313</a:t>
            </a:r>
          </a:p>
          <a:p>
            <a:r>
              <a:rPr lang="en-GB" dirty="0">
                <a:hlinkClick r:id="rId3"/>
              </a:rPr>
              <a:t>Password policy recommendations - Microsoft 365 admin | Microsoft Learn</a:t>
            </a:r>
            <a:br>
              <a:rPr lang="en-GB" dirty="0"/>
            </a:br>
            <a:r>
              <a:rPr lang="en-GB" dirty="0"/>
              <a:t>https://learn.microsoft.com/en-us/microsoft-365/admin/misc/password-policy-recommendations</a:t>
            </a:r>
            <a:endParaRPr lang="en-US" dirty="0"/>
          </a:p>
          <a:p>
            <a:endParaRPr lang="en-US" dirty="0"/>
          </a:p>
          <a:p>
            <a:r>
              <a:rPr lang="en-CA" dirty="0"/>
              <a:t>https://cheatsheetseries.owasp.org/cheatsheets/Password_Storage_Cheat_Sheet.html</a:t>
            </a:r>
          </a:p>
          <a:p>
            <a:r>
              <a:rPr lang="en-CA" dirty="0"/>
              <a:t>Hashing encodes passwords to hide their length and value; it is a one-way function and is very difficult to reverse, unless you have clues like commonly used passwords (a dictionary attack, see https://en.wikipedia.org/wiki/Rainbow_table) where you hash the dictionary words once and just check each user's hashed password against the hashed dictionary list. Salting (adding a unique sequence to the original password) makes each hash unique so knowing the hashed value of common passwords subverts these attacks. There is also Peppering: </a:t>
            </a:r>
            <a:r>
              <a:rPr lang="en-US" dirty="0"/>
              <a:t>secrets stored in "secrets vaults" or HSMs (Hardware Security Modules) used to hash all passwords in a security/credentials database.</a:t>
            </a:r>
            <a:endParaRPr lang="en-CA" dirty="0"/>
          </a:p>
          <a:p>
            <a:endParaRPr lang="en-CA" dirty="0"/>
          </a:p>
          <a:p>
            <a:r>
              <a:rPr lang="en-CA" dirty="0"/>
              <a:t>Only when passwords have been salted and hashed is brute-force cracking necessary but also unproductive. Good library functions make it computationally expensive to crack passwords: fast enough for practical use, slow enough to make brute-force ineffective.</a:t>
            </a:r>
          </a:p>
          <a:p>
            <a:r>
              <a:rPr lang="en-CA" dirty="0"/>
              <a:t>Don’t be lazy, never be clever. Use a standard, well reviewed library function such as Argon2id or PBKDF2. E.g. PHP Secure Login and Registration Package  https://www.phpclasses.org/blog/package/10087/post/1-secure-login-and-registration-system.html</a:t>
            </a:r>
          </a:p>
          <a:p>
            <a:endParaRPr lang="en-CA" dirty="0"/>
          </a:p>
          <a:p>
            <a:r>
              <a:rPr lang="en-CA" dirty="0"/>
              <a:t>https://www.owasp.org/index.php/Password_Storage_Cheat_Sheet </a:t>
            </a:r>
          </a:p>
          <a:p>
            <a:r>
              <a:rPr lang="en-CA" dirty="0"/>
              <a:t>https://nakedsecurity.sophos.com/2013/11/20/serious-security-how-to-store-your-users-passwords-safely/ </a:t>
            </a:r>
          </a:p>
          <a:p>
            <a:r>
              <a:rPr lang="en-CA" dirty="0"/>
              <a:t>https://password-hashing.net/</a:t>
            </a:r>
          </a:p>
          <a:p>
            <a:r>
              <a:rPr lang="en-US" dirty="0"/>
              <a:t>https://cryptosense.com/blog/parameter-choice-for-pbkdf2/</a:t>
            </a:r>
          </a:p>
          <a:p>
            <a:endParaRPr lang="en-US" dirty="0"/>
          </a:p>
          <a:p>
            <a:r>
              <a:rPr lang="en-CA" dirty="0"/>
              <a:t>https://medium.com/@mpreziuso/password-hashing-pbkdf2-scrypt-bcrypt-and-argon2-e25aaf41598e</a:t>
            </a:r>
          </a:p>
          <a:p>
            <a:r>
              <a:rPr lang="en-CA" dirty="0"/>
              <a:t>https://www.wired.com/story/bcrypt-password-hashing-25-years/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Avoid passwords entirely.  Use  Web Authentication API.  Demo at https://webauthn.io/</a:t>
            </a:r>
          </a:p>
          <a:p>
            <a:r>
              <a:rPr lang="en-CA" dirty="0"/>
              <a:t>The new standard known as Web Authentication, or </a:t>
            </a:r>
            <a:r>
              <a:rPr lang="en-CA" dirty="0" err="1"/>
              <a:t>WebAuthn</a:t>
            </a:r>
            <a:r>
              <a:rPr lang="en-CA" dirty="0"/>
              <a:t> for short, is a credential management API that will be built directly into popular web browsers. It allows users to register and authenticate with web applications using an authenticator such as a phone, hardware security keys, or TPM (Trusted Platform Module) devices.</a:t>
            </a:r>
          </a:p>
          <a:p>
            <a:r>
              <a:rPr lang="en-CA" sz="1200" kern="1200" dirty="0">
                <a:solidFill>
                  <a:schemeClr val="tx1"/>
                </a:solidFill>
                <a:effectLst/>
                <a:latin typeface="+mn-lt"/>
                <a:ea typeface="+mn-ea"/>
                <a:cs typeface="+mn-cs"/>
              </a:rPr>
              <a:t>Note that the google cloud could be any website using the new as of March 4, 2019 W3C standard for </a:t>
            </a:r>
            <a:r>
              <a:rPr lang="en-CA" sz="1200" kern="1200" dirty="0" err="1">
                <a:solidFill>
                  <a:schemeClr val="tx1"/>
                </a:solidFill>
                <a:effectLst/>
                <a:latin typeface="+mn-lt"/>
                <a:ea typeface="+mn-ea"/>
                <a:cs typeface="+mn-cs"/>
              </a:rPr>
              <a:t>WebAuthn</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r>
              <a:rPr lang="en-US" dirty="0"/>
              <a:t>https://duo.com/blog/web-authentication-what-it-is-and-what-it-means-for-passwords</a:t>
            </a:r>
          </a:p>
          <a:p>
            <a:r>
              <a:rPr lang="en-US" dirty="0"/>
              <a:t>https://venturebeat.com/2019/03/04/w3c-approves-webauthn-as-the-web-standard-for-password-free-logins/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https://en.wikipedia.org/wiki/WebAuthn</a:t>
            </a:r>
          </a:p>
          <a:p>
            <a:r>
              <a:rPr lang="en-US" dirty="0"/>
              <a:t>https://www.securitymagazine.com/articles/89958-no-more-passwords-webauthn-becomes-an-official-web-standard</a:t>
            </a:r>
          </a:p>
          <a:p>
            <a:r>
              <a:rPr lang="en-US" dirty="0"/>
              <a:t>https://developer.mozilla.org/en-US/docs/Web/API/Web_Authentication_API</a:t>
            </a:r>
          </a:p>
          <a:p>
            <a:r>
              <a:rPr lang="en-US" dirty="0"/>
              <a:t>https://developers.google.com/web/updates/2018/05/webauthn </a:t>
            </a:r>
          </a:p>
          <a:p>
            <a:r>
              <a:rPr lang="en-US" dirty="0"/>
              <a:t>https://www.w3.org/TR/webauthn/</a:t>
            </a:r>
          </a:p>
          <a:p>
            <a:endParaRPr lang="en-US" dirty="0"/>
          </a:p>
        </p:txBody>
      </p:sp>
      <p:sp>
        <p:nvSpPr>
          <p:cNvPr id="4" name="Slide Number Placeholder 3"/>
          <p:cNvSpPr>
            <a:spLocks noGrp="1"/>
          </p:cNvSpPr>
          <p:nvPr>
            <p:ph type="sldNum" sz="quarter" idx="10"/>
          </p:nvPr>
        </p:nvSpPr>
        <p:spPr/>
        <p:txBody>
          <a:bodyPr/>
          <a:lstStyle/>
          <a:p>
            <a:fld id="{6CE49CAB-11E7-4E46-B3A8-B9759289B5BF}" type="slidenum">
              <a:rPr lang="en-US" smtClean="0"/>
              <a:t>32</a:t>
            </a:fld>
            <a:endParaRPr lang="en-US"/>
          </a:p>
        </p:txBody>
      </p:sp>
    </p:spTree>
    <p:extLst>
      <p:ext uri="{BB962C8B-B14F-4D97-AF65-F5344CB8AC3E}">
        <p14:creationId xmlns:p14="http://schemas.microsoft.com/office/powerpoint/2010/main" val="3537278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CA" sz="1200" noProof="0" dirty="0"/>
              <a:t>Stop fixing, blaming, and micro-managing the user for their behaviour. Security must work given or despite what people do. It must be usable, flexible, mostly invisible -- as frictionless as possible.</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CA" sz="1200" noProof="0"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CA" sz="1200" noProof="0" dirty="0"/>
              <a:t>But less friction, as with SSO (</a:t>
            </a:r>
            <a:r>
              <a:rPr lang="en-CA" sz="1200" b="1" u="sng" kern="1200" noProof="0" dirty="0">
                <a:solidFill>
                  <a:schemeClr val="tx1"/>
                </a:solidFill>
                <a:latin typeface="+mn-lt"/>
                <a:ea typeface="+mn-ea"/>
                <a:cs typeface="+mn-cs"/>
              </a:rPr>
              <a:t>S</a:t>
            </a:r>
            <a:r>
              <a:rPr lang="en-CA" sz="1200" noProof="0" dirty="0"/>
              <a:t>ingle </a:t>
            </a:r>
            <a:r>
              <a:rPr lang="en-CA" sz="1200" b="1" u="sng" kern="1200" noProof="0" dirty="0">
                <a:solidFill>
                  <a:schemeClr val="tx1"/>
                </a:solidFill>
                <a:latin typeface="+mn-lt"/>
                <a:ea typeface="+mn-ea"/>
                <a:cs typeface="+mn-cs"/>
              </a:rPr>
              <a:t>S</a:t>
            </a:r>
            <a:r>
              <a:rPr lang="en-CA" sz="1200" noProof="0" dirty="0"/>
              <a:t>ign </a:t>
            </a:r>
            <a:r>
              <a:rPr lang="en-CA" sz="1200" b="1" u="sng" kern="1200" noProof="0" dirty="0">
                <a:solidFill>
                  <a:schemeClr val="tx1"/>
                </a:solidFill>
                <a:latin typeface="+mn-lt"/>
                <a:ea typeface="+mn-ea"/>
                <a:cs typeface="+mn-cs"/>
              </a:rPr>
              <a:t>On</a:t>
            </a:r>
            <a:r>
              <a:rPr lang="en-CA" sz="1200" noProof="0" dirty="0"/>
              <a:t>), means users need secure credentials with good passwords and/or MFA. This is the same idea as a Password Manager but on an enterprise, instead of individual, level.</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IdP (</a:t>
            </a:r>
            <a:r>
              <a:rPr lang="en-CA" sz="1200" b="1" u="sng" noProof="0" dirty="0"/>
              <a:t>Id</a:t>
            </a:r>
            <a:r>
              <a:rPr lang="en-CA" sz="1200" noProof="0" dirty="0"/>
              <a:t>entity </a:t>
            </a:r>
            <a:r>
              <a:rPr lang="en-CA" sz="1200" b="1" u="sng" noProof="0" dirty="0"/>
              <a:t>P</a:t>
            </a:r>
            <a:r>
              <a:rPr lang="en-CA" sz="1200" noProof="0" dirty="0"/>
              <a:t>rovider) authenticates user (e.g. via MS Azure Active Directory), passes SAML (Security Assertion Markup Language) to requester with info about what user can do in requester's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noProof="0" dirty="0"/>
              <a:t>https://en.wikipedia.org/wiki/Identity_provider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noProof="0" dirty="0"/>
              <a:t>https://en.wikipedia.org/wiki/Security_Assertion_Markup_Language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What’s the Difference Between OAuth, OpenID Connect, and SAML? | Okta</a:t>
            </a:r>
            <a:br>
              <a:rPr lang="en-US" dirty="0"/>
            </a:br>
            <a:r>
              <a:rPr lang="en-US" dirty="0"/>
              <a:t>https://www.okta.com/identity-101/whats-the-difference-between-oauth-openid-connect-and-saml/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t>Okta and 1Password integration https://support.1password.com/scim-okta/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E6E6E6"/>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E6E6E6"/>
                </a:solidFill>
                <a:effectLst/>
                <a:latin typeface="Segoe UI" panose="020B0502040204020203" pitchFamily="34" charset="0"/>
              </a:rPr>
              <a:t>System for Cross-Domain Identity Management (SCIM)</a:t>
            </a:r>
            <a:endParaRPr lang="en-US"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t>https://learn.microsoft.com/en-us/azure/active-directory/fundamentals/sync-scim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OpenID Connect | OpenID</a:t>
            </a:r>
            <a:r>
              <a:rPr lang="en-GB" dirty="0"/>
              <a:t> – Internet Identity Layer</a:t>
            </a:r>
            <a:br>
              <a:rPr lang="en-US" sz="1200" noProof="0" dirty="0"/>
            </a:br>
            <a:r>
              <a:rPr lang="en-US" sz="1200" noProof="0" dirty="0"/>
              <a:t>https://openid.net/connect/</a:t>
            </a:r>
            <a:endParaRPr lang="en-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SAML explained: How this open standard enables single sign on | CSO Online</a:t>
            </a:r>
            <a:br>
              <a:rPr lang="en-US" dirty="0"/>
            </a:br>
            <a:r>
              <a:rPr lang="en-US" dirty="0"/>
              <a:t>CSO = Chief Security Officer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SAML for enterprise SSO to intranet and service providers (e.g. </a:t>
            </a:r>
            <a:r>
              <a:rPr lang="en-GB" b="0" i="0" dirty="0">
                <a:solidFill>
                  <a:srgbClr val="00297A"/>
                </a:solidFill>
                <a:effectLst/>
                <a:latin typeface="ABCWhyte Book"/>
              </a:rPr>
              <a:t>Salesforce, Box, or Workday)</a:t>
            </a:r>
            <a:br>
              <a:rPr lang="en-US" dirty="0"/>
            </a:br>
            <a:r>
              <a:rPr lang="en-US" dirty="0"/>
              <a:t>https://www.csoonline.com/article/3232355/saml-explained-how-this-open-standard-enables-single-sign-on.html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t>https://www.csoonline.com/article/3564695/5-best-practices-to-secure-single-sign-on-systems.html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noProof="0" dirty="0">
                <a:solidFill>
                  <a:schemeClr val="tx1"/>
                </a:solidFill>
                <a:effectLst/>
                <a:latin typeface="+mn-lt"/>
                <a:ea typeface="+mn-ea"/>
                <a:cs typeface="+mn-cs"/>
              </a:rPr>
              <a:t>D</a:t>
            </a:r>
            <a:r>
              <a:rPr lang="en-CA" sz="1200" kern="1200" noProof="0" dirty="0">
                <a:solidFill>
                  <a:schemeClr val="tx1"/>
                </a:solidFill>
                <a:effectLst/>
                <a:latin typeface="+mn-lt"/>
                <a:ea typeface="+mn-ea"/>
                <a:cs typeface="+mn-cs"/>
              </a:rPr>
              <a:t>igital </a:t>
            </a:r>
            <a:r>
              <a:rPr lang="en-CA" sz="1200" b="1" kern="1200" noProof="0" dirty="0">
                <a:solidFill>
                  <a:schemeClr val="tx1"/>
                </a:solidFill>
                <a:effectLst/>
                <a:latin typeface="+mn-lt"/>
                <a:ea typeface="+mn-ea"/>
                <a:cs typeface="+mn-cs"/>
              </a:rPr>
              <a:t>I</a:t>
            </a:r>
            <a:r>
              <a:rPr lang="en-CA" sz="1200" kern="1200" noProof="0" dirty="0">
                <a:solidFill>
                  <a:schemeClr val="tx1"/>
                </a:solidFill>
                <a:effectLst/>
                <a:latin typeface="+mn-lt"/>
                <a:ea typeface="+mn-ea"/>
                <a:cs typeface="+mn-cs"/>
              </a:rPr>
              <a:t>D &amp; </a:t>
            </a:r>
            <a:r>
              <a:rPr lang="en-CA" sz="1200" b="1" kern="1200" noProof="0" dirty="0">
                <a:solidFill>
                  <a:schemeClr val="tx1"/>
                </a:solidFill>
                <a:effectLst/>
                <a:latin typeface="+mn-lt"/>
                <a:ea typeface="+mn-ea"/>
                <a:cs typeface="+mn-cs"/>
              </a:rPr>
              <a:t>A</a:t>
            </a:r>
            <a:r>
              <a:rPr lang="en-CA" sz="1200" kern="1200" noProof="0" dirty="0">
                <a:solidFill>
                  <a:schemeClr val="tx1"/>
                </a:solidFill>
                <a:effectLst/>
                <a:latin typeface="+mn-lt"/>
                <a:ea typeface="+mn-ea"/>
                <a:cs typeface="+mn-cs"/>
              </a:rPr>
              <a:t>uthentication </a:t>
            </a:r>
            <a:r>
              <a:rPr lang="en-CA" sz="1200" b="1" kern="1200" noProof="0" dirty="0">
                <a:solidFill>
                  <a:schemeClr val="tx1"/>
                </a:solidFill>
                <a:effectLst/>
                <a:latin typeface="+mn-lt"/>
                <a:ea typeface="+mn-ea"/>
                <a:cs typeface="+mn-cs"/>
              </a:rPr>
              <a:t>C</a:t>
            </a:r>
            <a:r>
              <a:rPr lang="en-CA" sz="1200" kern="1200" noProof="0" dirty="0">
                <a:solidFill>
                  <a:schemeClr val="tx1"/>
                </a:solidFill>
                <a:effectLst/>
                <a:latin typeface="+mn-lt"/>
                <a:ea typeface="+mn-ea"/>
                <a:cs typeface="+mn-cs"/>
              </a:rPr>
              <a:t>ouncil of </a:t>
            </a:r>
            <a:r>
              <a:rPr lang="en-CA" sz="1200" b="1" kern="1200" noProof="0" dirty="0">
                <a:solidFill>
                  <a:schemeClr val="tx1"/>
                </a:solidFill>
                <a:effectLst/>
                <a:latin typeface="+mn-lt"/>
                <a:ea typeface="+mn-ea"/>
                <a:cs typeface="+mn-cs"/>
              </a:rPr>
              <a:t>C</a:t>
            </a:r>
            <a:r>
              <a:rPr lang="en-CA" sz="1200" kern="1200" noProof="0" dirty="0">
                <a:solidFill>
                  <a:schemeClr val="tx1"/>
                </a:solidFill>
                <a:effectLst/>
                <a:latin typeface="+mn-lt"/>
                <a:ea typeface="+mn-ea"/>
                <a:cs typeface="+mn-cs"/>
              </a:rPr>
              <a:t>anada, Ontario Digital-ID</a:t>
            </a:r>
            <a:endParaRPr lang="en-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https://www.itbusiness.ca/news/app-users-value-security-over-convenience-and-biometrics-over-passwords-ibm-finds/100933</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https://www.itbusiness.ca/wp-content/uploads/2018/04/Infographic_FutureofIdentityStudy_FINAL.jpg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http://ieeexplore.ieee.org/document/7676198/citations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noProof="0" dirty="0">
                <a:solidFill>
                  <a:schemeClr val="tx1"/>
                </a:solidFill>
                <a:effectLst/>
                <a:latin typeface="+mn-lt"/>
                <a:ea typeface="+mn-ea"/>
                <a:cs typeface="+mn-cs"/>
              </a:rPr>
              <a:t>Stop Trying to Fix the User: </a:t>
            </a:r>
            <a:r>
              <a:rPr lang="en-CA" sz="1200" b="0" i="0" kern="1200" noProof="0" dirty="0">
                <a:solidFill>
                  <a:schemeClr val="tx1"/>
                </a:solidFill>
                <a:effectLst/>
                <a:latin typeface="+mn-lt"/>
                <a:ea typeface="+mn-ea"/>
                <a:cs typeface="+mn-cs"/>
              </a:rPr>
              <a:t>Users aren't the problem with security. It's that we've designed our computer systems' security so badly that we demand the user do all of these counterintuitive things. </a:t>
            </a:r>
            <a:endParaRPr lang="en-CA" noProof="0" dirty="0"/>
          </a:p>
          <a:p>
            <a:r>
              <a:rPr lang="en-CA" noProof="0" dirty="0"/>
              <a:t>Overall, we must stop trying to fix the user to achieve security. Usable security does not mean "getting people to do what we want." It means creating security that works, given (or despite) what people do. People do what is easiest, not always what’s best.</a:t>
            </a:r>
          </a:p>
          <a:p>
            <a:endParaRPr lang="en-CA" noProof="0" dirty="0"/>
          </a:p>
          <a:p>
            <a:r>
              <a:rPr lang="en-CA" b="0" u="none" baseline="0" noProof="0" dirty="0"/>
              <a:t>First, Security must be usable. That means easy to install, not frustrating to use, and no confusing terminology. </a:t>
            </a:r>
          </a:p>
          <a:p>
            <a:r>
              <a:rPr lang="en-CA" b="0" u="none" baseline="0" noProof="0" dirty="0"/>
              <a:t>Second, it needs to be flexible. It has to work across various platforms and be compatible with a large variety of authentication technologies. </a:t>
            </a:r>
          </a:p>
          <a:p>
            <a:r>
              <a:rPr lang="en-CA" b="0" u="none" baseline="0" noProof="0" dirty="0"/>
              <a:t>Last, It needs to be mostly invisible to the user. The more we can accomplish with limited interaction, the better. </a:t>
            </a:r>
          </a:p>
          <a:p>
            <a:endParaRPr lang="en-CA" noProof="0" dirty="0"/>
          </a:p>
          <a:p>
            <a:r>
              <a:rPr lang="en-CA" noProof="0" dirty="0"/>
              <a:t>From Microsoft’s “</a:t>
            </a:r>
            <a:r>
              <a:rPr lang="en-CA" sz="1200" b="0" i="0" u="none" strike="noStrike" kern="1200" baseline="0" noProof="0" dirty="0">
                <a:solidFill>
                  <a:schemeClr val="tx1"/>
                </a:solidFill>
                <a:latin typeface="+mn-lt"/>
                <a:ea typeface="+mn-ea"/>
                <a:cs typeface="+mn-cs"/>
              </a:rPr>
              <a:t>The Quest to Replace Passwords”…</a:t>
            </a:r>
            <a:endParaRPr lang="en-CA" noProof="0" dirty="0"/>
          </a:p>
          <a:p>
            <a:r>
              <a:rPr lang="en-CA" sz="1200" b="0" i="0" u="none" strike="noStrike" kern="1200" baseline="0" noProof="0" dirty="0">
                <a:solidFill>
                  <a:schemeClr val="tx1"/>
                </a:solidFill>
                <a:latin typeface="+mn-lt"/>
                <a:ea typeface="+mn-ea"/>
                <a:cs typeface="+mn-cs"/>
              </a:rPr>
              <a:t>The difficulty of guessing passwords was studied over three decades ago with researchers able to guess over 75% of users’ passwords; follow-up studies over the years have consistently compromised a substantial fraction of accounts with dictionary attacks. A survey of corporate password users found them flustered by password requirements and coping by writing passwords down on post-it notes. </a:t>
            </a:r>
          </a:p>
          <a:p>
            <a:endParaRPr lang="en-CA" sz="1200" b="0" i="0" u="none" strike="noStrike" kern="1200" baseline="0" noProof="0" dirty="0">
              <a:solidFill>
                <a:schemeClr val="tx1"/>
              </a:solidFill>
              <a:latin typeface="+mn-lt"/>
              <a:ea typeface="+mn-ea"/>
              <a:cs typeface="+mn-cs"/>
            </a:endParaRPr>
          </a:p>
          <a:p>
            <a:r>
              <a:rPr lang="en-CA" sz="1200" b="0" i="0" u="none" strike="noStrike" kern="1200" baseline="0" noProof="0" dirty="0">
                <a:solidFill>
                  <a:schemeClr val="tx1"/>
                </a:solidFill>
                <a:latin typeface="+mn-lt"/>
                <a:ea typeface="+mn-ea"/>
                <a:cs typeface="+mn-cs"/>
              </a:rPr>
              <a:t>On the web, users are typically overwhelmed by the number of passwords they have registered. One study found most users have many accounts for which they’ve forgotten their passwords and even accounts they can’t remember registering. Another used a browser extension to observe thousands of users’ password habits, finding on average 25 accounts and 6 unique passwords per user.</a:t>
            </a:r>
          </a:p>
          <a:p>
            <a:endParaRPr lang="en-CA" sz="1200" b="0" i="0" u="none" strike="noStrike" kern="1200" baseline="0" noProof="0" dirty="0">
              <a:solidFill>
                <a:schemeClr val="tx1"/>
              </a:solidFill>
              <a:latin typeface="+mn-lt"/>
              <a:ea typeface="+mn-ea"/>
              <a:cs typeface="+mn-cs"/>
            </a:endParaRPr>
          </a:p>
          <a:p>
            <a:r>
              <a:rPr lang="en-CA" sz="1200" kern="1200" noProof="0" dirty="0">
                <a:solidFill>
                  <a:schemeClr val="tx1"/>
                </a:solidFill>
                <a:effectLst/>
                <a:latin typeface="+mn-lt"/>
                <a:ea typeface="+mn-ea"/>
                <a:cs typeface="+mn-cs"/>
              </a:rPr>
              <a:t>Digital ID &amp; Authentication Council of Canada 	https://diacc.ca/</a:t>
            </a:r>
          </a:p>
          <a:p>
            <a:endParaRPr lang="en-CA" sz="1200" kern="1200" noProof="0" dirty="0">
              <a:solidFill>
                <a:schemeClr val="tx1"/>
              </a:solidFill>
              <a:effectLst/>
              <a:latin typeface="+mn-lt"/>
              <a:ea typeface="+mn-ea"/>
              <a:cs typeface="+mn-cs"/>
            </a:endParaRPr>
          </a:p>
          <a:p>
            <a:r>
              <a:rPr lang="en-CA" noProof="0" dirty="0">
                <a:effectLst/>
              </a:rPr>
              <a:t>How blockchain could have prevented the Facebook data breach</a:t>
            </a:r>
          </a:p>
          <a:p>
            <a:r>
              <a:rPr lang="en-CA" noProof="0" dirty="0">
                <a:effectLst/>
              </a:rPr>
              <a:t>https://www.itworldcanada.com/article/how-blockchain-could-have-prevented-the-facebook-data-breach/403122</a:t>
            </a:r>
          </a:p>
          <a:p>
            <a:endParaRPr lang="en-CA" noProof="0" dirty="0">
              <a:effectLst/>
            </a:endParaRPr>
          </a:p>
          <a:p>
            <a:r>
              <a:rPr lang="en-CA" noProof="0" dirty="0">
                <a:effectLst/>
              </a:rPr>
              <a:t>Interac outlines how it plans to secure Canada’s digital identity service</a:t>
            </a:r>
          </a:p>
          <a:p>
            <a:r>
              <a:rPr lang="en-CA" noProof="0" dirty="0">
                <a:effectLst/>
              </a:rPr>
              <a:t>https://www.itworldcanada.com/article/interac-outlines-how-it-plans-to-secure-canadas-digital-identity-service/399268</a:t>
            </a:r>
          </a:p>
          <a:p>
            <a:endParaRPr lang="en-CA" noProof="0" dirty="0">
              <a:effectLst/>
            </a:endParaRPr>
          </a:p>
          <a:p>
            <a:r>
              <a:rPr lang="en-CA" noProof="0" dirty="0">
                <a:effectLst/>
              </a:rPr>
              <a:t>A real digital identity, for individuals and organizations, could introduce accountability and responsibility in Web 2.0 environments, e.g. social media or posting comments.</a:t>
            </a:r>
            <a:br>
              <a:rPr lang="en-CA" noProof="0" dirty="0">
                <a:effectLst/>
              </a:rPr>
            </a:br>
            <a:r>
              <a:rPr lang="en-CA" noProof="0" dirty="0">
                <a:effectLst/>
              </a:rPr>
              <a:t>OTOH, there's this…  </a:t>
            </a:r>
            <a:br>
              <a:rPr lang="en-CA" noProof="0" dirty="0">
                <a:effectLst/>
              </a:rPr>
            </a:br>
            <a:r>
              <a:rPr lang="en-CA" noProof="0" dirty="0">
                <a:effectLst/>
              </a:rPr>
              <a:t>https://restofworld.org/2023/</a:t>
            </a:r>
            <a:r>
              <a:rPr lang="en-CA" noProof="0">
                <a:effectLst/>
              </a:rPr>
              <a:t>weibo-legal-display-name-influencers/</a:t>
            </a:r>
            <a:endParaRPr lang="en-CA" noProof="0" dirty="0">
              <a:effectLst/>
            </a:endParaRPr>
          </a:p>
          <a:p>
            <a:r>
              <a:rPr lang="en-US" dirty="0"/>
              <a:t>https://global.chinadaily.com.cn/a/202310/31/WS6541068aa31090682a5ebbb9.html</a:t>
            </a:r>
            <a:br>
              <a:rPr lang="en-US" dirty="0"/>
            </a:br>
            <a:r>
              <a:rPr lang="en-US" b="0" i="0" dirty="0">
                <a:solidFill>
                  <a:srgbClr val="414040"/>
                </a:solidFill>
                <a:effectLst/>
                <a:latin typeface="Times New Roman" panose="02020603050405020304" pitchFamily="18" charset="0"/>
              </a:rPr>
              <a:t>"WeChat announced that it is implementing the [government mandated] policy </a:t>
            </a:r>
            <a:r>
              <a:rPr lang="en-US" sz="1200" b="0" i="0" dirty="0">
                <a:solidFill>
                  <a:srgbClr val="414040"/>
                </a:solidFill>
                <a:effectLst/>
                <a:latin typeface="Times New Roman" panose="02020603050405020304" pitchFamily="18" charset="0"/>
              </a:rPr>
              <a:t>[of displaying real names] </a:t>
            </a:r>
            <a:r>
              <a:rPr lang="en-US" b="0" i="0" dirty="0">
                <a:solidFill>
                  <a:srgbClr val="414040"/>
                </a:solidFill>
                <a:effectLst/>
                <a:latin typeface="Times New Roman" panose="02020603050405020304" pitchFamily="18" charset="0"/>
              </a:rPr>
              <a:t>to "enhance the credibility" of content creator accounts and "facilitate public supervision for the public interest"." the first benefit is acceptable, the second is not.</a:t>
            </a:r>
            <a:endParaRPr lang="en-CA" noProof="0" dirty="0">
              <a:effectLst/>
            </a:endParaRPr>
          </a:p>
        </p:txBody>
      </p:sp>
      <p:sp>
        <p:nvSpPr>
          <p:cNvPr id="4" name="Slide Number Placeholder 3"/>
          <p:cNvSpPr>
            <a:spLocks noGrp="1"/>
          </p:cNvSpPr>
          <p:nvPr>
            <p:ph type="sldNum" sz="quarter" idx="10"/>
          </p:nvPr>
        </p:nvSpPr>
        <p:spPr/>
        <p:txBody>
          <a:bodyPr/>
          <a:lstStyle/>
          <a:p>
            <a:fld id="{6CE49CAB-11E7-4E46-B3A8-B9759289B5BF}" type="slidenum">
              <a:rPr lang="en-US" smtClean="0"/>
              <a:t>33</a:t>
            </a:fld>
            <a:endParaRPr lang="en-US"/>
          </a:p>
        </p:txBody>
      </p:sp>
    </p:spTree>
    <p:extLst>
      <p:ext uri="{BB962C8B-B14F-4D97-AF65-F5344CB8AC3E}">
        <p14:creationId xmlns:p14="http://schemas.microsoft.com/office/powerpoint/2010/main" val="33074417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noProof="0" dirty="0"/>
              <a:t>The IBM/z (mainframe) series encrypts all data in secondary storage </a:t>
            </a:r>
            <a:r>
              <a:rPr lang="en-CA" sz="1200" i="1" noProof="0" dirty="0"/>
              <a:t>and </a:t>
            </a:r>
            <a:r>
              <a:rPr lang="en-GB" sz="1200" noProof="0" dirty="0"/>
              <a:t>temporary data in primary storage (RAM). If the </a:t>
            </a:r>
            <a:r>
              <a:rPr lang="en-CA" sz="1200" noProof="0" dirty="0"/>
              <a:t>most secure OS in the IT industry encrypts everything everywhere – just in case – then we all should.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noProof="0" dirty="0"/>
              <a:t>Web </a:t>
            </a:r>
            <a:r>
              <a:rPr lang="en-CA" sz="1200" noProof="0" dirty="0" err="1"/>
              <a:t>search?q</a:t>
            </a:r>
            <a:r>
              <a:rPr lang="en-CA" sz="1200" noProof="0" dirty="0"/>
              <a:t>=</a:t>
            </a:r>
            <a:r>
              <a:rPr lang="en-CA" sz="1200" noProof="0" dirty="0" err="1"/>
              <a:t>IaC+practices</a:t>
            </a:r>
            <a:br>
              <a:rPr lang="en-CA" sz="1200" noProof="0" dirty="0"/>
            </a:br>
            <a:r>
              <a:rPr lang="en-US" b="0" i="0" dirty="0" err="1">
                <a:solidFill>
                  <a:srgbClr val="616771"/>
                </a:solidFill>
                <a:effectLst/>
                <a:latin typeface="Roboto"/>
              </a:rPr>
              <a:t>IaC</a:t>
            </a:r>
            <a:r>
              <a:rPr lang="en-US" b="0" i="0" dirty="0">
                <a:solidFill>
                  <a:srgbClr val="616771"/>
                </a:solidFill>
                <a:effectLst/>
                <a:latin typeface="Roboto"/>
              </a:rPr>
              <a:t> is the practice of managing cloud computing infrastructure such as virtual machines, containers, virtual networks, </a:t>
            </a:r>
            <a:r>
              <a:rPr lang="en-US" b="0" i="0" dirty="0" err="1">
                <a:solidFill>
                  <a:srgbClr val="616771"/>
                </a:solidFill>
                <a:effectLst/>
                <a:latin typeface="Roboto"/>
              </a:rPr>
              <a:t>etc</a:t>
            </a:r>
            <a:r>
              <a:rPr lang="en-US" b="0" i="0" dirty="0">
                <a:solidFill>
                  <a:srgbClr val="616771"/>
                </a:solidFill>
                <a:effectLst/>
                <a:latin typeface="Roboto"/>
              </a:rPr>
              <a:t>, via </a:t>
            </a:r>
            <a:r>
              <a:rPr lang="en-US" b="1" i="0" dirty="0">
                <a:solidFill>
                  <a:srgbClr val="616771"/>
                </a:solidFill>
                <a:effectLst/>
                <a:latin typeface="Roboto"/>
              </a:rPr>
              <a:t>machine-readable templates and definition files</a:t>
            </a:r>
            <a:r>
              <a:rPr lang="en-US" b="0" i="0" dirty="0">
                <a:solidFill>
                  <a:srgbClr val="616771"/>
                </a:solidFill>
                <a:effectLst/>
                <a:latin typeface="Roboto"/>
              </a:rPr>
              <a:t>. i.e. that code builds the infrastructure (IaaS) properly and securely…instead of a bunch of ad hoc configuring. </a:t>
            </a:r>
            <a:br>
              <a:rPr lang="en-CA" sz="1200" noProof="0" dirty="0"/>
            </a:br>
            <a:endParaRPr lang="en-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noProof="0" dirty="0"/>
              <a:t>Stop fixing, blaming, and micro-managing the user for their behaviour.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noProof="0" dirty="0"/>
              <a:t>Security must work given or despite what people do. It must be usable, flexible, mostly invisible -- as frictionless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noProof="0" dirty="0">
                <a:solidFill>
                  <a:schemeClr val="tx1"/>
                </a:solidFill>
                <a:effectLst/>
                <a:latin typeface="+mn-lt"/>
                <a:ea typeface="+mn-ea"/>
                <a:cs typeface="+mn-cs"/>
              </a:rPr>
              <a:t>D</a:t>
            </a:r>
            <a:r>
              <a:rPr lang="en-CA" sz="1200" kern="1200" noProof="0" dirty="0">
                <a:solidFill>
                  <a:schemeClr val="tx1"/>
                </a:solidFill>
                <a:effectLst/>
                <a:latin typeface="+mn-lt"/>
                <a:ea typeface="+mn-ea"/>
                <a:cs typeface="+mn-cs"/>
              </a:rPr>
              <a:t>igital </a:t>
            </a:r>
            <a:r>
              <a:rPr lang="en-CA" sz="1200" b="1" kern="1200" noProof="0" dirty="0">
                <a:solidFill>
                  <a:schemeClr val="tx1"/>
                </a:solidFill>
                <a:effectLst/>
                <a:latin typeface="+mn-lt"/>
                <a:ea typeface="+mn-ea"/>
                <a:cs typeface="+mn-cs"/>
              </a:rPr>
              <a:t>I</a:t>
            </a:r>
            <a:r>
              <a:rPr lang="en-CA" sz="1200" kern="1200" noProof="0" dirty="0">
                <a:solidFill>
                  <a:schemeClr val="tx1"/>
                </a:solidFill>
                <a:effectLst/>
                <a:latin typeface="+mn-lt"/>
                <a:ea typeface="+mn-ea"/>
                <a:cs typeface="+mn-cs"/>
              </a:rPr>
              <a:t>D &amp; </a:t>
            </a:r>
            <a:r>
              <a:rPr lang="en-CA" sz="1200" b="1" kern="1200" noProof="0" dirty="0">
                <a:solidFill>
                  <a:schemeClr val="tx1"/>
                </a:solidFill>
                <a:effectLst/>
                <a:latin typeface="+mn-lt"/>
                <a:ea typeface="+mn-ea"/>
                <a:cs typeface="+mn-cs"/>
              </a:rPr>
              <a:t>A</a:t>
            </a:r>
            <a:r>
              <a:rPr lang="en-CA" sz="1200" kern="1200" noProof="0" dirty="0">
                <a:solidFill>
                  <a:schemeClr val="tx1"/>
                </a:solidFill>
                <a:effectLst/>
                <a:latin typeface="+mn-lt"/>
                <a:ea typeface="+mn-ea"/>
                <a:cs typeface="+mn-cs"/>
              </a:rPr>
              <a:t>uthentication </a:t>
            </a:r>
            <a:r>
              <a:rPr lang="en-CA" sz="1200" b="1" kern="1200" noProof="0" dirty="0">
                <a:solidFill>
                  <a:schemeClr val="tx1"/>
                </a:solidFill>
                <a:effectLst/>
                <a:latin typeface="+mn-lt"/>
                <a:ea typeface="+mn-ea"/>
                <a:cs typeface="+mn-cs"/>
              </a:rPr>
              <a:t>C</a:t>
            </a:r>
            <a:r>
              <a:rPr lang="en-CA" sz="1200" kern="1200" noProof="0" dirty="0">
                <a:solidFill>
                  <a:schemeClr val="tx1"/>
                </a:solidFill>
                <a:effectLst/>
                <a:latin typeface="+mn-lt"/>
                <a:ea typeface="+mn-ea"/>
                <a:cs typeface="+mn-cs"/>
              </a:rPr>
              <a:t>ouncil of </a:t>
            </a:r>
            <a:r>
              <a:rPr lang="en-CA" sz="1200" b="1" kern="1200" noProof="0" dirty="0">
                <a:solidFill>
                  <a:schemeClr val="tx1"/>
                </a:solidFill>
                <a:effectLst/>
                <a:latin typeface="+mn-lt"/>
                <a:ea typeface="+mn-ea"/>
                <a:cs typeface="+mn-cs"/>
              </a:rPr>
              <a:t>C</a:t>
            </a:r>
            <a:r>
              <a:rPr lang="en-CA" sz="1200" kern="1200" noProof="0" dirty="0">
                <a:solidFill>
                  <a:schemeClr val="tx1"/>
                </a:solidFill>
                <a:effectLst/>
                <a:latin typeface="+mn-lt"/>
                <a:ea typeface="+mn-ea"/>
                <a:cs typeface="+mn-cs"/>
              </a:rPr>
              <a:t>anada, Ontario Digital-ID</a:t>
            </a:r>
            <a:endParaRPr lang="en-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noProof="0" dirty="0">
                <a:solidFill>
                  <a:schemeClr val="tx1"/>
                </a:solidFill>
                <a:effectLst/>
                <a:latin typeface="+mn-lt"/>
                <a:ea typeface="+mn-ea"/>
                <a:cs typeface="+mn-cs"/>
              </a:rPr>
              <a:t>https://www.startpage.com/sp/search?query="zero+trust"+environment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noProof="0" dirty="0"/>
              <a:t>https://www.paloaltonetworks.com/cyberpedia/what-is-a-zero-trust-architecture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noProof="0" dirty="0"/>
              <a:t>https://www.darkreading.com/perimeter/never-trust-always-verify-demystifying-zero-trust-to-secure-your-networks/a/d-id/1334995</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noProof="0" dirty="0"/>
              <a:t>https://www.csoonline.com/article/3626432/7-tenets-of-zero-trust-explained.html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noProof="0" dirty="0"/>
              <a:t>https://www.itworldcanada.com/article/dont-be-tripped-up-by-zero-trust-myths/462098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Trusting what is inside the network (Intranet) assumes it is surrounded by a Great Wall of China. The reason we know the name of an eighth century leader, </a:t>
            </a:r>
            <a:r>
              <a:rPr lang="en-CA" b="0" noProof="0" dirty="0"/>
              <a:t>Genghis Khan, is because his forces breached that wall several times with different exploits. </a:t>
            </a:r>
            <a:r>
              <a:rPr lang="en-CA" sz="1200" b="0" i="0" kern="1200" noProof="0" dirty="0">
                <a:solidFill>
                  <a:schemeClr val="tx1"/>
                </a:solidFill>
                <a:effectLst/>
                <a:latin typeface="+mn-lt"/>
                <a:ea typeface="+mn-ea"/>
                <a:cs typeface="+mn-cs"/>
              </a:rPr>
              <a:t>Trusting what is inside the network assumes a false sense of security. Pretend you have no firewall. This is even more important during and after the COVID-19 pandemic because </a:t>
            </a:r>
            <a:r>
              <a:rPr lang="en-CA" noProof="0" dirty="0"/>
              <a:t>people are working remotely by an assumed safe and secure VPN (i.e. tunnelling. Genghis Khan exploited what were thought to be secret and secure tunnels. )</a:t>
            </a:r>
            <a:endParaRPr lang="en-CA" sz="1200" b="0" i="0" kern="1200" noProof="0" dirty="0">
              <a:solidFill>
                <a:schemeClr val="tx1"/>
              </a:solidFill>
              <a:effectLst/>
              <a:latin typeface="+mn-lt"/>
              <a:ea typeface="+mn-ea"/>
              <a:cs typeface="+mn-cs"/>
            </a:endParaRPr>
          </a:p>
          <a:p>
            <a:endParaRPr lang="en-CA" sz="1200" b="1" i="0" kern="1200" noProof="0" dirty="0">
              <a:solidFill>
                <a:schemeClr val="tx1"/>
              </a:solidFill>
              <a:effectLst/>
              <a:latin typeface="+mn-lt"/>
              <a:ea typeface="+mn-ea"/>
              <a:cs typeface="+mn-cs"/>
            </a:endParaRPr>
          </a:p>
          <a:p>
            <a:r>
              <a:rPr lang="en-CA" sz="1200" b="1" i="0" kern="1200" noProof="0" dirty="0">
                <a:solidFill>
                  <a:schemeClr val="tx1"/>
                </a:solidFill>
                <a:effectLst/>
                <a:latin typeface="+mn-lt"/>
                <a:ea typeface="+mn-ea"/>
                <a:cs typeface="+mn-cs"/>
              </a:rPr>
              <a:t>https://www.itworldcanada.com/article/28-million-canadians-impacted-by-data-breaches-in-last-12-months-privacy-commissioner/423577</a:t>
            </a:r>
            <a:br>
              <a:rPr lang="en-CA" sz="1200" b="1" i="0" kern="1200" noProof="0" dirty="0">
                <a:solidFill>
                  <a:schemeClr val="tx1"/>
                </a:solidFill>
                <a:effectLst/>
                <a:latin typeface="+mn-lt"/>
                <a:ea typeface="+mn-ea"/>
                <a:cs typeface="+mn-cs"/>
              </a:rPr>
            </a:br>
            <a:r>
              <a:rPr lang="en-CA" sz="1200" b="0" i="0" kern="1200" noProof="0" dirty="0">
                <a:solidFill>
                  <a:schemeClr val="tx1"/>
                </a:solidFill>
                <a:effectLst/>
                <a:latin typeface="+mn-lt"/>
                <a:ea typeface="+mn-ea"/>
                <a:cs typeface="+mn-cs"/>
              </a:rPr>
              <a:t>Know what personal information you have, where it is, and what you are doing with it. When and where do you collect personal information? Where does that information go? Who can access it, and what do they do with it? You must understand your data before you can protect it.</a:t>
            </a:r>
          </a:p>
          <a:p>
            <a:r>
              <a:rPr lang="en-CA" sz="1200" b="0" i="0" kern="1200" noProof="0" dirty="0">
                <a:solidFill>
                  <a:schemeClr val="tx1"/>
                </a:solidFill>
                <a:effectLst/>
                <a:latin typeface="+mn-lt"/>
                <a:ea typeface="+mn-ea"/>
                <a:cs typeface="+mn-cs"/>
              </a:rPr>
              <a:t>Know your vulnerabilities. Conduct risk and vulnerability assessments and/or penetration tests within your organization to ensure that threats to privacy are identified. Don’t just focus on technical vulnerabilities, though. Are third parties collecting personal information on your behalf without appropriate safeguards? Are your employees aware of risks and their privacy responsibilities? Over the last year, the OPC has seen each of these scenarios lead to a breach. Identify your organizations’ weak points before a breach identifies them for you.</a:t>
            </a:r>
          </a:p>
          <a:p>
            <a:r>
              <a:rPr lang="en-CA" sz="1200" b="0" i="0" kern="1200" noProof="0" dirty="0">
                <a:solidFill>
                  <a:schemeClr val="tx1"/>
                </a:solidFill>
                <a:effectLst/>
                <a:latin typeface="+mn-lt"/>
                <a:ea typeface="+mn-ea"/>
                <a:cs typeface="+mn-cs"/>
              </a:rPr>
              <a:t>Be aware of breaches in your industry. Attackers will often re-use the same attacks against multiple organizations. Pay attention to alerts and other information from your industry association and other sources of industry news.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https://www.cisa.gov/sites/default/files/publications/19_1106_cisa_CISA_Cyber_Essentials_S508C.pdf</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https://www.cyber.gc.ca/en/guidance/baseline-cyber-security-controls-small-and-medium-organizations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https://www.itbusiness.ca/news/app-users-value-security-over-convenience-and-biometrics-over-passwords-ibm-finds/100933</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https://www.itbusiness.ca/wp-content/uploads/2018/04/Infographic_FutureofIdentityStudy_FINAL.jpg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http://ieeexplore.ieee.org/document/7676198/citations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noProof="0" dirty="0">
                <a:solidFill>
                  <a:schemeClr val="tx1"/>
                </a:solidFill>
                <a:effectLst/>
                <a:latin typeface="+mn-lt"/>
                <a:ea typeface="+mn-ea"/>
                <a:cs typeface="+mn-cs"/>
              </a:rPr>
              <a:t>Stop Trying to Fix the User: </a:t>
            </a:r>
            <a:r>
              <a:rPr lang="en-CA" sz="1200" b="0" i="0" kern="1200" noProof="0" dirty="0">
                <a:solidFill>
                  <a:schemeClr val="tx1"/>
                </a:solidFill>
                <a:effectLst/>
                <a:latin typeface="+mn-lt"/>
                <a:ea typeface="+mn-ea"/>
                <a:cs typeface="+mn-cs"/>
              </a:rPr>
              <a:t>Users aren't the problem with security. It's that we've designed our computer systems' security so badly that we demand the user do all of these counterintuitive things. </a:t>
            </a:r>
            <a:endParaRPr lang="en-CA" noProof="0" dirty="0"/>
          </a:p>
          <a:p>
            <a:r>
              <a:rPr lang="en-CA" noProof="0" dirty="0"/>
              <a:t>Overall, we must stop trying to fix the user to achieve security. Usable security does not mean "getting people to do what we want." It means creating security that works, given (or despite) what people do. People do what is easiest, not always what’s best.</a:t>
            </a:r>
          </a:p>
          <a:p>
            <a:endParaRPr lang="en-CA" noProof="0" dirty="0"/>
          </a:p>
          <a:p>
            <a:r>
              <a:rPr lang="en-CA" b="0" u="none" baseline="0" noProof="0" dirty="0"/>
              <a:t>First, Security must be usable. That means easy to install, not frustrating to use, and no confusing terminology. </a:t>
            </a:r>
          </a:p>
          <a:p>
            <a:r>
              <a:rPr lang="en-CA" b="0" u="none" baseline="0" noProof="0" dirty="0"/>
              <a:t>Second, it needs to be flexible. It has to work across various platforms and be compatible with a large variety of authentication technologies. </a:t>
            </a:r>
          </a:p>
          <a:p>
            <a:r>
              <a:rPr lang="en-CA" b="0" u="none" baseline="0" noProof="0" dirty="0"/>
              <a:t>Last, It needs to be mostly invisible to the user. The more we can accomplish with limited interaction, the better. </a:t>
            </a:r>
          </a:p>
          <a:p>
            <a:endParaRPr lang="en-CA" noProof="0" dirty="0"/>
          </a:p>
          <a:p>
            <a:r>
              <a:rPr lang="en-CA" noProof="0" dirty="0"/>
              <a:t>From Microsoft’s “</a:t>
            </a:r>
            <a:r>
              <a:rPr lang="en-CA" sz="1200" b="0" i="0" u="none" strike="noStrike" kern="1200" baseline="0" noProof="0" dirty="0">
                <a:solidFill>
                  <a:schemeClr val="tx1"/>
                </a:solidFill>
                <a:latin typeface="+mn-lt"/>
                <a:ea typeface="+mn-ea"/>
                <a:cs typeface="+mn-cs"/>
              </a:rPr>
              <a:t>The Quest to Replace Passwords”…</a:t>
            </a:r>
            <a:endParaRPr lang="en-CA" noProof="0" dirty="0"/>
          </a:p>
          <a:p>
            <a:r>
              <a:rPr lang="en-CA" sz="1200" b="0" i="0" u="none" strike="noStrike" kern="1200" baseline="0" noProof="0" dirty="0">
                <a:solidFill>
                  <a:schemeClr val="tx1"/>
                </a:solidFill>
                <a:latin typeface="+mn-lt"/>
                <a:ea typeface="+mn-ea"/>
                <a:cs typeface="+mn-cs"/>
              </a:rPr>
              <a:t>The difficulty of guessing passwords was studied over three decades ago with researchers able to guess over 75% of users’ passwords; follow-up studies over the years have consistently compromised a substantial fraction of accounts with dictionary attacks. A survey of corporate password users found them flustered by password requirements and coping by writing passwords down on post-it notes. </a:t>
            </a:r>
          </a:p>
          <a:p>
            <a:endParaRPr lang="en-CA" sz="1200" b="0" i="0" u="none" strike="noStrike" kern="1200" baseline="0" noProof="0" dirty="0">
              <a:solidFill>
                <a:schemeClr val="tx1"/>
              </a:solidFill>
              <a:latin typeface="+mn-lt"/>
              <a:ea typeface="+mn-ea"/>
              <a:cs typeface="+mn-cs"/>
            </a:endParaRPr>
          </a:p>
          <a:p>
            <a:r>
              <a:rPr lang="en-CA" sz="1200" b="0" i="0" u="none" strike="noStrike" kern="1200" baseline="0" noProof="0" dirty="0">
                <a:solidFill>
                  <a:schemeClr val="tx1"/>
                </a:solidFill>
                <a:latin typeface="+mn-lt"/>
                <a:ea typeface="+mn-ea"/>
                <a:cs typeface="+mn-cs"/>
              </a:rPr>
              <a:t>On the web, users are typically overwhelmed by the number of passwords they have registered. One study found most users have many accounts for which they’ve forgotten their passwords and even accounts they can’t remember registering. Another used a browser extension to observe thousands of users’ password habits, finding on average 25 accounts and 6 unique passwords per user.</a:t>
            </a:r>
          </a:p>
          <a:p>
            <a:endParaRPr lang="en-CA" sz="1200" b="0" i="0" u="none" strike="noStrike" kern="1200" baseline="0" noProof="0" dirty="0">
              <a:solidFill>
                <a:schemeClr val="tx1"/>
              </a:solidFill>
              <a:latin typeface="+mn-lt"/>
              <a:ea typeface="+mn-ea"/>
              <a:cs typeface="+mn-cs"/>
            </a:endParaRPr>
          </a:p>
          <a:p>
            <a:r>
              <a:rPr lang="en-CA" sz="1200" kern="1200" noProof="0" dirty="0">
                <a:solidFill>
                  <a:schemeClr val="tx1"/>
                </a:solidFill>
                <a:effectLst/>
                <a:latin typeface="+mn-lt"/>
                <a:ea typeface="+mn-ea"/>
                <a:cs typeface="+mn-cs"/>
              </a:rPr>
              <a:t>Digital ID &amp; Authentication Council of Canada 	https://diacc.ca/</a:t>
            </a:r>
          </a:p>
          <a:p>
            <a:endParaRPr lang="en-CA" sz="1200" kern="1200" noProof="0" dirty="0">
              <a:solidFill>
                <a:schemeClr val="tx1"/>
              </a:solidFill>
              <a:effectLst/>
              <a:latin typeface="+mn-lt"/>
              <a:ea typeface="+mn-ea"/>
              <a:cs typeface="+mn-cs"/>
            </a:endParaRPr>
          </a:p>
          <a:p>
            <a:r>
              <a:rPr lang="en-CA" noProof="0" dirty="0">
                <a:effectLst/>
              </a:rPr>
              <a:t>How blockchain could have prevented the Facebook data breach</a:t>
            </a:r>
          </a:p>
          <a:p>
            <a:r>
              <a:rPr lang="en-CA" noProof="0" dirty="0">
                <a:effectLst/>
              </a:rPr>
              <a:t>https://www.itworldcanada.com/article/how-blockchain-could-have-prevented-the-facebook-data-breach/403122</a:t>
            </a:r>
          </a:p>
          <a:p>
            <a:endParaRPr lang="en-CA" noProof="0" dirty="0">
              <a:effectLst/>
            </a:endParaRPr>
          </a:p>
          <a:p>
            <a:r>
              <a:rPr lang="en-CA" noProof="0" dirty="0">
                <a:effectLst/>
              </a:rPr>
              <a:t>Interac outlines how it plans to secure Canada’s digital identity service</a:t>
            </a:r>
          </a:p>
          <a:p>
            <a:r>
              <a:rPr lang="en-CA" noProof="0" dirty="0">
                <a:effectLst/>
              </a:rPr>
              <a:t>https://www.itworldcanada.com/article/interac-outlines-how-it-plans-to-secure-canadas-digital-identity-service/399268</a:t>
            </a:r>
          </a:p>
        </p:txBody>
      </p:sp>
      <p:sp>
        <p:nvSpPr>
          <p:cNvPr id="4" name="Slide Number Placeholder 3"/>
          <p:cNvSpPr>
            <a:spLocks noGrp="1"/>
          </p:cNvSpPr>
          <p:nvPr>
            <p:ph type="sldNum" sz="quarter" idx="10"/>
          </p:nvPr>
        </p:nvSpPr>
        <p:spPr/>
        <p:txBody>
          <a:bodyPr/>
          <a:lstStyle/>
          <a:p>
            <a:fld id="{6CE49CAB-11E7-4E46-B3A8-B9759289B5BF}" type="slidenum">
              <a:rPr lang="en-US" smtClean="0"/>
              <a:t>34</a:t>
            </a:fld>
            <a:endParaRPr lang="en-US"/>
          </a:p>
        </p:txBody>
      </p:sp>
    </p:spTree>
    <p:extLst>
      <p:ext uri="{BB962C8B-B14F-4D97-AF65-F5344CB8AC3E}">
        <p14:creationId xmlns:p14="http://schemas.microsoft.com/office/powerpoint/2010/main" val="8588346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35</a:t>
            </a:fld>
            <a:endParaRPr lang="en-US"/>
          </a:p>
        </p:txBody>
      </p:sp>
    </p:spTree>
    <p:extLst>
      <p:ext uri="{BB962C8B-B14F-4D97-AF65-F5344CB8AC3E}">
        <p14:creationId xmlns:p14="http://schemas.microsoft.com/office/powerpoint/2010/main" val="7894284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Coxwell</a:t>
            </a:r>
            <a:r>
              <a:rPr lang="en-US" dirty="0"/>
              <a:t> Ave and Danforth Ave.</a:t>
            </a:r>
            <a:br>
              <a:rPr lang="en-US" dirty="0"/>
            </a:br>
            <a:r>
              <a:rPr lang="en-US" dirty="0"/>
              <a:t>pre-COVID when the keypad was not cleaned daily.</a:t>
            </a:r>
          </a:p>
          <a:p>
            <a:r>
              <a:rPr lang="en-US" dirty="0"/>
              <a:t>Numbers used most often are easy to see: 1 appears to be the most popular.</a:t>
            </a:r>
          </a:p>
          <a:p>
            <a:r>
              <a:rPr lang="en-US" dirty="0"/>
              <a:t>1-2-3-4  might be only the second most used PIN here.</a:t>
            </a:r>
          </a:p>
          <a:p>
            <a:r>
              <a:rPr lang="en-US" dirty="0"/>
              <a:t>A likely PIN is 1-5-7-1 or 1-7-5-1 </a:t>
            </a:r>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36</a:t>
            </a:fld>
            <a:endParaRPr lang="en-US"/>
          </a:p>
        </p:txBody>
      </p:sp>
    </p:spTree>
    <p:extLst>
      <p:ext uri="{BB962C8B-B14F-4D97-AF65-F5344CB8AC3E}">
        <p14:creationId xmlns:p14="http://schemas.microsoft.com/office/powerpoint/2010/main" val="32410402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concept is to use an insulating layer between the merchant (bricks and mortar or online) and your financial credentials.</a:t>
            </a:r>
          </a:p>
          <a:p>
            <a:r>
              <a:rPr lang="en-CA" dirty="0"/>
              <a:t>Avoid using your actual debit or credit card by employing a payment mechanism that pays the merchant and charges your account.</a:t>
            </a:r>
          </a:p>
          <a:p>
            <a:endParaRPr lang="en-CA" dirty="0"/>
          </a:p>
          <a:p>
            <a:r>
              <a:rPr lang="en-CA" dirty="0"/>
              <a:t>There's always good </a:t>
            </a:r>
            <a:r>
              <a:rPr lang="en-CA" dirty="0" err="1"/>
              <a:t>ol</a:t>
            </a:r>
            <a:r>
              <a:rPr lang="en-CA" dirty="0"/>
              <a:t>' cash money.</a:t>
            </a:r>
          </a:p>
        </p:txBody>
      </p:sp>
      <p:sp>
        <p:nvSpPr>
          <p:cNvPr id="4" name="Slide Number Placeholder 3"/>
          <p:cNvSpPr>
            <a:spLocks noGrp="1"/>
          </p:cNvSpPr>
          <p:nvPr>
            <p:ph type="sldNum" sz="quarter" idx="5"/>
          </p:nvPr>
        </p:nvSpPr>
        <p:spPr/>
        <p:txBody>
          <a:bodyPr/>
          <a:lstStyle/>
          <a:p>
            <a:fld id="{6CE49CAB-11E7-4E46-B3A8-B9759289B5BF}" type="slidenum">
              <a:rPr lang="en-US" smtClean="0"/>
              <a:t>37</a:t>
            </a:fld>
            <a:endParaRPr lang="en-US"/>
          </a:p>
        </p:txBody>
      </p:sp>
    </p:spTree>
    <p:extLst>
      <p:ext uri="{BB962C8B-B14F-4D97-AF65-F5344CB8AC3E}">
        <p14:creationId xmlns:p14="http://schemas.microsoft.com/office/powerpoint/2010/main" val="14092535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from an email on 2022-10-28 to Tim McKenna from an artist whose work is hanging in his home.</a:t>
            </a:r>
          </a:p>
          <a:p>
            <a:r>
              <a:rPr lang="en-CA" dirty="0"/>
              <a:t>An artist who runs a successful business selling her art. i.e. not a hobby. She makes a living doing it.</a:t>
            </a:r>
          </a:p>
        </p:txBody>
      </p:sp>
      <p:sp>
        <p:nvSpPr>
          <p:cNvPr id="4" name="Slide Number Placeholder 3"/>
          <p:cNvSpPr>
            <a:spLocks noGrp="1"/>
          </p:cNvSpPr>
          <p:nvPr>
            <p:ph type="sldNum" sz="quarter" idx="5"/>
          </p:nvPr>
        </p:nvSpPr>
        <p:spPr/>
        <p:txBody>
          <a:bodyPr/>
          <a:lstStyle/>
          <a:p>
            <a:fld id="{6CE49CAB-11E7-4E46-B3A8-B9759289B5BF}" type="slidenum">
              <a:rPr lang="en-US" smtClean="0"/>
              <a:t>38</a:t>
            </a:fld>
            <a:endParaRPr lang="en-US"/>
          </a:p>
        </p:txBody>
      </p:sp>
    </p:spTree>
    <p:extLst>
      <p:ext uri="{BB962C8B-B14F-4D97-AF65-F5344CB8AC3E}">
        <p14:creationId xmlns:p14="http://schemas.microsoft.com/office/powerpoint/2010/main" val="14868880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Choosing and Using Security Questions - OWASP Cheat Sheet Series</a:t>
            </a:r>
            <a:br>
              <a:rPr lang="en-US"/>
            </a:br>
            <a:r>
              <a:rPr lang="en-US"/>
              <a:t>that is, DO NOT DO THAT!</a:t>
            </a:r>
            <a:br>
              <a:rPr lang="en-US"/>
            </a:br>
            <a:r>
              <a:rPr lang="en-US" dirty="0"/>
              <a:t>https://cheatsheetseries.owasp.org/cheatsheets/Choosing_and_Using_Security_Questions_Cheat_Sheet.html</a:t>
            </a:r>
            <a:endParaRPr lang="en-CA" dirty="0"/>
          </a:p>
        </p:txBody>
      </p:sp>
      <p:sp>
        <p:nvSpPr>
          <p:cNvPr id="4" name="Slide Number Placeholder 3"/>
          <p:cNvSpPr>
            <a:spLocks noGrp="1"/>
          </p:cNvSpPr>
          <p:nvPr>
            <p:ph type="sldNum" sz="quarter" idx="5"/>
          </p:nvPr>
        </p:nvSpPr>
        <p:spPr/>
        <p:txBody>
          <a:bodyPr/>
          <a:lstStyle/>
          <a:p>
            <a:fld id="{6CE49CAB-11E7-4E46-B3A8-B9759289B5BF}" type="slidenum">
              <a:rPr lang="en-US" smtClean="0"/>
              <a:t>39</a:t>
            </a:fld>
            <a:endParaRPr lang="en-US"/>
          </a:p>
        </p:txBody>
      </p:sp>
    </p:spTree>
    <p:extLst>
      <p:ext uri="{BB962C8B-B14F-4D97-AF65-F5344CB8AC3E}">
        <p14:creationId xmlns:p14="http://schemas.microsoft.com/office/powerpoint/2010/main" val="3674036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4</a:t>
            </a:fld>
            <a:endParaRPr lang="en-US"/>
          </a:p>
        </p:txBody>
      </p:sp>
    </p:spTree>
    <p:extLst>
      <p:ext uri="{BB962C8B-B14F-4D97-AF65-F5344CB8AC3E}">
        <p14:creationId xmlns:p14="http://schemas.microsoft.com/office/powerpoint/2010/main" val="40826346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kern="1200" dirty="0">
                <a:solidFill>
                  <a:schemeClr val="tx1"/>
                </a:solidFill>
                <a:latin typeface="+mn-lt"/>
                <a:ea typeface="+mn-ea"/>
                <a:cs typeface="Arial" panose="020B0604020202020204" pitchFamily="34" charset="0"/>
              </a:rPr>
              <a:t>Through 20 years of effort, we’ve successfully trained everyone to use passwords that are hard for humans to remember but easy for computers to guess. </a:t>
            </a:r>
            <a:r>
              <a:rPr lang="en-US" altLang="en-US" sz="1200" kern="1200" dirty="0">
                <a:solidFill>
                  <a:schemeClr val="tx1"/>
                </a:solidFill>
                <a:latin typeface="+mn-lt"/>
                <a:ea typeface="+mn-ea"/>
                <a:cs typeface="Arial" panose="020B0604020202020204" pitchFamily="34" charset="0"/>
                <a:hlinkClick r:id="rId3"/>
              </a:rPr>
              <a:t>https://xkcd.com/936/</a:t>
            </a:r>
            <a:r>
              <a:rPr lang="en-US" altLang="en-US" sz="1200" kern="1200" dirty="0">
                <a:solidFill>
                  <a:schemeClr val="tx1"/>
                </a:solidFill>
                <a:latin typeface="+mn-lt"/>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kern="1200" dirty="0">
                <a:solidFill>
                  <a:schemeClr val="tx1"/>
                </a:solidFill>
                <a:latin typeface="+mn-lt"/>
                <a:ea typeface="+mn-ea"/>
                <a:cs typeface="Arial" panose="020B0604020202020204" pitchFamily="34" charset="0"/>
              </a:rPr>
              <a:t>https://www.explainxkcd.com/wiki/index.php/936:_Password_Strength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kern="1200" dirty="0">
                <a:solidFill>
                  <a:schemeClr val="tx1"/>
                </a:solidFill>
                <a:latin typeface="+mn-lt"/>
                <a:ea typeface="+mn-ea"/>
                <a:cs typeface="Arial" panose="020B0604020202020204" pitchFamily="34" charset="0"/>
              </a:rPr>
              <a:t>https://xkcd.com/1820/ -- </a:t>
            </a:r>
            <a:r>
              <a:rPr lang="en-CA" dirty="0"/>
              <a:t>Security Advice</a:t>
            </a:r>
            <a:endParaRPr lang="en-US" altLang="en-US" sz="1200" kern="1200" dirty="0">
              <a:solidFill>
                <a:schemeClr val="tx1"/>
              </a:solidFill>
              <a:latin typeface="+mn-lt"/>
              <a:ea typeface="+mn-ea"/>
              <a:cs typeface="Arial" panose="020B0604020202020204" pitchFamily="34" charset="0"/>
            </a:endParaRPr>
          </a:p>
          <a:p>
            <a:endParaRPr lang="en-US" dirty="0"/>
          </a:p>
          <a:p>
            <a:r>
              <a:rPr lang="en-US" dirty="0"/>
              <a:t>https://en.wikipedia.org/wiki/Password_strength</a:t>
            </a:r>
          </a:p>
          <a:p>
            <a:endParaRPr lang="en-US" dirty="0"/>
          </a:p>
          <a:p>
            <a:r>
              <a:rPr lang="en-US" dirty="0"/>
              <a:t>Pie Chart: The </a:t>
            </a:r>
            <a:r>
              <a:rPr lang="en-US" sz="1200" kern="1200" dirty="0">
                <a:solidFill>
                  <a:schemeClr val="tx1"/>
                </a:solidFill>
                <a:effectLst/>
                <a:latin typeface="+mn-lt"/>
                <a:ea typeface="+mn-ea"/>
                <a:cs typeface="+mn-cs"/>
              </a:rPr>
              <a:t>Top-10 passwords were trivial, 123456 and other simple sequences, “password”, “admin”,  but just less than 2% of total. Overall, over 1/3 of passwords were Bad or Terrible. Less than 1/4 were Good or Excellent.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https://www.trustwave.com/Resources/SpiderLabs-Blog/Look-What-I-Found---Moar-Pony!/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https://en.wikipedia.org/wiki/</a:t>
            </a:r>
            <a:r>
              <a:rPr lang="en-US" b="1" dirty="0"/>
              <a:t>List_of_the_most_common_passwords</a:t>
            </a:r>
            <a:br>
              <a:rPr lang="en-US" dirty="0"/>
            </a:br>
            <a:r>
              <a:rPr lang="en-US" dirty="0"/>
              <a:t>T</a:t>
            </a:r>
            <a:r>
              <a:rPr lang="en-CA" dirty="0"/>
              <a:t>he following may be inflated data but…</a:t>
            </a:r>
            <a:r>
              <a:rPr lang="en-CA" dirty="0" err="1"/>
              <a:t>SplashData</a:t>
            </a:r>
            <a:r>
              <a:rPr lang="en-CA" dirty="0"/>
              <a:t>, which collates passwords from data breaches in America and Western Europe to build samples, said "</a:t>
            </a:r>
            <a:r>
              <a:rPr lang="en-CA" b="1" dirty="0"/>
              <a:t>123456</a:t>
            </a:r>
            <a:r>
              <a:rPr lang="en-CA" dirty="0"/>
              <a:t>" was, for the fifth year running (as of 2016), the most common password used by n</a:t>
            </a:r>
            <a:r>
              <a:rPr lang="en-CA" sz="1200" kern="1200" dirty="0">
                <a:solidFill>
                  <a:schemeClr val="tx1"/>
                </a:solidFill>
                <a:effectLst/>
                <a:latin typeface="+mn-lt"/>
                <a:ea typeface="+mn-ea"/>
                <a:cs typeface="+mn-cs"/>
              </a:rPr>
              <a:t>early </a:t>
            </a:r>
            <a:r>
              <a:rPr lang="en-CA" sz="1200" b="1" kern="1200" dirty="0">
                <a:solidFill>
                  <a:schemeClr val="tx1"/>
                </a:solidFill>
                <a:effectLst/>
                <a:latin typeface="+mn-lt"/>
                <a:ea typeface="+mn-ea"/>
                <a:cs typeface="+mn-cs"/>
              </a:rPr>
              <a:t>17% </a:t>
            </a:r>
            <a:r>
              <a:rPr lang="en-CA" sz="1200" kern="1200" dirty="0">
                <a:solidFill>
                  <a:schemeClr val="tx1"/>
                </a:solidFill>
                <a:effectLst/>
                <a:latin typeface="+mn-lt"/>
                <a:ea typeface="+mn-ea"/>
                <a:cs typeface="+mn-cs"/>
              </a:rPr>
              <a:t>of users.</a:t>
            </a:r>
          </a:p>
          <a:p>
            <a:r>
              <a:rPr lang="en-CA" dirty="0"/>
              <a:t>The </a:t>
            </a:r>
            <a:r>
              <a:rPr lang="en-CA" b="1" dirty="0"/>
              <a:t>top 25 </a:t>
            </a:r>
            <a:r>
              <a:rPr lang="en-CA" b="0" dirty="0"/>
              <a:t>passwords </a:t>
            </a:r>
            <a:r>
              <a:rPr lang="en-CA" dirty="0"/>
              <a:t>account for </a:t>
            </a:r>
            <a:r>
              <a:rPr lang="en-CA" b="1" dirty="0"/>
              <a:t>50% </a:t>
            </a:r>
            <a:r>
              <a:rPr lang="en-CA" dirty="0"/>
              <a:t>of </a:t>
            </a:r>
            <a:r>
              <a:rPr lang="en-CA" b="1" dirty="0"/>
              <a:t>all </a:t>
            </a:r>
            <a:r>
              <a:rPr lang="en-CA" b="0" dirty="0"/>
              <a:t>user passwords</a:t>
            </a:r>
            <a:r>
              <a:rPr lang="en-CA" dirty="0"/>
              <a:t>.</a:t>
            </a:r>
          </a:p>
          <a:p>
            <a:r>
              <a:rPr lang="en-CA" dirty="0"/>
              <a:t>The </a:t>
            </a:r>
            <a:r>
              <a:rPr lang="en-CA" b="1" dirty="0"/>
              <a:t>top 1,000 </a:t>
            </a:r>
            <a:r>
              <a:rPr lang="en-CA" dirty="0"/>
              <a:t>passwords account for </a:t>
            </a:r>
            <a:r>
              <a:rPr lang="en-CA" b="1" dirty="0"/>
              <a:t>91% </a:t>
            </a:r>
            <a:r>
              <a:rPr lang="en-CA" dirty="0"/>
              <a:t>of </a:t>
            </a:r>
            <a:r>
              <a:rPr lang="en-CA" b="1" dirty="0"/>
              <a:t>all </a:t>
            </a:r>
            <a:r>
              <a:rPr lang="en-CA" b="0" dirty="0"/>
              <a:t>user passwords</a:t>
            </a:r>
            <a:r>
              <a:rPr lang="en-CA" dirty="0"/>
              <a:t>. (Xato.net)</a:t>
            </a:r>
          </a:p>
          <a:p>
            <a:r>
              <a:rPr lang="en-US" dirty="0"/>
              <a:t>You don’t need a supercomputer </a:t>
            </a:r>
            <a:r>
              <a:rPr lang="en-CA" dirty="0"/>
              <a:t>to crack those. </a:t>
            </a:r>
          </a:p>
          <a:p>
            <a:endParaRPr lang="en-US" dirty="0"/>
          </a:p>
          <a:p>
            <a:r>
              <a:rPr lang="en-US" dirty="0"/>
              <a:t>This has led to password policies immortalized in this famous XKCD cartoon.</a:t>
            </a:r>
          </a:p>
          <a:p>
            <a:r>
              <a:rPr lang="en-US" dirty="0"/>
              <a:t>For organizations without password policies, a</a:t>
            </a:r>
            <a:r>
              <a:rPr lang="en-US" sz="1200" kern="1200" dirty="0">
                <a:solidFill>
                  <a:schemeClr val="tx1"/>
                </a:solidFill>
                <a:effectLst/>
                <a:latin typeface="+mn-lt"/>
                <a:ea typeface="+mn-ea"/>
                <a:cs typeface="+mn-cs"/>
              </a:rPr>
              <a:t>lmost all of the most common passwords are simply patterns on a keyboard, usually horizontal, or are simple sequences of letters and/or numbers.</a:t>
            </a:r>
          </a:p>
          <a:p>
            <a:r>
              <a:rPr lang="en-US" sz="1200" kern="1200" dirty="0">
                <a:solidFill>
                  <a:schemeClr val="tx1"/>
                </a:solidFill>
                <a:effectLst/>
                <a:latin typeface="+mn-lt"/>
                <a:ea typeface="+mn-ea"/>
                <a:cs typeface="+mn-cs"/>
              </a:rPr>
              <a:t>“Smart” vertical, diamond, parallelogram keyboard patterns are also already in the crackers’ lists.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 passwords are either trivially easy to guess or extremely difficult to remember. What do we do?</a:t>
            </a:r>
            <a:endParaRPr lang="en-CA" b="1" dirty="0"/>
          </a:p>
          <a:p>
            <a:endParaRPr lang="en-US" sz="1200" kern="1200" dirty="0">
              <a:solidFill>
                <a:schemeClr val="tx1"/>
              </a:solidFill>
              <a:effectLst/>
              <a:latin typeface="+mn-lt"/>
              <a:ea typeface="+mn-ea"/>
              <a:cs typeface="+mn-cs"/>
            </a:endParaRPr>
          </a:p>
          <a:p>
            <a:r>
              <a:rPr lang="en-CA" dirty="0" err="1"/>
              <a:t>SplashData</a:t>
            </a:r>
            <a:r>
              <a:rPr lang="en-CA" dirty="0"/>
              <a:t> references below</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http://www.telegraph.co.uk/technology/2016/01/26/most-common-passwords-revealed---and-theyre-ridiculously-easy-to/</a:t>
            </a:r>
          </a:p>
          <a:p>
            <a:r>
              <a:rPr lang="en-US" dirty="0"/>
              <a:t>https://blog.keepersecurity.com/2017/01/13/most-common-passwords-of-2016-research-study/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kern="1200" dirty="0">
              <a:solidFill>
                <a:schemeClr val="tx1"/>
              </a:solidFill>
              <a:latin typeface="+mn-lt"/>
              <a:ea typeface="+mn-ea"/>
              <a:cs typeface="Arial" panose="020B0604020202020204" pitchFamily="34" charset="0"/>
            </a:endParaRPr>
          </a:p>
          <a:p>
            <a:r>
              <a:rPr lang="en-CA" dirty="0"/>
              <a:t>https://www.balabit.com/blog/password-privacy-the-importance-of-total-password-secrecy/</a:t>
            </a:r>
          </a:p>
          <a:p>
            <a:r>
              <a:rPr lang="en-CA" dirty="0"/>
              <a:t>http://www.itworldcanada.com/article/password-analysis-shows-employees-still-arent-getting-the-message/392287</a:t>
            </a:r>
          </a:p>
          <a:p>
            <a:r>
              <a:rPr lang="en-CA" sz="1200" b="0" i="0" kern="1200" dirty="0">
                <a:solidFill>
                  <a:schemeClr val="tx1"/>
                </a:solidFill>
                <a:effectLst/>
                <a:latin typeface="+mn-lt"/>
                <a:ea typeface="+mn-ea"/>
                <a:cs typeface="+mn-cs"/>
              </a:rPr>
              <a:t>20 per cent of 974,000 passwords were cracked in six days of intensive work</a:t>
            </a:r>
          </a:p>
          <a:p>
            <a:r>
              <a:rPr lang="en-CA" sz="1200" b="0" i="0" kern="1200" dirty="0">
                <a:solidFill>
                  <a:schemeClr val="tx1"/>
                </a:solidFill>
                <a:effectLst/>
                <a:latin typeface="+mn-lt"/>
                <a:ea typeface="+mn-ea"/>
                <a:cs typeface="+mn-cs"/>
              </a:rPr>
              <a:t>–2 minutes – the time taken for the first pass with a wordlist and 64 rules to crack the first 38,000 passwords</a:t>
            </a:r>
          </a:p>
          <a:p>
            <a:r>
              <a:rPr lang="en-CA" sz="1200" b="0" i="0" kern="1200" dirty="0">
                <a:solidFill>
                  <a:schemeClr val="tx1"/>
                </a:solidFill>
                <a:effectLst/>
                <a:latin typeface="+mn-lt"/>
                <a:ea typeface="+mn-ea"/>
                <a:cs typeface="+mn-cs"/>
              </a:rPr>
              <a:t>–Just under five days – time taken to brute force all passwords up through eight characters in length;</a:t>
            </a:r>
          </a:p>
          <a:p>
            <a:r>
              <a:rPr lang="en-CA" sz="1200" b="0" i="0" kern="1200" dirty="0">
                <a:solidFill>
                  <a:schemeClr val="tx1"/>
                </a:solidFill>
                <a:effectLst/>
                <a:latin typeface="+mn-lt"/>
                <a:ea typeface="+mn-ea"/>
                <a:cs typeface="+mn-cs"/>
              </a:rPr>
              <a:t>–12 – average number of passwords cracked per user account (either because they used a poor password, or it was eight characters or less, or both) The </a:t>
            </a:r>
            <a:r>
              <a:rPr lang="en-CA" sz="1200" b="0" i="0" kern="1200" dirty="0" err="1">
                <a:solidFill>
                  <a:schemeClr val="tx1"/>
                </a:solidFill>
                <a:effectLst/>
                <a:latin typeface="+mn-lt"/>
                <a:ea typeface="+mn-ea"/>
                <a:cs typeface="+mn-cs"/>
              </a:rPr>
              <a:t>pwd</a:t>
            </a:r>
            <a:r>
              <a:rPr lang="en-CA" sz="1200" b="0" i="0" kern="1200" dirty="0">
                <a:solidFill>
                  <a:schemeClr val="tx1"/>
                </a:solidFill>
                <a:effectLst/>
                <a:latin typeface="+mn-lt"/>
                <a:ea typeface="+mn-ea"/>
                <a:cs typeface="+mn-cs"/>
              </a:rPr>
              <a:t> DB had user history of previously used </a:t>
            </a:r>
            <a:r>
              <a:rPr lang="en-CA" sz="1200" b="0" i="0" kern="1200" dirty="0" err="1">
                <a:solidFill>
                  <a:schemeClr val="tx1"/>
                </a:solidFill>
                <a:effectLst/>
                <a:latin typeface="+mn-lt"/>
                <a:ea typeface="+mn-ea"/>
                <a:cs typeface="+mn-cs"/>
              </a:rPr>
              <a:t>pwds</a:t>
            </a:r>
            <a:r>
              <a:rPr lang="en-CA" sz="1200" b="0" i="0" kern="1200" dirty="0">
                <a:solidFill>
                  <a:schemeClr val="tx1"/>
                </a:solidFill>
                <a:effectLst/>
                <a:latin typeface="+mn-lt"/>
                <a:ea typeface="+mn-ea"/>
                <a:cs typeface="+mn-cs"/>
              </a:rPr>
              <a:t>.</a:t>
            </a:r>
          </a:p>
          <a:p>
            <a:r>
              <a:rPr lang="en-CA" sz="1200" b="0" i="0" kern="1200" dirty="0">
                <a:solidFill>
                  <a:schemeClr val="tx1"/>
                </a:solidFill>
                <a:effectLst/>
                <a:latin typeface="+mn-lt"/>
                <a:ea typeface="+mn-ea"/>
                <a:cs typeface="+mn-cs"/>
              </a:rPr>
              <a:t>–87.8 per cent of the passwords cracked were broken using the easily available </a:t>
            </a:r>
            <a:r>
              <a:rPr lang="en-CA" sz="1200" b="0" i="0" kern="1200" dirty="0" err="1">
                <a:solidFill>
                  <a:schemeClr val="tx1"/>
                </a:solidFill>
                <a:effectLst/>
                <a:latin typeface="+mn-lt"/>
                <a:ea typeface="+mn-ea"/>
                <a:cs typeface="+mn-cs"/>
              </a:rPr>
              <a:t>CrackStation</a:t>
            </a:r>
            <a:r>
              <a:rPr lang="en-CA" sz="1200" b="0" i="0" kern="1200" dirty="0">
                <a:solidFill>
                  <a:schemeClr val="tx1"/>
                </a:solidFill>
                <a:effectLst/>
                <a:latin typeface="+mn-lt"/>
                <a:ea typeface="+mn-ea"/>
                <a:cs typeface="+mn-cs"/>
              </a:rPr>
              <a:t> password cracking wordlist, a compilation of  dictionary words, leaked password databases and books. i.e. almost all cracked passwords were NOT random strings.</a:t>
            </a:r>
          </a:p>
        </p:txBody>
      </p:sp>
      <p:sp>
        <p:nvSpPr>
          <p:cNvPr id="4" name="Slide Number Placeholder 3"/>
          <p:cNvSpPr>
            <a:spLocks noGrp="1"/>
          </p:cNvSpPr>
          <p:nvPr>
            <p:ph type="sldNum" sz="quarter" idx="10"/>
          </p:nvPr>
        </p:nvSpPr>
        <p:spPr/>
        <p:txBody>
          <a:bodyPr/>
          <a:lstStyle/>
          <a:p>
            <a:fld id="{6CE49CAB-11E7-4E46-B3A8-B9759289B5BF}" type="slidenum">
              <a:rPr lang="en-US" smtClean="0"/>
              <a:t>40</a:t>
            </a:fld>
            <a:endParaRPr lang="en-US"/>
          </a:p>
        </p:txBody>
      </p:sp>
    </p:spTree>
    <p:extLst>
      <p:ext uri="{BB962C8B-B14F-4D97-AF65-F5344CB8AC3E}">
        <p14:creationId xmlns:p14="http://schemas.microsoft.com/office/powerpoint/2010/main" val="37282457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Fatal assumption: trusting all software just because it is inside your system.</a:t>
            </a:r>
          </a:p>
          <a:p>
            <a:r>
              <a:rPr lang="en-US" dirty="0"/>
              <a:t>Micro-services are </a:t>
            </a:r>
            <a:r>
              <a:rPr lang="en-CA" sz="1200" b="0" i="0" kern="1200" dirty="0">
                <a:solidFill>
                  <a:schemeClr val="tx1"/>
                </a:solidFill>
                <a:effectLst/>
                <a:latin typeface="+mn-lt"/>
                <a:ea typeface="+mn-ea"/>
                <a:cs typeface="+mn-cs"/>
              </a:rPr>
              <a:t>small, modular </a:t>
            </a:r>
            <a:r>
              <a:rPr lang="en-CA" sz="1200" b="1" i="0" kern="1200" dirty="0">
                <a:solidFill>
                  <a:schemeClr val="tx1"/>
                </a:solidFill>
                <a:effectLst/>
                <a:latin typeface="+mn-lt"/>
                <a:ea typeface="+mn-ea"/>
                <a:cs typeface="+mn-cs"/>
              </a:rPr>
              <a:t>services</a:t>
            </a:r>
            <a:r>
              <a:rPr lang="en-CA" sz="1200" b="0" i="0" kern="1200" dirty="0">
                <a:solidFill>
                  <a:schemeClr val="tx1"/>
                </a:solidFill>
                <a:effectLst/>
                <a:latin typeface="+mn-lt"/>
                <a:ea typeface="+mn-ea"/>
                <a:cs typeface="+mn-cs"/>
              </a:rPr>
              <a:t> each running a unique process and communicating through a well-defined, lightweight mechanism. E.g. your program asks a micro-service for a DB record. </a:t>
            </a:r>
            <a:r>
              <a:rPr lang="en-CA" sz="1200" b="1" i="0" kern="1200" dirty="0">
                <a:solidFill>
                  <a:schemeClr val="tx1"/>
                </a:solidFill>
                <a:effectLst/>
                <a:latin typeface="+mn-lt"/>
                <a:ea typeface="+mn-ea"/>
                <a:cs typeface="+mn-cs"/>
              </a:rPr>
              <a:t>Your program does not have access to the DB</a:t>
            </a:r>
            <a:r>
              <a:rPr lang="en-CA" sz="1200" b="0" i="0" kern="1200" dirty="0">
                <a:solidFill>
                  <a:schemeClr val="tx1"/>
                </a:solidFill>
                <a:effectLst/>
                <a:latin typeface="+mn-lt"/>
                <a:ea typeface="+mn-ea"/>
                <a:cs typeface="+mn-cs"/>
              </a:rPr>
              <a:t> and the service's security ensures it only gives out data to authenticated and authorized programs. Ask, and the system will get it for you. Your program is not allowed into the candy store and get whatever it likes.</a:t>
            </a:r>
            <a:endParaRPr lang="en-US" dirty="0"/>
          </a:p>
          <a:p>
            <a:endParaRPr lang="en-US" dirty="0"/>
          </a:p>
          <a:p>
            <a:r>
              <a:rPr lang="en-US" dirty="0"/>
              <a:t>Most networks are built with security protecting them from outside threats, e.g. the firewall. Once inside the network, well, you must be OK because you got inside so go ahead and search all ports on every internal IP address.</a:t>
            </a:r>
          </a:p>
          <a:p>
            <a:r>
              <a:rPr lang="en-US" dirty="0"/>
              <a:t>Newer network security treats sub-nets, client machines, and software processes the way we treat user security: minimal privileges – you get to see and do only what is necessary for your specific task. Requesting all records in a database is never part of anyone's job. </a:t>
            </a:r>
            <a:r>
              <a:rPr lang="en-CA" sz="1200" b="0" i="0" kern="1200" dirty="0">
                <a:solidFill>
                  <a:schemeClr val="tx1"/>
                </a:solidFill>
                <a:effectLst/>
                <a:latin typeface="+mn-lt"/>
                <a:ea typeface="+mn-ea"/>
                <a:cs typeface="+mn-cs"/>
              </a:rPr>
              <a:t>Zero Trust embeds security within the system’s operation, rather than layering it on top like perimeter security.</a:t>
            </a:r>
            <a:endParaRPr lang="en-US" dirty="0"/>
          </a:p>
          <a:p>
            <a:endParaRPr lang="en-US" dirty="0"/>
          </a:p>
          <a:p>
            <a:r>
              <a:rPr lang="en-US" dirty="0"/>
              <a:t>References:</a:t>
            </a:r>
          </a:p>
          <a:p>
            <a:r>
              <a:rPr lang="en-CA" dirty="0"/>
              <a:t>https://martinfowler.com/articles/microservices.html</a:t>
            </a:r>
          </a:p>
          <a:p>
            <a:r>
              <a:rPr lang="en-CA" dirty="0"/>
              <a:t>https://info.townsendsecurity.com/three-core-concepts-from-zero-trust-to-implement-today</a:t>
            </a:r>
          </a:p>
          <a:p>
            <a:r>
              <a:rPr lang="en-CA" dirty="0"/>
              <a:t>https://www.paloaltonetworks.com/cyberpedia/what-is-a-zero-trust-architecture</a:t>
            </a:r>
          </a:p>
          <a:p>
            <a:r>
              <a:rPr lang="en-CA" dirty="0"/>
              <a:t>https://www.plixer.com/blog/netflow/network-segmentation-zero-trust/</a:t>
            </a:r>
          </a:p>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41</a:t>
            </a:fld>
            <a:endParaRPr lang="en-US"/>
          </a:p>
        </p:txBody>
      </p:sp>
    </p:spTree>
    <p:extLst>
      <p:ext uri="{BB962C8B-B14F-4D97-AF65-F5344CB8AC3E}">
        <p14:creationId xmlns:p14="http://schemas.microsoft.com/office/powerpoint/2010/main" val="23368136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SQL Injection attacks</a:t>
            </a:r>
          </a:p>
          <a:p>
            <a:pPr lvl="0"/>
            <a:r>
              <a:rPr lang="en-US" sz="1200" kern="1200" dirty="0">
                <a:solidFill>
                  <a:schemeClr val="tx1"/>
                </a:solidFill>
                <a:effectLst/>
                <a:latin typeface="+mn-lt"/>
                <a:ea typeface="+mn-ea"/>
                <a:cs typeface="+mn-cs"/>
              </a:rPr>
              <a:t>https://www.xkcd.com/327/ </a:t>
            </a:r>
          </a:p>
          <a:p>
            <a:pPr lvl="0"/>
            <a:r>
              <a:rPr lang="en-CA" sz="1200" u="sng" kern="1200" dirty="0">
                <a:solidFill>
                  <a:schemeClr val="tx1"/>
                </a:solidFill>
                <a:effectLst/>
                <a:latin typeface="+mn-lt"/>
                <a:ea typeface="+mn-ea"/>
                <a:cs typeface="+mn-cs"/>
                <a:hlinkClick r:id="rId3"/>
              </a:rPr>
              <a:t>https://www.explainxkcd.com/wiki/index.php/327:_Exploits_of_a_Mom</a:t>
            </a:r>
            <a:r>
              <a:rPr lang="en-CA" sz="1200" kern="1200" dirty="0">
                <a:solidFill>
                  <a:schemeClr val="tx1"/>
                </a:solidFill>
                <a:effectLst/>
                <a:latin typeface="+mn-lt"/>
                <a:ea typeface="+mn-ea"/>
                <a:cs typeface="+mn-cs"/>
              </a:rPr>
              <a:t> </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INSERT INTO Students (name) VALUES ('</a:t>
            </a:r>
            <a:r>
              <a:rPr lang="en-CA" sz="1200" b="1" u="sng" kern="1200" dirty="0">
                <a:solidFill>
                  <a:schemeClr val="tx1"/>
                </a:solidFill>
                <a:effectLst/>
                <a:latin typeface="+mn-lt"/>
                <a:ea typeface="+mn-ea"/>
                <a:cs typeface="+mn-cs"/>
              </a:rPr>
              <a:t>Robert');DROP TABLE Students;--</a:t>
            </a:r>
            <a:r>
              <a:rPr lang="en-CA" sz="1200" kern="1200" dirty="0">
                <a:solidFill>
                  <a:schemeClr val="tx1"/>
                </a:solidFill>
                <a:effectLst/>
                <a:latin typeface="+mn-lt"/>
                <a:ea typeface="+mn-ea"/>
                <a:cs typeface="+mn-cs"/>
              </a:rPr>
              <a:t>');</a:t>
            </a:r>
          </a:p>
          <a:p>
            <a:pPr lvl="1"/>
            <a:r>
              <a:rPr lang="en-CA" sz="1200" kern="1200" dirty="0">
                <a:solidFill>
                  <a:schemeClr val="tx1"/>
                </a:solidFill>
                <a:effectLst/>
                <a:latin typeface="+mn-lt"/>
                <a:ea typeface="+mn-ea"/>
                <a:cs typeface="+mn-cs"/>
              </a:rPr>
              <a:t>Do not run dynamic SQL statements that include outside data.</a:t>
            </a:r>
            <a:endParaRPr lang="en-CA" dirty="0">
              <a:effectLst/>
            </a:endParaRPr>
          </a:p>
          <a:p>
            <a:pPr lvl="0"/>
            <a:r>
              <a:rPr lang="en-CA" sz="1200" kern="1200" dirty="0">
                <a:solidFill>
                  <a:schemeClr val="tx1"/>
                </a:solidFill>
                <a:effectLst/>
                <a:latin typeface="+mn-lt"/>
                <a:ea typeface="+mn-ea"/>
                <a:cs typeface="+mn-cs"/>
              </a:rPr>
              <a:t>defence: Use Prepared statement or parameterized SQL calls. E.g. </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INSERT INTO Students (name) VALUES ('</a:t>
            </a:r>
            <a:r>
              <a:rPr lang="en-CA" sz="1200" b="1" u="sng" kern="1200" dirty="0">
                <a:solidFill>
                  <a:schemeClr val="tx1"/>
                </a:solidFill>
                <a:effectLst/>
                <a:latin typeface="+mn-lt"/>
                <a:ea typeface="+mn-ea"/>
                <a:cs typeface="+mn-cs"/>
              </a:rPr>
              <a:t>?</a:t>
            </a:r>
            <a:r>
              <a:rPr lang="en-CA" sz="1200" kern="1200" dirty="0">
                <a:solidFill>
                  <a:schemeClr val="tx1"/>
                </a:solidFill>
                <a:effectLst/>
                <a:latin typeface="+mn-lt"/>
                <a:ea typeface="+mn-ea"/>
                <a:cs typeface="+mn-cs"/>
              </a:rPr>
              <a:t>');</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This coding style allows the database to distinguish between code and data, regardless of what user input is supplied. There is also performance optimization because prepared statements are pre-compiled. If that had been done, Little Bobby Tables given name would have appeared in the DB as mom intended.</a:t>
            </a:r>
          </a:p>
          <a:p>
            <a:pPr lvl="0"/>
            <a:endParaRPr lang="en-US" sz="1200" kern="1200" dirty="0">
              <a:solidFill>
                <a:schemeClr val="tx1"/>
              </a:solidFill>
              <a:effectLst/>
              <a:latin typeface="+mn-lt"/>
              <a:ea typeface="+mn-ea"/>
              <a:cs typeface="+mn-cs"/>
            </a:endParaRPr>
          </a:p>
          <a:p>
            <a:pPr lvl="0"/>
            <a:r>
              <a:rPr lang="en-CA" sz="1200" u="sng" kern="1200" dirty="0">
                <a:solidFill>
                  <a:schemeClr val="tx1"/>
                </a:solidFill>
                <a:effectLst/>
                <a:latin typeface="+mn-lt"/>
                <a:ea typeface="+mn-ea"/>
                <a:cs typeface="+mn-cs"/>
                <a:hlinkClick r:id="rId4"/>
              </a:rPr>
              <a:t>http://phpsecurity.readthedocs.io/en/latest/Injection-Attacks.html</a:t>
            </a:r>
            <a:r>
              <a:rPr lang="en-CA" sz="1200" kern="1200" dirty="0">
                <a:solidFill>
                  <a:schemeClr val="tx1"/>
                </a:solidFill>
                <a:effectLst/>
                <a:latin typeface="+mn-lt"/>
                <a:ea typeface="+mn-ea"/>
                <a:cs typeface="+mn-cs"/>
              </a:rPr>
              <a:t> </a:t>
            </a:r>
          </a:p>
          <a:p>
            <a:pPr lvl="0"/>
            <a:r>
              <a:rPr lang="en-CA" sz="1200" u="sng" kern="1200" dirty="0">
                <a:solidFill>
                  <a:schemeClr val="tx1"/>
                </a:solidFill>
                <a:effectLst/>
                <a:latin typeface="+mn-lt"/>
                <a:ea typeface="+mn-ea"/>
                <a:cs typeface="+mn-cs"/>
                <a:hlinkClick r:id="rId5"/>
              </a:rPr>
              <a:t>https://www.owasp.org/index.php/Injection_Flaws</a:t>
            </a:r>
            <a:br>
              <a:rPr lang="en-CA" sz="1200" u="none" kern="1200" dirty="0">
                <a:solidFill>
                  <a:schemeClr val="tx1"/>
                </a:solidFill>
                <a:effectLst/>
                <a:latin typeface="+mn-lt"/>
                <a:ea typeface="+mn-ea"/>
                <a:cs typeface="+mn-cs"/>
              </a:rPr>
            </a:br>
            <a:r>
              <a:rPr lang="en-CA" sz="1200" u="sng" kern="1200" dirty="0">
                <a:solidFill>
                  <a:schemeClr val="tx1"/>
                </a:solidFill>
                <a:effectLst/>
                <a:latin typeface="+mn-lt"/>
                <a:ea typeface="+mn-ea"/>
                <a:cs typeface="+mn-cs"/>
                <a:hlinkClick r:id="rId6"/>
              </a:rPr>
              <a:t>https://www.owasp.org/index.php/SQL_Injection_Prevention_Cheat_Sheet</a:t>
            </a:r>
            <a:r>
              <a:rPr lang="en-CA" sz="1200" kern="1200" dirty="0">
                <a:solidFill>
                  <a:schemeClr val="tx1"/>
                </a:solidFill>
                <a:effectLst/>
                <a:latin typeface="+mn-lt"/>
                <a:ea typeface="+mn-ea"/>
                <a:cs typeface="+mn-cs"/>
              </a:rPr>
              <a:t> </a:t>
            </a:r>
            <a:endParaRPr lang="en-CA" dirty="0">
              <a:effectLst/>
            </a:endParaRPr>
          </a:p>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42</a:t>
            </a:fld>
            <a:endParaRPr lang="en-US"/>
          </a:p>
        </p:txBody>
      </p:sp>
    </p:spTree>
    <p:extLst>
      <p:ext uri="{BB962C8B-B14F-4D97-AF65-F5344CB8AC3E}">
        <p14:creationId xmlns:p14="http://schemas.microsoft.com/office/powerpoint/2010/main" val="26984972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E49CAB-11E7-4E46-B3A8-B9759289B5BF}" type="slidenum">
              <a:rPr lang="en-US" smtClean="0"/>
              <a:t>43</a:t>
            </a:fld>
            <a:endParaRPr lang="en-US"/>
          </a:p>
        </p:txBody>
      </p:sp>
    </p:spTree>
    <p:extLst>
      <p:ext uri="{BB962C8B-B14F-4D97-AF65-F5344CB8AC3E}">
        <p14:creationId xmlns:p14="http://schemas.microsoft.com/office/powerpoint/2010/main" val="37166740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https://heimdalsecurity.com/blog</a:t>
            </a:r>
            <a:r>
              <a:rPr lang="en-CA"/>
              <a:t>/ultimate-guide-secure-online-browsing</a:t>
            </a:r>
            <a:r>
              <a:rPr lang="en-CA" dirty="0"/>
              <a:t>/</a:t>
            </a:r>
          </a:p>
        </p:txBody>
      </p:sp>
      <p:sp>
        <p:nvSpPr>
          <p:cNvPr id="4" name="Slide Number Placeholder 3"/>
          <p:cNvSpPr>
            <a:spLocks noGrp="1"/>
          </p:cNvSpPr>
          <p:nvPr>
            <p:ph type="sldNum" sz="quarter" idx="10"/>
          </p:nvPr>
        </p:nvSpPr>
        <p:spPr/>
        <p:txBody>
          <a:bodyPr/>
          <a:lstStyle/>
          <a:p>
            <a:fld id="{6CE49CAB-11E7-4E46-B3A8-B9759289B5BF}" type="slidenum">
              <a:rPr lang="en-US" smtClean="0"/>
              <a:t>44</a:t>
            </a:fld>
            <a:endParaRPr lang="en-US"/>
          </a:p>
        </p:txBody>
      </p:sp>
    </p:spTree>
    <p:extLst>
      <p:ext uri="{BB962C8B-B14F-4D97-AF65-F5344CB8AC3E}">
        <p14:creationId xmlns:p14="http://schemas.microsoft.com/office/powerpoint/2010/main" val="15080724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Network traffic should be encrypted. There is little point in having good passwords if they travel the Internet in plain text. Network connections use </a:t>
            </a:r>
            <a:r>
              <a:rPr lang="en-CA" sz="1200" b="0" i="0" kern="1200" dirty="0">
                <a:solidFill>
                  <a:schemeClr val="tx1"/>
                </a:solidFill>
                <a:effectLst/>
                <a:latin typeface="+mn-lt"/>
                <a:ea typeface="+mn-ea"/>
                <a:cs typeface="+mn-cs"/>
              </a:rPr>
              <a:t>reversible encryption; (unlike </a:t>
            </a:r>
            <a:r>
              <a:rPr lang="en-US" dirty="0"/>
              <a:t>Passwords stored on the server with one-way hashing). Encryption uses sophisticated mathematical formulae with long prime numbers and a random value for each connection.</a:t>
            </a:r>
          </a:p>
          <a:p>
            <a:endParaRPr lang="en-US" dirty="0"/>
          </a:p>
          <a:p>
            <a:r>
              <a:rPr lang="en-US" dirty="0"/>
              <a:t>See https://md5hashing.net/crypto for an example of how this happens.</a:t>
            </a:r>
          </a:p>
          <a:p>
            <a:r>
              <a:rPr lang="en-US" dirty="0"/>
              <a:t>Encrypt Text of “password” and Password salt of “key” representing the crypto key used to establish a symmetrically secure connection.</a:t>
            </a:r>
          </a:p>
          <a:p>
            <a:endParaRPr lang="en-US" dirty="0"/>
          </a:p>
          <a:p>
            <a:r>
              <a:rPr lang="en-US" dirty="0"/>
              <a:t>https://support.microsoft.com/en-ca/help/257591/description-of-the-secure-sockets-layer-ssl-handshake </a:t>
            </a:r>
          </a:p>
        </p:txBody>
      </p:sp>
      <p:sp>
        <p:nvSpPr>
          <p:cNvPr id="4" name="Slide Number Placeholder 3"/>
          <p:cNvSpPr>
            <a:spLocks noGrp="1"/>
          </p:cNvSpPr>
          <p:nvPr>
            <p:ph type="sldNum" sz="quarter" idx="10"/>
          </p:nvPr>
        </p:nvSpPr>
        <p:spPr/>
        <p:txBody>
          <a:bodyPr/>
          <a:lstStyle/>
          <a:p>
            <a:fld id="{6CE49CAB-11E7-4E46-B3A8-B9759289B5BF}" type="slidenum">
              <a:rPr lang="en-US" smtClean="0"/>
              <a:t>45</a:t>
            </a:fld>
            <a:endParaRPr lang="en-US"/>
          </a:p>
        </p:txBody>
      </p:sp>
    </p:spTree>
    <p:extLst>
      <p:ext uri="{BB962C8B-B14F-4D97-AF65-F5344CB8AC3E}">
        <p14:creationId xmlns:p14="http://schemas.microsoft.com/office/powerpoint/2010/main" val="33381652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C8CDC-6EC3-479A-B423-AC93A4836863}" type="slidenum">
              <a:rPr lang="en-US" smtClean="0"/>
              <a:t>46</a:t>
            </a:fld>
            <a:endParaRPr lang="en-US"/>
          </a:p>
        </p:txBody>
      </p:sp>
    </p:spTree>
    <p:extLst>
      <p:ext uri="{BB962C8B-B14F-4D97-AF65-F5344CB8AC3E}">
        <p14:creationId xmlns:p14="http://schemas.microsoft.com/office/powerpoint/2010/main" val="38470590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C8CDC-6EC3-479A-B423-AC93A4836863}" type="slidenum">
              <a:rPr lang="en-US" smtClean="0"/>
              <a:t>47</a:t>
            </a:fld>
            <a:endParaRPr lang="en-US"/>
          </a:p>
        </p:txBody>
      </p:sp>
    </p:spTree>
    <p:extLst>
      <p:ext uri="{BB962C8B-B14F-4D97-AF65-F5344CB8AC3E}">
        <p14:creationId xmlns:p14="http://schemas.microsoft.com/office/powerpoint/2010/main" val="7072385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E49CAB-11E7-4E46-B3A8-B9759289B5BF}" type="slidenum">
              <a:rPr lang="en-US" smtClean="0"/>
              <a:t>48</a:t>
            </a:fld>
            <a:endParaRPr lang="en-US"/>
          </a:p>
        </p:txBody>
      </p:sp>
    </p:spTree>
    <p:extLst>
      <p:ext uri="{BB962C8B-B14F-4D97-AF65-F5344CB8AC3E}">
        <p14:creationId xmlns:p14="http://schemas.microsoft.com/office/powerpoint/2010/main" val="1437049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E49CAB-11E7-4E46-B3A8-B9759289B5BF}" type="slidenum">
              <a:rPr lang="en-US" smtClean="0"/>
              <a:t>49</a:t>
            </a:fld>
            <a:endParaRPr lang="en-US"/>
          </a:p>
        </p:txBody>
      </p:sp>
    </p:spTree>
    <p:extLst>
      <p:ext uri="{BB962C8B-B14F-4D97-AF65-F5344CB8AC3E}">
        <p14:creationId xmlns:p14="http://schemas.microsoft.com/office/powerpoint/2010/main" val="329372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6F441-219A-BA88-70BC-4996BCFD26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FED2F-DB58-EEB7-9A00-D263DE6A95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168120-F6CF-437F-7D52-838501929C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a:extLst>
              <a:ext uri="{FF2B5EF4-FFF2-40B4-BE49-F238E27FC236}">
                <a16:creationId xmlns:a16="http://schemas.microsoft.com/office/drawing/2014/main" id="{3815D883-7BE0-BF3C-F0D0-CA17CB0FC30D}"/>
              </a:ext>
            </a:extLst>
          </p:cNvPr>
          <p:cNvSpPr>
            <a:spLocks noGrp="1"/>
          </p:cNvSpPr>
          <p:nvPr>
            <p:ph type="sldNum" sz="quarter" idx="10"/>
          </p:nvPr>
        </p:nvSpPr>
        <p:spPr/>
        <p:txBody>
          <a:bodyPr/>
          <a:lstStyle/>
          <a:p>
            <a:fld id="{6CE49CAB-11E7-4E46-B3A8-B9759289B5BF}" type="slidenum">
              <a:rPr lang="en-US" smtClean="0"/>
              <a:t>5</a:t>
            </a:fld>
            <a:endParaRPr lang="en-US"/>
          </a:p>
        </p:txBody>
      </p:sp>
    </p:spTree>
    <p:extLst>
      <p:ext uri="{BB962C8B-B14F-4D97-AF65-F5344CB8AC3E}">
        <p14:creationId xmlns:p14="http://schemas.microsoft.com/office/powerpoint/2010/main" val="27578671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E49CAB-11E7-4E46-B3A8-B9759289B5BF}" type="slidenum">
              <a:rPr lang="en-US" smtClean="0"/>
              <a:t>50</a:t>
            </a:fld>
            <a:endParaRPr lang="en-US"/>
          </a:p>
        </p:txBody>
      </p:sp>
    </p:spTree>
    <p:extLst>
      <p:ext uri="{BB962C8B-B14F-4D97-AF65-F5344CB8AC3E}">
        <p14:creationId xmlns:p14="http://schemas.microsoft.com/office/powerpoint/2010/main" val="5537149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49CAB-11E7-4E46-B3A8-B9759289B5BF}" type="slidenum">
              <a:rPr lang="en-US" smtClean="0"/>
              <a:t>51</a:t>
            </a:fld>
            <a:endParaRPr lang="en-US"/>
          </a:p>
        </p:txBody>
      </p:sp>
    </p:spTree>
    <p:extLst>
      <p:ext uri="{BB962C8B-B14F-4D97-AF65-F5344CB8AC3E}">
        <p14:creationId xmlns:p14="http://schemas.microsoft.com/office/powerpoint/2010/main" val="3154060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E49CAB-11E7-4E46-B3A8-B9759289B5BF}" type="slidenum">
              <a:rPr lang="en-US" smtClean="0"/>
              <a:t>52</a:t>
            </a:fld>
            <a:endParaRPr lang="en-US"/>
          </a:p>
        </p:txBody>
      </p:sp>
    </p:spTree>
    <p:extLst>
      <p:ext uri="{BB962C8B-B14F-4D97-AF65-F5344CB8AC3E}">
        <p14:creationId xmlns:p14="http://schemas.microsoft.com/office/powerpoint/2010/main" val="343496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49CAB-11E7-4E46-B3A8-B9759289B5BF}" type="slidenum">
              <a:rPr lang="en-US" smtClean="0"/>
              <a:t>53</a:t>
            </a:fld>
            <a:endParaRPr lang="en-US"/>
          </a:p>
        </p:txBody>
      </p:sp>
    </p:spTree>
    <p:extLst>
      <p:ext uri="{BB962C8B-B14F-4D97-AF65-F5344CB8AC3E}">
        <p14:creationId xmlns:p14="http://schemas.microsoft.com/office/powerpoint/2010/main" val="4799410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54</a:t>
            </a:fld>
            <a:endParaRPr lang="en-US"/>
          </a:p>
        </p:txBody>
      </p:sp>
    </p:spTree>
    <p:extLst>
      <p:ext uri="{BB962C8B-B14F-4D97-AF65-F5344CB8AC3E}">
        <p14:creationId xmlns:p14="http://schemas.microsoft.com/office/powerpoint/2010/main" val="10722050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Types of Encryption: 5 Encryption Algorithms &amp; How to Choose the Right One - Security Boulevard</a:t>
            </a:r>
            <a:br>
              <a:rPr lang="en-US" dirty="0"/>
            </a:br>
            <a:r>
              <a:rPr lang="en-US" dirty="0"/>
              <a:t>https://securityboulevard.com/2020/05/types-of-encryption-5-encryption-algorithms-how-to-choose-the-right-one/</a:t>
            </a:r>
          </a:p>
          <a:p>
            <a:r>
              <a:rPr lang="en-US" dirty="0">
                <a:hlinkClick r:id="rId4"/>
              </a:rPr>
              <a:t>ECDSA vs RSA: Everything You Need to Know (sectigostore.com)</a:t>
            </a:r>
            <a:br>
              <a:rPr lang="en-US" dirty="0"/>
            </a:br>
            <a:r>
              <a:rPr lang="en-US" dirty="0"/>
              <a:t>https://sectigostore.com/blog/ecdsa-vs-rsa-everything-you-need-to-know/</a:t>
            </a:r>
          </a:p>
          <a:p>
            <a:r>
              <a:rPr lang="en-GB" dirty="0">
                <a:hlinkClick r:id="rId5"/>
              </a:rPr>
              <a:t>Public-key cryptography – Wikipedia</a:t>
            </a:r>
            <a:br>
              <a:rPr lang="en-US" dirty="0"/>
            </a:br>
            <a:r>
              <a:rPr lang="en-US" dirty="0"/>
              <a:t>https://en.wikipedia.org/wiki/Public-key_cryptography</a:t>
            </a:r>
          </a:p>
          <a:p>
            <a:r>
              <a:rPr lang="en-US" dirty="0">
                <a:hlinkClick r:id="rId6"/>
              </a:rPr>
              <a:t>AES and RSA Encryption Explained (boxcryptor.com)</a:t>
            </a:r>
            <a:br>
              <a:rPr lang="en-US" dirty="0"/>
            </a:br>
            <a:r>
              <a:rPr lang="en-US" dirty="0"/>
              <a:t>https://www.boxcryptor.com/en/encryption/</a:t>
            </a:r>
          </a:p>
          <a:p>
            <a:endParaRPr lang="en-US" dirty="0"/>
          </a:p>
          <a:p>
            <a:r>
              <a:rPr lang="en-US" dirty="0">
                <a:hlinkClick r:id="rId7"/>
              </a:rPr>
              <a:t>King RSA Crypto's Successor: Why we need to move away from a Monarchy (securityinnovation.com)</a:t>
            </a:r>
            <a:br>
              <a:rPr lang="en-US" dirty="0"/>
            </a:br>
            <a:r>
              <a:rPr lang="en-US" dirty="0"/>
              <a:t>https://blog.securityinnovation.com/blog/2013/08/king-rsa-cryptos-successor-why-we-need-to-move-away-from-a-monarchy.html</a:t>
            </a:r>
          </a:p>
          <a:p>
            <a:endParaRPr lang="en-US" dirty="0"/>
          </a:p>
          <a:p>
            <a:r>
              <a:rPr lang="en-US" dirty="0">
                <a:hlinkClick r:id="rId8"/>
              </a:rPr>
              <a:t>Quantum Resistant Public Key Cryptography: A Survey (nist.gov)</a:t>
            </a:r>
            <a:br>
              <a:rPr lang="en-US" dirty="0"/>
            </a:br>
            <a:r>
              <a:rPr lang="en-US" dirty="0"/>
              <a:t>https://tsapps.nist.gov/publication/get_pdf.cfm?pub_id=901595</a:t>
            </a:r>
          </a:p>
          <a:p>
            <a:endParaRPr lang="en-US" dirty="0"/>
          </a:p>
          <a:p>
            <a:r>
              <a:rPr lang="en-GB" dirty="0">
                <a:hlinkClick r:id="rId9"/>
              </a:rPr>
              <a:t>NTRU – Wikipedia</a:t>
            </a:r>
            <a:br>
              <a:rPr lang="en-GB" dirty="0"/>
            </a:br>
            <a:r>
              <a:rPr lang="en-GB" dirty="0"/>
              <a:t>https://en.wikipedia.org/wiki/NTRU</a:t>
            </a:r>
          </a:p>
          <a:p>
            <a:endParaRPr lang="en-GB" dirty="0"/>
          </a:p>
          <a:p>
            <a:r>
              <a:rPr lang="en-GB" dirty="0">
                <a:hlinkClick r:id="rId10"/>
              </a:rPr>
              <a:t>NIST Post-Quantum Cryptography Standardization – Wikipedia</a:t>
            </a:r>
            <a:br>
              <a:rPr lang="en-GB" dirty="0"/>
            </a:br>
            <a:r>
              <a:rPr lang="en-GB" dirty="0"/>
              <a:t>https://en.wikipedia.org/wiki/NIST_Post-Quantum_Cryptography_Standardization</a:t>
            </a:r>
          </a:p>
          <a:p>
            <a:endParaRPr lang="en-US" dirty="0"/>
          </a:p>
        </p:txBody>
      </p:sp>
      <p:sp>
        <p:nvSpPr>
          <p:cNvPr id="4" name="Slide Number Placeholder 3"/>
          <p:cNvSpPr>
            <a:spLocks noGrp="1"/>
          </p:cNvSpPr>
          <p:nvPr>
            <p:ph type="sldNum" sz="quarter" idx="10"/>
          </p:nvPr>
        </p:nvSpPr>
        <p:spPr/>
        <p:txBody>
          <a:bodyPr/>
          <a:lstStyle/>
          <a:p>
            <a:fld id="{6CE49CAB-11E7-4E46-B3A8-B9759289B5BF}" type="slidenum">
              <a:rPr lang="en-US" smtClean="0"/>
              <a:t>55</a:t>
            </a:fld>
            <a:endParaRPr lang="en-US"/>
          </a:p>
        </p:txBody>
      </p:sp>
    </p:spTree>
    <p:extLst>
      <p:ext uri="{BB962C8B-B14F-4D97-AF65-F5344CB8AC3E}">
        <p14:creationId xmlns:p14="http://schemas.microsoft.com/office/powerpoint/2010/main" val="34254999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E49CAB-11E7-4E46-B3A8-B9759289B5BF}" type="slidenum">
              <a:rPr lang="en-US" smtClean="0"/>
              <a:t>56</a:t>
            </a:fld>
            <a:endParaRPr lang="en-US"/>
          </a:p>
        </p:txBody>
      </p:sp>
    </p:spTree>
    <p:extLst>
      <p:ext uri="{BB962C8B-B14F-4D97-AF65-F5344CB8AC3E}">
        <p14:creationId xmlns:p14="http://schemas.microsoft.com/office/powerpoint/2010/main" val="14303098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3390F1D-D909-4324-9EE5-71E8B1CD31CB}" type="slidenum">
              <a:rPr lang="en-US" smtClean="0">
                <a:solidFill>
                  <a:prstClr val="black"/>
                </a:solidFill>
              </a:rPr>
              <a:pPr/>
              <a:t>57</a:t>
            </a:fld>
            <a:endParaRPr lang="en-US">
              <a:solidFill>
                <a:prstClr val="black"/>
              </a:solidFill>
            </a:endParaRPr>
          </a:p>
        </p:txBody>
      </p:sp>
      <p:sp>
        <p:nvSpPr>
          <p:cNvPr id="48131" name="Rectangle 2"/>
          <p:cNvSpPr>
            <a:spLocks noGrp="1" noRot="1" noChangeAspect="1" noChangeArrowheads="1" noTextEdit="1"/>
          </p:cNvSpPr>
          <p:nvPr>
            <p:ph type="sldImg"/>
          </p:nvPr>
        </p:nvSpPr>
        <p:spPr>
          <a:xfrm>
            <a:off x="263525" y="619125"/>
            <a:ext cx="6330950" cy="3562350"/>
          </a:xfrm>
          <a:ln w="12700">
            <a:solidFill>
              <a:schemeClr val="tx1"/>
            </a:solidFill>
          </a:ln>
        </p:spPr>
      </p:sp>
      <p:sp>
        <p:nvSpPr>
          <p:cNvPr id="4" name="Notes Placeholder 3"/>
          <p:cNvSpPr>
            <a:spLocks noGrp="1"/>
          </p:cNvSpPr>
          <p:nvPr>
            <p:ph type="body" idx="1"/>
          </p:nvPr>
        </p:nvSpPr>
        <p:spPr/>
        <p:txBody>
          <a:bodyPr>
            <a:normAutofit fontScale="92500" lnSpcReduction="20000"/>
          </a:bodyPr>
          <a:lstStyle/>
          <a:p>
            <a:pPr>
              <a:defRPr/>
            </a:pPr>
            <a:r>
              <a:rPr lang="en-US" dirty="0"/>
              <a:t>As we have seen with symmetric encryption the key distribution problem requires:</a:t>
            </a:r>
          </a:p>
          <a:p>
            <a:pPr marL="228580" indent="-228580">
              <a:buFontTx/>
              <a:buAutoNum type="arabicPeriod"/>
              <a:defRPr/>
            </a:pPr>
            <a:r>
              <a:rPr lang="en-US" dirty="0"/>
              <a:t>That the two parties communicate the shared key </a:t>
            </a:r>
          </a:p>
          <a:p>
            <a:pPr marL="228580" indent="-228580">
              <a:defRPr/>
            </a:pPr>
            <a:r>
              <a:rPr lang="en-US" dirty="0"/>
              <a:t>And</a:t>
            </a:r>
          </a:p>
          <a:p>
            <a:pPr marL="228580" indent="-228580">
              <a:defRPr/>
            </a:pPr>
            <a:r>
              <a:rPr lang="en-US" dirty="0"/>
              <a:t>2. A secure key distribution centre was set up or the key was securely transported to the recipient</a:t>
            </a:r>
          </a:p>
          <a:p>
            <a:pPr marL="228580" indent="-228580">
              <a:defRPr/>
            </a:pPr>
            <a:endParaRPr lang="en-US" dirty="0"/>
          </a:p>
          <a:p>
            <a:pPr marL="228580" indent="-228580">
              <a:defRPr/>
            </a:pPr>
            <a:r>
              <a:rPr lang="en-US" dirty="0"/>
              <a:t>Symmetrical keys are small and provide great performance, but need to be frequently changed, ideally with each message. The need to securely and frequently change keys is know as the “key distribution problem .”</a:t>
            </a:r>
          </a:p>
          <a:p>
            <a:pPr marL="228580" indent="-228580">
              <a:buFontTx/>
              <a:buAutoNum type="arabicPeriod"/>
              <a:defRPr/>
            </a:pPr>
            <a:endParaRPr lang="en-US" dirty="0"/>
          </a:p>
          <a:p>
            <a:pPr marL="228580" indent="-228580">
              <a:defRPr/>
            </a:pPr>
            <a:r>
              <a:rPr lang="en-US" dirty="0"/>
              <a:t>Whitefield </a:t>
            </a:r>
            <a:r>
              <a:rPr lang="en-US" dirty="0" err="1"/>
              <a:t>Diffie</a:t>
            </a:r>
            <a:r>
              <a:rPr lang="en-US" dirty="0"/>
              <a:t> and Martin Hellman, both University of Stanford professors, argued that the #2 negated the very essence of security. They</a:t>
            </a:r>
            <a:r>
              <a:rPr lang="en-US" baseline="0" dirty="0"/>
              <a:t> set about creating a system that solves the key distribution problem. They based their work on a paper written by Merkle and have asked the public to call the system Diffie-Hellman-Merkle, but it hasn’t caught on.</a:t>
            </a:r>
            <a:endParaRPr lang="en-US" dirty="0"/>
          </a:p>
          <a:p>
            <a:pPr marL="228580" indent="-228580">
              <a:defRPr/>
            </a:pPr>
            <a:endParaRPr lang="en-US" dirty="0"/>
          </a:p>
          <a:p>
            <a:pPr marL="228580" indent="-228580">
              <a:defRPr/>
            </a:pPr>
            <a:r>
              <a:rPr lang="en-US" dirty="0"/>
              <a:t>A second problem they investigated was related to digital signatures. If the use of digital signatures became widespread (they were writing in 1976) the electronic documents will become like paper documents and would need the equivalent of signatures used in paper documents for non-repudiation.</a:t>
            </a:r>
          </a:p>
          <a:p>
            <a:pPr marL="228580" indent="-228580">
              <a:defRPr/>
            </a:pPr>
            <a:endParaRPr lang="en-US" dirty="0"/>
          </a:p>
          <a:p>
            <a:pPr marL="228580" indent="-228580">
              <a:defRPr/>
            </a:pPr>
            <a:r>
              <a:rPr lang="en-US" dirty="0"/>
              <a:t>They set out to improve symmetrical encryption by developing a pair exchange protocol. A requirement of the protocol that it must be computationally infeasible to determine the decryption key even if the user has the cryptographic algorithm, the cyphertext, and the encryption key. </a:t>
            </a:r>
          </a:p>
          <a:p>
            <a:pPr marL="228580" indent="-228580">
              <a:defRPr/>
            </a:pPr>
            <a:endParaRPr lang="en-US" dirty="0"/>
          </a:p>
          <a:p>
            <a:pPr marL="228580" indent="-228580">
              <a:defRPr/>
            </a:pPr>
            <a:r>
              <a:rPr lang="en-US" dirty="0"/>
              <a:t>Diffie-Hellman protocol developed in 1976 was a breakthrough and solved the key distribution problem and addressed the other problems as well.</a:t>
            </a:r>
          </a:p>
          <a:p>
            <a:pPr marL="228580" indent="-228580">
              <a:defRPr/>
            </a:pPr>
            <a:endParaRPr lang="en-US" dirty="0"/>
          </a:p>
          <a:p>
            <a:pPr>
              <a:defRPr/>
            </a:pPr>
            <a:r>
              <a:rPr lang="en-US" dirty="0"/>
              <a:t>DH is a mathematical algorithm that allows two computers to generate an identical shared secret on both systems, even though those systems may never have communicated with each other before. That shared secret can then be used to securely exchange a cryptographic encryption key. That key then encrypts traffic between the two systems.</a:t>
            </a:r>
          </a:p>
          <a:p>
            <a:pPr marL="228580" indent="-228580">
              <a:defRPr/>
            </a:pPr>
            <a:endParaRPr lang="en-US" dirty="0"/>
          </a:p>
          <a:p>
            <a:pPr marL="228580" indent="-228580">
              <a:defRPr/>
            </a:pPr>
            <a:endParaRPr lang="en-US" dirty="0"/>
          </a:p>
        </p:txBody>
      </p:sp>
    </p:spTree>
    <p:extLst>
      <p:ext uri="{BB962C8B-B14F-4D97-AF65-F5344CB8AC3E}">
        <p14:creationId xmlns:p14="http://schemas.microsoft.com/office/powerpoint/2010/main" val="39442771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E49CAB-11E7-4E46-B3A8-B9759289B5BF}" type="slidenum">
              <a:rPr lang="en-US" smtClean="0"/>
              <a:t>58</a:t>
            </a:fld>
            <a:endParaRPr lang="en-US"/>
          </a:p>
        </p:txBody>
      </p:sp>
    </p:spTree>
    <p:extLst>
      <p:ext uri="{BB962C8B-B14F-4D97-AF65-F5344CB8AC3E}">
        <p14:creationId xmlns:p14="http://schemas.microsoft.com/office/powerpoint/2010/main" val="28646263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E49CAB-11E7-4E46-B3A8-B9759289B5BF}" type="slidenum">
              <a:rPr lang="en-US" smtClean="0"/>
              <a:t>59</a:t>
            </a:fld>
            <a:endParaRPr lang="en-US"/>
          </a:p>
        </p:txBody>
      </p:sp>
    </p:spTree>
    <p:extLst>
      <p:ext uri="{BB962C8B-B14F-4D97-AF65-F5344CB8AC3E}">
        <p14:creationId xmlns:p14="http://schemas.microsoft.com/office/powerpoint/2010/main" val="2119178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61D6A-EE40-0D77-7A22-250425455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43DD-2989-204E-7238-4D24570949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AB4F1D-A412-6FB9-681F-D539BD317F7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EULA = </a:t>
            </a:r>
            <a:r>
              <a:rPr lang="en-GB" dirty="0"/>
              <a:t>End-User License Agreement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better known as "Resistance is Futile."</a:t>
            </a:r>
          </a:p>
        </p:txBody>
      </p:sp>
      <p:sp>
        <p:nvSpPr>
          <p:cNvPr id="4" name="Slide Number Placeholder 3">
            <a:extLst>
              <a:ext uri="{FF2B5EF4-FFF2-40B4-BE49-F238E27FC236}">
                <a16:creationId xmlns:a16="http://schemas.microsoft.com/office/drawing/2014/main" id="{62ECF7BA-FB2E-8B80-E6C3-5091B9D6046F}"/>
              </a:ext>
            </a:extLst>
          </p:cNvPr>
          <p:cNvSpPr>
            <a:spLocks noGrp="1"/>
          </p:cNvSpPr>
          <p:nvPr>
            <p:ph type="sldNum" sz="quarter" idx="10"/>
          </p:nvPr>
        </p:nvSpPr>
        <p:spPr/>
        <p:txBody>
          <a:bodyPr/>
          <a:lstStyle/>
          <a:p>
            <a:fld id="{6CE49CAB-11E7-4E46-B3A8-B9759289B5BF}" type="slidenum">
              <a:rPr lang="en-US" smtClean="0"/>
              <a:t>6</a:t>
            </a:fld>
            <a:endParaRPr lang="en-US"/>
          </a:p>
        </p:txBody>
      </p:sp>
    </p:spTree>
    <p:extLst>
      <p:ext uri="{BB962C8B-B14F-4D97-AF65-F5344CB8AC3E}">
        <p14:creationId xmlns:p14="http://schemas.microsoft.com/office/powerpoint/2010/main" val="2798150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E49CAB-11E7-4E46-B3A8-B9759289B5BF}" type="slidenum">
              <a:rPr lang="en-US" smtClean="0"/>
              <a:t>60</a:t>
            </a:fld>
            <a:endParaRPr lang="en-US"/>
          </a:p>
        </p:txBody>
      </p:sp>
    </p:spTree>
    <p:extLst>
      <p:ext uri="{BB962C8B-B14F-4D97-AF65-F5344CB8AC3E}">
        <p14:creationId xmlns:p14="http://schemas.microsoft.com/office/powerpoint/2010/main" val="4587520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1EE47D1-DFD6-4493-A417-E67920D2C00D}" type="slidenum">
              <a:rPr lang="en-US" smtClean="0">
                <a:solidFill>
                  <a:prstClr val="black"/>
                </a:solidFill>
              </a:rPr>
              <a:pPr/>
              <a:t>61</a:t>
            </a:fld>
            <a:endParaRPr lang="en-US">
              <a:solidFill>
                <a:prstClr val="black"/>
              </a:solidFill>
            </a:endParaRPr>
          </a:p>
        </p:txBody>
      </p:sp>
      <p:sp>
        <p:nvSpPr>
          <p:cNvPr id="49155" name="Rectangle 2"/>
          <p:cNvSpPr>
            <a:spLocks noGrp="1" noRot="1" noChangeAspect="1" noChangeArrowheads="1" noTextEdit="1"/>
          </p:cNvSpPr>
          <p:nvPr>
            <p:ph type="sldImg"/>
          </p:nvPr>
        </p:nvSpPr>
        <p:spPr>
          <a:xfrm>
            <a:off x="263525" y="619125"/>
            <a:ext cx="6330950" cy="3562350"/>
          </a:xfrm>
          <a:ln w="12700">
            <a:solidFill>
              <a:schemeClr val="tx1"/>
            </a:solidFill>
          </a:ln>
        </p:spPr>
      </p:sp>
    </p:spTree>
    <p:extLst>
      <p:ext uri="{BB962C8B-B14F-4D97-AF65-F5344CB8AC3E}">
        <p14:creationId xmlns:p14="http://schemas.microsoft.com/office/powerpoint/2010/main" val="23817711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62</a:t>
            </a:fld>
            <a:endParaRPr lang="en-US"/>
          </a:p>
        </p:txBody>
      </p:sp>
    </p:spTree>
    <p:extLst>
      <p:ext uri="{BB962C8B-B14F-4D97-AF65-F5344CB8AC3E}">
        <p14:creationId xmlns:p14="http://schemas.microsoft.com/office/powerpoint/2010/main" val="10489447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E49CAB-11E7-4E46-B3A8-B9759289B5BF}" type="slidenum">
              <a:rPr lang="en-US" smtClean="0"/>
              <a:t>63</a:t>
            </a:fld>
            <a:endParaRPr lang="en-US"/>
          </a:p>
        </p:txBody>
      </p:sp>
    </p:spTree>
    <p:extLst>
      <p:ext uri="{BB962C8B-B14F-4D97-AF65-F5344CB8AC3E}">
        <p14:creationId xmlns:p14="http://schemas.microsoft.com/office/powerpoint/2010/main" val="3253197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If you are not the customer,  you are the product.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If you're not paying for the product, you </a:t>
            </a:r>
            <a:r>
              <a:rPr lang="en-CA" sz="1200" b="1" i="1" dirty="0"/>
              <a:t>are</a:t>
            </a:r>
            <a:r>
              <a:rPr lang="en-CA" sz="1200" b="1" dirty="0"/>
              <a:t> the product.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Something for free in a capitalist system is ironic. </a:t>
            </a:r>
            <a:br>
              <a:rPr lang="en-CA" sz="1200" dirty="0"/>
            </a:b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maybe the problem is not free but the low value we put on ourselves, our behaviour, and our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There are more ways to value things than with money….your time for instance.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Running a business on social media is like having your office in a tent in a public park. People visiting the park see it but there is no security, no privacy, and you can be kicked out by the municipality at any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a:t>
            </a:r>
            <a:r>
              <a:rPr lang="en-US" sz="1200" dirty="0"/>
              <a:t>When you use a social-media platform to build your audience, you make a Faustian bargain. In exchange for a snazzy design and a convenient audience that frequents the platform at all hours of the day, you agree to give up ALL control to an intermediary. This intermediary dictates who sees your posts and how often, [the feedback to you,] and it can unilaterally change policies, tweak algorithms, and generally do whatever it wants—even if it puts an end to your business or influence." </a:t>
            </a:r>
            <a:r>
              <a:rPr lang="en-CA" sz="1200" dirty="0"/>
              <a:t>See https://ozanvarol.com/the-illusion-of-social-media/</a:t>
            </a:r>
            <a:br>
              <a:rPr lang="en-CA" sz="1200" dirty="0"/>
            </a:br>
            <a:endParaRPr lang="en-CA" sz="1200" b="1"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The Internet started as “free”. </a:t>
            </a:r>
            <a:r>
              <a:rPr lang="en-CA" sz="1200" kern="1200" dirty="0">
                <a:solidFill>
                  <a:schemeClr val="tx1"/>
                </a:solidFill>
                <a:effectLst/>
                <a:latin typeface="+mn-lt"/>
                <a:ea typeface="+mn-ea"/>
                <a:cs typeface="+mn-cs"/>
              </a:rPr>
              <a:t>The US Defence Dept. and universities developed and paid for the networking infrastructure and even the first GUI browser, Mosaic, which was co-written by Marc Andreessen as a student. The improved Netscape Navigator browser was </a:t>
            </a:r>
            <a:r>
              <a:rPr lang="en-CA" sz="1200" b="1" kern="1200" dirty="0">
                <a:solidFill>
                  <a:schemeClr val="tx1"/>
                </a:solidFill>
                <a:effectLst/>
                <a:latin typeface="+mn-lt"/>
                <a:ea typeface="+mn-ea"/>
                <a:cs typeface="+mn-cs"/>
              </a:rPr>
              <a:t>given away </a:t>
            </a:r>
            <a:r>
              <a:rPr lang="en-CA" sz="1200" kern="1200" dirty="0">
                <a:solidFill>
                  <a:schemeClr val="tx1"/>
                </a:solidFill>
                <a:effectLst/>
                <a:latin typeface="+mn-lt"/>
                <a:ea typeface="+mn-ea"/>
                <a:cs typeface="+mn-cs"/>
              </a:rPr>
              <a:t>by Marc Andreessen ‘s company Netscape to non-commercial users (if everyone is using it, businesses will buy it for their employees). Open Source contributed to the platform software that runs much of the Internet (Linux OS, Apache web server, MySQL, </a:t>
            </a:r>
            <a:r>
              <a:rPr lang="en-CA" sz="1200" kern="1200" dirty="0" err="1">
                <a:solidFill>
                  <a:schemeClr val="tx1"/>
                </a:solidFill>
                <a:effectLst/>
                <a:latin typeface="+mn-lt"/>
                <a:ea typeface="+mn-ea"/>
                <a:cs typeface="+mn-cs"/>
              </a:rPr>
              <a:t>Php</a:t>
            </a:r>
            <a:r>
              <a:rPr lang="en-CA" sz="1200" kern="1200" dirty="0">
                <a:solidFill>
                  <a:schemeClr val="tx1"/>
                </a:solidFill>
                <a:effectLst/>
                <a:latin typeface="+mn-lt"/>
                <a:ea typeface="+mn-ea"/>
                <a:cs typeface="+mn-cs"/>
              </a:rPr>
              <a:t>)  </a:t>
            </a:r>
            <a:r>
              <a:rPr lang="en-CA" sz="1200" u="sng" kern="1200" dirty="0">
                <a:solidFill>
                  <a:schemeClr val="tx1"/>
                </a:solidFill>
                <a:effectLst/>
                <a:latin typeface="+mn-lt"/>
                <a:ea typeface="+mn-ea"/>
                <a:cs typeface="+mn-cs"/>
                <a:hlinkClick r:id="rId3"/>
              </a:rPr>
              <a:t>https://en.wikipedia.org/wiki/Mosaic_(web_browser)</a:t>
            </a:r>
            <a:r>
              <a:rPr lang="en-CA" sz="1200"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Somebody has to pay for free. </a:t>
            </a:r>
            <a:r>
              <a:rPr lang="en-CA" b="1" dirty="0"/>
              <a:t>It’s ‘free’ to put your money into a bank account. ‘We’ or well, our money is the product. The bank makes money by lending our deposits to other people. It is not a bad bargain. </a:t>
            </a:r>
            <a:r>
              <a:rPr lang="en-US" sz="1200" b="1" kern="1200" dirty="0">
                <a:solidFill>
                  <a:schemeClr val="tx1"/>
                </a:solidFill>
                <a:effectLst/>
                <a:latin typeface="+mn-lt"/>
                <a:ea typeface="+mn-ea"/>
                <a:cs typeface="+mn-cs"/>
              </a:rPr>
              <a:t>There are various schemes and methods and not all are bad or insecure. But seriously folks, </a:t>
            </a:r>
            <a:r>
              <a:rPr lang="en-US" sz="1200" b="1" i="1" kern="1200" dirty="0">
                <a:solidFill>
                  <a:schemeClr val="tx1"/>
                </a:solidFill>
                <a:effectLst/>
                <a:latin typeface="+mn-lt"/>
                <a:ea typeface="+mn-ea"/>
                <a:cs typeface="+mn-cs"/>
              </a:rPr>
              <a:t>free is magic</a:t>
            </a:r>
            <a:r>
              <a:rPr lang="en-US" sz="1200" b="1" kern="1200" dirty="0">
                <a:solidFill>
                  <a:schemeClr val="tx1"/>
                </a:solidFill>
                <a:effectLst/>
                <a:latin typeface="+mn-lt"/>
                <a:ea typeface="+mn-ea"/>
                <a:cs typeface="+mn-cs"/>
              </a:rPr>
              <a:t>. It costs money to run servers and buy Internet bandwidth. Do you really believe in magic? If not, support Wikipedia so it stays "free".</a:t>
            </a:r>
          </a:p>
          <a:p>
            <a:pPr lvl="0"/>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Ask: How do free sites make their money? What is their revenue model? ?  Who owns the content you post to a site? Not likely you. Who benefits from things you posted on "free" social media? Not just you. Is it just delivering ads to eyeballs or are they “monetizing” your information and your behaviour</a:t>
            </a:r>
            <a:r>
              <a:rPr lang="en-CA" sz="1200" b="0" i="0" kern="1200" dirty="0">
                <a:solidFill>
                  <a:schemeClr val="tx1"/>
                </a:solidFill>
                <a:effectLst/>
                <a:latin typeface="+mn-lt"/>
                <a:ea typeface="+mn-ea"/>
                <a:cs typeface="+mn-cs"/>
              </a:rPr>
              <a:t>? </a:t>
            </a:r>
            <a:br>
              <a:rPr lang="en-CA" sz="1200" b="0" i="0" kern="1200" dirty="0">
                <a:solidFill>
                  <a:schemeClr val="tx1"/>
                </a:solidFill>
                <a:effectLst/>
                <a:latin typeface="+mn-lt"/>
                <a:ea typeface="+mn-ea"/>
                <a:cs typeface="+mn-cs"/>
              </a:rPr>
            </a:br>
            <a:r>
              <a:rPr lang="en-CA" sz="1200" b="0" i="0" kern="1200" dirty="0">
                <a:solidFill>
                  <a:schemeClr val="tx1"/>
                </a:solidFill>
                <a:effectLst/>
                <a:latin typeface="+mn-lt"/>
                <a:ea typeface="+mn-ea"/>
                <a:cs typeface="+mn-cs"/>
              </a:rPr>
              <a:t>The Latin phrase “Caveat emptor” – buyer beware</a:t>
            </a:r>
            <a:r>
              <a:rPr lang="en-CA" sz="1200" b="0" i="0" kern="1200" baseline="0" dirty="0">
                <a:solidFill>
                  <a:schemeClr val="tx1"/>
                </a:solidFill>
                <a:effectLst/>
                <a:latin typeface="+mn-lt"/>
                <a:ea typeface="+mn-ea"/>
                <a:cs typeface="+mn-cs"/>
              </a:rPr>
              <a:t> – is not thought of because there is no purchase. There is provision of service however. Caveat emptor applies to that.</a:t>
            </a:r>
            <a:endParaRPr lang="en-CA" sz="1200" b="0" i="0" kern="1200" dirty="0">
              <a:solidFill>
                <a:schemeClr val="tx1"/>
              </a:solidFill>
              <a:effectLst/>
              <a:latin typeface="+mn-lt"/>
              <a:ea typeface="+mn-ea"/>
              <a:cs typeface="+mn-cs"/>
            </a:endParaRPr>
          </a:p>
          <a:p>
            <a:pPr lvl="0"/>
            <a:r>
              <a:rPr lang="en-CA" sz="1200" b="0" i="0" kern="1200" dirty="0">
                <a:solidFill>
                  <a:schemeClr val="tx1"/>
                </a:solidFill>
                <a:effectLst/>
                <a:latin typeface="+mn-lt"/>
                <a:ea typeface="+mn-ea"/>
                <a:cs typeface="+mn-cs"/>
              </a:rPr>
              <a:t>The Latin phrase "</a:t>
            </a:r>
            <a:r>
              <a:rPr lang="en-CA" sz="1200" b="1" i="1" kern="1200" dirty="0">
                <a:solidFill>
                  <a:schemeClr val="tx1"/>
                </a:solidFill>
                <a:effectLst/>
                <a:latin typeface="+mn-lt"/>
                <a:ea typeface="+mn-ea"/>
                <a:cs typeface="+mn-cs"/>
              </a:rPr>
              <a:t>Cui bono?</a:t>
            </a:r>
            <a:r>
              <a:rPr lang="en-CA" sz="1200" b="0" i="0" kern="1200" dirty="0">
                <a:solidFill>
                  <a:schemeClr val="tx1"/>
                </a:solidFill>
                <a:effectLst/>
                <a:latin typeface="+mn-lt"/>
                <a:ea typeface="+mn-ea"/>
                <a:cs typeface="+mn-cs"/>
              </a:rPr>
              <a:t>", literally "for whose benefit?" is a key forensic question in legal and police investigations. (https://en.wikipedia.org/wiki/Cui_bono)</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Ads are not just something you can ignore to satisfy the bargain. Y</a:t>
            </a:r>
            <a:r>
              <a:rPr lang="en-CA" sz="1200" kern="1200" dirty="0">
                <a:solidFill>
                  <a:schemeClr val="tx1"/>
                </a:solidFill>
                <a:effectLst/>
                <a:latin typeface="+mn-lt"/>
                <a:ea typeface="+mn-ea"/>
                <a:cs typeface="+mn-cs"/>
              </a:rPr>
              <a:t>our information and your behaviour are collected, analyzed, and sold to advertisers – Facebook sells it in real time based on what you did a few seconds ago. If you click on an ad, that's just a bonus to Facebook and Google. The real money is in "</a:t>
            </a:r>
            <a:r>
              <a:rPr lang="en-CA" dirty="0"/>
              <a:t>Surveillance Capitalism". Search: Shoshana </a:t>
            </a:r>
            <a:r>
              <a:rPr lang="en-CA" dirty="0" err="1"/>
              <a:t>Zuboff</a:t>
            </a:r>
            <a:r>
              <a:rPr lang="en-CA" dirty="0"/>
              <a:t> (</a:t>
            </a:r>
            <a:r>
              <a:rPr lang="en-US" dirty="0"/>
              <a:t>Professor Emerita, Harvard Business School</a:t>
            </a:r>
            <a:r>
              <a:rPr lang="en-CA" dirty="0"/>
              <a:t>)  </a:t>
            </a:r>
            <a:r>
              <a:rPr lang="en-CA" b="1" dirty="0"/>
              <a:t>We aren’t the product anymore, she argues, we’re the raw material.</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Keep this in mind as we talk about security and think about your privacy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https://business.adobe.com/blog/basics/behavioral-targeting</a:t>
            </a:r>
          </a:p>
          <a:p>
            <a:pPr lvl="0"/>
            <a:r>
              <a:rPr lang="en-US" sz="1200" kern="1200" dirty="0">
                <a:solidFill>
                  <a:schemeClr val="tx1"/>
                </a:solidFill>
                <a:effectLst/>
                <a:latin typeface="+mn-lt"/>
                <a:ea typeface="+mn-ea"/>
                <a:cs typeface="+mn-cs"/>
              </a:rPr>
              <a:t>/search?q=display+advertising+with+real-time+bidding+%28rtb%29+and+behavioural+targeting</a:t>
            </a:r>
          </a:p>
          <a:p>
            <a:pPr lvl="0"/>
            <a:endParaRPr lang="en-US" sz="1200" kern="1200" dirty="0">
              <a:solidFill>
                <a:schemeClr val="tx1"/>
              </a:solidFill>
              <a:effectLst/>
              <a:latin typeface="+mn-lt"/>
              <a:ea typeface="+mn-ea"/>
              <a:cs typeface="+mn-cs"/>
            </a:endParaRPr>
          </a:p>
          <a:p>
            <a:pPr lvl="0"/>
            <a:r>
              <a:rPr lang="en-US" dirty="0">
                <a:hlinkClick r:id="rId4"/>
              </a:rPr>
              <a:t>Amazon's Dark Secret: It Has Failed to Protect Your Data | WIRED</a:t>
            </a:r>
            <a:br>
              <a:rPr lang="en-US" dirty="0"/>
            </a:br>
            <a:r>
              <a:rPr lang="en-US" dirty="0"/>
              <a:t>https://www.wired.com/story/amazon-failed-to-protect-your-data-investigation/</a:t>
            </a:r>
            <a:endParaRPr lang="en-CA" dirty="0">
              <a:effectLst/>
            </a:endParaRP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A Gift of Fire: Social, Legal, and Ethical Issues for Computing Technology (5th Edition)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by Sara </a:t>
            </a:r>
            <a:r>
              <a:rPr lang="en-CA" sz="1200" b="1" i="0" kern="1200" dirty="0" err="1">
                <a:solidFill>
                  <a:schemeClr val="tx1"/>
                </a:solidFill>
                <a:effectLst/>
                <a:latin typeface="+mn-lt"/>
                <a:ea typeface="+mn-ea"/>
                <a:cs typeface="+mn-cs"/>
              </a:rPr>
              <a:t>Baase</a:t>
            </a:r>
            <a:r>
              <a:rPr lang="en-CA" sz="1200" b="1" i="0" kern="1200" dirty="0">
                <a:solidFill>
                  <a:schemeClr val="tx1"/>
                </a:solidFill>
                <a:effectLst/>
                <a:latin typeface="+mn-lt"/>
                <a:ea typeface="+mn-ea"/>
                <a:cs typeface="+mn-cs"/>
              </a:rPr>
              <a:t> (Author), Timothy M. Henry (Author)</a:t>
            </a:r>
          </a:p>
          <a:p>
            <a:r>
              <a:rPr lang="en-CA" sz="1200" b="1" i="0" kern="1200" dirty="0">
                <a:solidFill>
                  <a:schemeClr val="tx1"/>
                </a:solidFill>
                <a:effectLst/>
                <a:latin typeface="+mn-lt"/>
                <a:ea typeface="+mn-ea"/>
                <a:cs typeface="+mn-cs"/>
              </a:rPr>
              <a:t>Paperback:</a:t>
            </a:r>
            <a:r>
              <a:rPr lang="en-CA" sz="1200" b="0" i="0" kern="1200" dirty="0">
                <a:solidFill>
                  <a:schemeClr val="tx1"/>
                </a:solidFill>
                <a:effectLst/>
                <a:latin typeface="+mn-lt"/>
                <a:ea typeface="+mn-ea"/>
                <a:cs typeface="+mn-cs"/>
              </a:rPr>
              <a:t> 560 pages</a:t>
            </a:r>
          </a:p>
          <a:p>
            <a:r>
              <a:rPr lang="en-CA" sz="1200" b="1" i="0" kern="1200" dirty="0">
                <a:solidFill>
                  <a:schemeClr val="tx1"/>
                </a:solidFill>
                <a:effectLst/>
                <a:latin typeface="+mn-lt"/>
                <a:ea typeface="+mn-ea"/>
                <a:cs typeface="+mn-cs"/>
              </a:rPr>
              <a:t>Publisher:</a:t>
            </a:r>
            <a:r>
              <a:rPr lang="en-CA" sz="1200" b="0" i="0" kern="1200" dirty="0">
                <a:solidFill>
                  <a:schemeClr val="tx1"/>
                </a:solidFill>
                <a:effectLst/>
                <a:latin typeface="+mn-lt"/>
                <a:ea typeface="+mn-ea"/>
                <a:cs typeface="+mn-cs"/>
              </a:rPr>
              <a:t> Pearson; 5 edition (March 9, 2017)</a:t>
            </a:r>
          </a:p>
          <a:p>
            <a:r>
              <a:rPr lang="en-CA" sz="1200" b="1" i="0" kern="1200" dirty="0">
                <a:solidFill>
                  <a:schemeClr val="tx1"/>
                </a:solidFill>
                <a:effectLst/>
                <a:latin typeface="+mn-lt"/>
                <a:ea typeface="+mn-ea"/>
                <a:cs typeface="+mn-cs"/>
              </a:rPr>
              <a:t>Language:</a:t>
            </a:r>
            <a:r>
              <a:rPr lang="en-CA" sz="1200" b="0" i="0" kern="1200" dirty="0">
                <a:solidFill>
                  <a:schemeClr val="tx1"/>
                </a:solidFill>
                <a:effectLst/>
                <a:latin typeface="+mn-lt"/>
                <a:ea typeface="+mn-ea"/>
                <a:cs typeface="+mn-cs"/>
              </a:rPr>
              <a:t> English</a:t>
            </a:r>
          </a:p>
          <a:p>
            <a:r>
              <a:rPr lang="en-CA" sz="1200" b="1" i="0" kern="1200" dirty="0">
                <a:solidFill>
                  <a:schemeClr val="tx1"/>
                </a:solidFill>
                <a:effectLst/>
                <a:latin typeface="+mn-lt"/>
                <a:ea typeface="+mn-ea"/>
                <a:cs typeface="+mn-cs"/>
              </a:rPr>
              <a:t>ISBN-10:</a:t>
            </a:r>
            <a:r>
              <a:rPr lang="en-CA" sz="1200" b="0" i="0" kern="1200" dirty="0">
                <a:solidFill>
                  <a:schemeClr val="tx1"/>
                </a:solidFill>
                <a:effectLst/>
                <a:latin typeface="+mn-lt"/>
                <a:ea typeface="+mn-ea"/>
                <a:cs typeface="+mn-cs"/>
              </a:rPr>
              <a:t> 0134615271</a:t>
            </a:r>
          </a:p>
          <a:p>
            <a:r>
              <a:rPr lang="en-CA" sz="1200" b="1" i="0" kern="1200" dirty="0">
                <a:solidFill>
                  <a:schemeClr val="tx1"/>
                </a:solidFill>
                <a:effectLst/>
                <a:latin typeface="+mn-lt"/>
                <a:ea typeface="+mn-ea"/>
                <a:cs typeface="+mn-cs"/>
              </a:rPr>
              <a:t>ISBN-13:</a:t>
            </a:r>
            <a:r>
              <a:rPr lang="en-CA" sz="1200" b="0" i="0" kern="1200" dirty="0">
                <a:solidFill>
                  <a:schemeClr val="tx1"/>
                </a:solidFill>
                <a:effectLst/>
                <a:latin typeface="+mn-lt"/>
                <a:ea typeface="+mn-ea"/>
                <a:cs typeface="+mn-cs"/>
              </a:rPr>
              <a:t> 978-0134615271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t>
            </a:r>
            <a:r>
              <a:rPr lang="en-CA" dirty="0"/>
              <a:t>ttp://www.rothke.com/ see his blogs.</a:t>
            </a:r>
          </a:p>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7</a:t>
            </a:fld>
            <a:endParaRPr lang="en-US"/>
          </a:p>
        </p:txBody>
      </p:sp>
    </p:spTree>
    <p:extLst>
      <p:ext uri="{BB962C8B-B14F-4D97-AF65-F5344CB8AC3E}">
        <p14:creationId xmlns:p14="http://schemas.microsoft.com/office/powerpoint/2010/main" val="944983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
            </a:r>
            <a:r>
              <a:rPr lang="en-CA" dirty="0"/>
              <a:t>ow a classic Internet meme. So, don't leave your terminal signed on at 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NIST SP 800-63-3 DIGITAL IDENTITY GUIDELINES </a:t>
            </a:r>
            <a:br>
              <a:rPr lang="en-US" dirty="0"/>
            </a:br>
            <a:r>
              <a:rPr lang="en-US" dirty="0"/>
              <a:t>https://doi.org/10.6028/NIST.SP.800-63-3  Executive Summary, </a:t>
            </a:r>
            <a:r>
              <a:rPr lang="en-US" dirty="0" err="1"/>
              <a:t>p.iv</a:t>
            </a:r>
            <a:r>
              <a:rPr lang="en-US" dirty="0"/>
              <a:t>, second paragraph</a:t>
            </a:r>
            <a:endParaRPr lang="en-CA" dirty="0"/>
          </a:p>
          <a:p>
            <a:endParaRPr lang="en-CA" dirty="0"/>
          </a:p>
          <a:p>
            <a:r>
              <a:rPr lang="en-CA" dirty="0"/>
              <a:t>https://en.wikipedia.org/wiki/On_the_Internet,_nobody_knows_you're_a_dog</a:t>
            </a:r>
          </a:p>
          <a:p>
            <a:endParaRPr lang="en-US" dirty="0"/>
          </a:p>
          <a:p>
            <a:r>
              <a:rPr lang="en-CA" dirty="0"/>
              <a:t>http://www.ontheinternetnobodyknowsyoureadog.com/</a:t>
            </a:r>
          </a:p>
          <a:p>
            <a:endParaRPr lang="en-US" dirty="0"/>
          </a:p>
          <a:p>
            <a:r>
              <a:rPr lang="en-US" dirty="0"/>
              <a:t>A</a:t>
            </a:r>
            <a:r>
              <a:rPr lang="en-CA" dirty="0"/>
              <a:t>KA "Catfish" https://www.urbandictionary.com/define.php?term=Catfish</a:t>
            </a:r>
          </a:p>
        </p:txBody>
      </p:sp>
      <p:sp>
        <p:nvSpPr>
          <p:cNvPr id="4" name="Slide Number Placeholder 3"/>
          <p:cNvSpPr>
            <a:spLocks noGrp="1"/>
          </p:cNvSpPr>
          <p:nvPr>
            <p:ph type="sldNum" sz="quarter" idx="10"/>
          </p:nvPr>
        </p:nvSpPr>
        <p:spPr/>
        <p:txBody>
          <a:bodyPr/>
          <a:lstStyle/>
          <a:p>
            <a:fld id="{6CE49CAB-11E7-4E46-B3A8-B9759289B5BF}" type="slidenum">
              <a:rPr lang="en-US" smtClean="0"/>
              <a:t>8</a:t>
            </a:fld>
            <a:endParaRPr lang="en-US"/>
          </a:p>
        </p:txBody>
      </p:sp>
    </p:spTree>
    <p:extLst>
      <p:ext uri="{BB962C8B-B14F-4D97-AF65-F5344CB8AC3E}">
        <p14:creationId xmlns:p14="http://schemas.microsoft.com/office/powerpoint/2010/main" val="1038021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miss the days when the Internet did NOT know that I was a dog."</a:t>
            </a:r>
          </a:p>
        </p:txBody>
      </p:sp>
      <p:sp>
        <p:nvSpPr>
          <p:cNvPr id="4" name="Slide Number Placeholder 3"/>
          <p:cNvSpPr>
            <a:spLocks noGrp="1"/>
          </p:cNvSpPr>
          <p:nvPr>
            <p:ph type="sldNum" sz="quarter" idx="10"/>
          </p:nvPr>
        </p:nvSpPr>
        <p:spPr/>
        <p:txBody>
          <a:bodyPr/>
          <a:lstStyle/>
          <a:p>
            <a:fld id="{6CE49CAB-11E7-4E46-B3A8-B9759289B5BF}" type="slidenum">
              <a:rPr lang="en-US" smtClean="0"/>
              <a:t>9</a:t>
            </a:fld>
            <a:endParaRPr lang="en-US"/>
          </a:p>
        </p:txBody>
      </p:sp>
    </p:spTree>
    <p:extLst>
      <p:ext uri="{BB962C8B-B14F-4D97-AF65-F5344CB8AC3E}">
        <p14:creationId xmlns:p14="http://schemas.microsoft.com/office/powerpoint/2010/main" val="2498875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0"/>
            <a:ext cx="7848600" cy="1445419"/>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B07471-B472-4C3F-B46F-D347BD4AB42B}" type="datetimeFigureOut">
              <a:rPr lang="en-CA" smtClean="0"/>
              <a:t>2024-06-19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cxnSp>
        <p:nvCxnSpPr>
          <p:cNvPr id="8" name="Straight Connector 7"/>
          <p:cNvCxnSpPr/>
          <p:nvPr/>
        </p:nvCxnSpPr>
        <p:spPr>
          <a:xfrm>
            <a:off x="685800" y="2548890"/>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B07471-B472-4C3F-B46F-D347BD4AB42B}" type="datetimeFigureOut">
              <a:rPr lang="en-CA" smtClean="0"/>
              <a:t>2024-06-19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594060"/>
            <a:ext cx="5715000" cy="41833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597915"/>
            <a:ext cx="2139696" cy="31827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B07471-B472-4C3F-B46F-D347BD4AB42B}" type="datetimeFigureOut">
              <a:rPr lang="en-CA" smtClean="0"/>
              <a:t>2024-06-19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cxnSp>
        <p:nvCxnSpPr>
          <p:cNvPr id="9" name="Straight Connector 8"/>
          <p:cNvCxnSpPr/>
          <p:nvPr/>
        </p:nvCxnSpPr>
        <p:spPr>
          <a:xfrm rot="5400000">
            <a:off x="684114" y="2684956"/>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B07471-B472-4C3F-B46F-D347BD4AB42B}" type="datetimeFigureOut">
              <a:rPr lang="en-CA" smtClean="0"/>
              <a:t>2024-06-19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B07471-B472-4C3F-B46F-D347BD4AB42B}" type="datetimeFigureOut">
              <a:rPr lang="en-CA" smtClean="0"/>
              <a:t>2024-06-19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07471-B472-4C3F-B46F-D347BD4AB42B}" type="datetimeFigureOut">
              <a:rPr lang="en-CA" smtClean="0"/>
              <a:t>2024-06-19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noProof="0" dirty="0"/>
              <a:t>Click to edit Master title style</a:t>
            </a:r>
          </a:p>
        </p:txBody>
      </p:sp>
      <p:sp>
        <p:nvSpPr>
          <p:cNvPr id="3" name="Content Placeholder 2"/>
          <p:cNvSpPr>
            <a:spLocks noGrp="1"/>
          </p:cNvSpPr>
          <p:nvPr>
            <p:ph idx="1"/>
          </p:nvPr>
        </p:nvSpPr>
        <p:spPr/>
        <p:txBody>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Date Placeholder 3"/>
          <p:cNvSpPr>
            <a:spLocks noGrp="1"/>
          </p:cNvSpPr>
          <p:nvPr>
            <p:ph type="dt" sz="half" idx="10"/>
          </p:nvPr>
        </p:nvSpPr>
        <p:spPr/>
        <p:txBody>
          <a:bodyPr/>
          <a:lstStyle/>
          <a:p>
            <a:fld id="{E9B07471-B472-4C3F-B46F-D347BD4AB42B}" type="datetimeFigureOut">
              <a:rPr lang="en-CA" smtClean="0"/>
              <a:t>2024-06-19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ry - Stop">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7571184" cy="742950"/>
          </a:xfrm>
        </p:spPr>
        <p:txBody>
          <a:body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E9B07471-B472-4C3F-B46F-D347BD4AB42B}" type="datetimeFigureOut">
              <a:rPr lang="en-CA" smtClean="0"/>
              <a:t>2024-06-19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520302C-C939-453E-8DD2-9FE6F9C2455B}" type="slidenum">
              <a:rPr lang="en-CA" smtClean="0"/>
              <a:t>‹#›</a:t>
            </a:fld>
            <a:endParaRPr lang="en-CA"/>
          </a:p>
        </p:txBody>
      </p:sp>
      <p:sp>
        <p:nvSpPr>
          <p:cNvPr id="6" name="Content Placeholder 2"/>
          <p:cNvSpPr>
            <a:spLocks noGrp="1"/>
          </p:cNvSpPr>
          <p:nvPr>
            <p:ph idx="1"/>
          </p:nvPr>
        </p:nvSpPr>
        <p:spPr>
          <a:xfrm>
            <a:off x="457200" y="1200150"/>
            <a:ext cx="8229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8091958" y="411509"/>
            <a:ext cx="720080" cy="830997"/>
          </a:xfrm>
          <a:prstGeom prst="rect">
            <a:avLst/>
          </a:prstGeom>
          <a:noFill/>
        </p:spPr>
        <p:txBody>
          <a:bodyPr wrap="square" rtlCol="0">
            <a:spAutoFit/>
          </a:bodyPr>
          <a:lstStyle/>
          <a:p>
            <a:r>
              <a:rPr lang="en-CA" sz="4800" dirty="0" err="1">
                <a:solidFill>
                  <a:schemeClr val="tx2">
                    <a:lumMod val="60000"/>
                    <a:lumOff val="40000"/>
                  </a:schemeClr>
                </a:solidFill>
                <a:latin typeface="Webdings" pitchFamily="18" charset="2"/>
              </a:rPr>
              <a:t>i</a:t>
            </a:r>
            <a:endParaRPr lang="en-CA" sz="4800" dirty="0">
              <a:solidFill>
                <a:schemeClr val="tx2">
                  <a:lumMod val="60000"/>
                  <a:lumOff val="40000"/>
                </a:schemeClr>
              </a:solidFill>
              <a:latin typeface="Webdings" pitchFamily="18" charset="2"/>
            </a:endParaRPr>
          </a:p>
        </p:txBody>
      </p:sp>
    </p:spTree>
    <p:extLst>
      <p:ext uri="{BB962C8B-B14F-4D97-AF65-F5344CB8AC3E}">
        <p14:creationId xmlns:p14="http://schemas.microsoft.com/office/powerpoint/2010/main" val="2482613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71651"/>
            <a:ext cx="7772400" cy="1650206"/>
          </a:xfrm>
        </p:spPr>
        <p:txBody>
          <a:bodyPr anchor="b">
            <a:normAutofit/>
          </a:bodyPr>
          <a:lstStyle>
            <a:lvl1pPr algn="l">
              <a:defRPr sz="4000" b="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B07471-B472-4C3F-B46F-D347BD4AB42B}" type="datetimeFigureOut">
              <a:rPr lang="en-CA" smtClean="0"/>
              <a:t>2024-06-19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cxnSp>
        <p:nvCxnSpPr>
          <p:cNvPr id="7" name="Straight Connector 6"/>
          <p:cNvCxnSpPr/>
          <p:nvPr/>
        </p:nvCxnSpPr>
        <p:spPr>
          <a:xfrm>
            <a:off x="731520" y="3449574"/>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57300"/>
            <a:ext cx="8219256"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sz="2400" b="0">
                <a:solidFill>
                  <a:schemeClr val="tx2"/>
                </a:solidFill>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0"/>
            <a:ext cx="821925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9B07471-B472-4C3F-B46F-D347BD4AB42B}" type="datetimeFigureOut">
              <a:rPr lang="en-CA" smtClean="0"/>
              <a:t>2024-06-19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520302C-C939-453E-8DD2-9FE6F9C2455B}" type="slidenum">
              <a:rPr lang="en-CA" smtClean="0"/>
              <a:t>‹#›</a:t>
            </a:fld>
            <a:endParaRPr lang="en-CA"/>
          </a:p>
        </p:txBody>
      </p:sp>
    </p:spTree>
    <p:extLst>
      <p:ext uri="{BB962C8B-B14F-4D97-AF65-F5344CB8AC3E}">
        <p14:creationId xmlns:p14="http://schemas.microsoft.com/office/powerpoint/2010/main" val="530375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5014"/>
            <a:ext cx="447484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9B07471-B472-4C3F-B46F-D347BD4AB42B}" type="datetimeFigureOut">
              <a:rPr lang="en-CA" smtClean="0"/>
              <a:t>2024-06-19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sp>
        <p:nvSpPr>
          <p:cNvPr id="9" name="Picture Placeholder 8"/>
          <p:cNvSpPr>
            <a:spLocks noGrp="1"/>
          </p:cNvSpPr>
          <p:nvPr>
            <p:ph type="pic" sz="quarter" idx="13"/>
          </p:nvPr>
        </p:nvSpPr>
        <p:spPr>
          <a:xfrm>
            <a:off x="5004048" y="1257301"/>
            <a:ext cx="4139952" cy="3886200"/>
          </a:xfrm>
        </p:spPr>
        <p:txBody>
          <a:bodyPr/>
          <a:lstStyle/>
          <a:p>
            <a:endParaRPr lang="en-CA" dirty="0"/>
          </a:p>
        </p:txBody>
      </p:sp>
    </p:spTree>
    <p:extLst>
      <p:ext uri="{BB962C8B-B14F-4D97-AF65-F5344CB8AC3E}">
        <p14:creationId xmlns:p14="http://schemas.microsoft.com/office/powerpoint/2010/main" val="616190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Franklin Gothic Dem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B07471-B472-4C3F-B46F-D347BD4AB42B}" type="datetimeFigureOut">
              <a:rPr lang="en-CA" smtClean="0"/>
              <a:t>2024-06-19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520302C-C939-453E-8DD2-9FE6F9C2455B}" type="slidenum">
              <a:rPr lang="en-CA" smtClean="0"/>
              <a:t>‹#›</a:t>
            </a:fld>
            <a:endParaRPr lang="en-CA"/>
          </a:p>
        </p:txBody>
      </p:sp>
      <p:cxnSp>
        <p:nvCxnSpPr>
          <p:cNvPr id="11" name="Straight Connector 10"/>
          <p:cNvCxnSpPr/>
          <p:nvPr/>
        </p:nvCxnSpPr>
        <p:spPr>
          <a:xfrm rot="5400000">
            <a:off x="2806462" y="3034268"/>
            <a:ext cx="353187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B07471-B472-4C3F-B46F-D347BD4AB42B}" type="datetimeFigureOut">
              <a:rPr lang="en-CA" smtClean="0"/>
              <a:t>2024-06-19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07471-B472-4C3F-B46F-D347BD4AB42B}" type="datetimeFigureOut">
              <a:rPr lang="en-CA" smtClean="0"/>
              <a:t>2024-06-19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n-CA" noProof="0" dirty="0"/>
              <a:t>Click to edit Master title style</a:t>
            </a:r>
          </a:p>
        </p:txBody>
      </p:sp>
      <p:sp>
        <p:nvSpPr>
          <p:cNvPr id="3"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7" name="Rectangle 6"/>
          <p:cNvSpPr/>
          <p:nvPr/>
        </p:nvSpPr>
        <p:spPr>
          <a:xfrm>
            <a:off x="0" y="0"/>
            <a:ext cx="9144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fld id="{E9B07471-B472-4C3F-B46F-D347BD4AB42B}" type="datetimeFigureOut">
              <a:rPr lang="en-CA" smtClean="0"/>
              <a:t>2024-06-19</a:t>
            </a:fld>
            <a:endParaRPr lang="en-CA"/>
          </a:p>
        </p:txBody>
      </p:sp>
      <p:sp>
        <p:nvSpPr>
          <p:cNvPr id="5"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endParaRPr lang="en-CA" dirty="0"/>
          </a:p>
        </p:txBody>
      </p:sp>
      <p:sp>
        <p:nvSpPr>
          <p:cNvPr id="6"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fld id="{9520302C-C939-453E-8DD2-9FE6F9C2455B}"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28" r:id="rId3"/>
    <p:sldLayoutId id="2147484119" r:id="rId4"/>
    <p:sldLayoutId id="2147484130" r:id="rId5"/>
    <p:sldLayoutId id="2147484129" r:id="rId6"/>
    <p:sldLayoutId id="2147484121" r:id="rId7"/>
    <p:sldLayoutId id="2147484122" r:id="rId8"/>
    <p:sldLayoutId id="2147484123" r:id="rId9"/>
    <p:sldLayoutId id="2147484120" r:id="rId10"/>
    <p:sldLayoutId id="2147484124" r:id="rId11"/>
    <p:sldLayoutId id="2147484125" r:id="rId12"/>
    <p:sldLayoutId id="2147484126" r:id="rId13"/>
    <p:sldLayoutId id="2147484127" r:id="rId14"/>
  </p:sldLayoutIdLst>
  <p:txStyles>
    <p:titleStyle>
      <a:lvl1pPr algn="l" defTabSz="914400" rtl="0" eaLnBrk="1" latinLnBrk="0" hangingPunct="1">
        <a:spcBef>
          <a:spcPct val="0"/>
        </a:spcBef>
        <a:buNone/>
        <a:defRPr sz="4000" b="0" kern="1200" spc="-100" baseline="0">
          <a:solidFill>
            <a:schemeClr val="tx2"/>
          </a:solidFill>
          <a:latin typeface="Franklin Gothic Demi" pitchFamily="34" charset="0"/>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Authoriza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en.wikipedia.org/wiki/Role-based_access_control" TargetMode="External"/><Relationship Id="rId4" Type="http://schemas.openxmlformats.org/officeDocument/2006/relationships/hyperlink" Target="https://en.wikipedia.org/wiki/Principle_of_least_privileg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Chmo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en.wikipedia.org/wiki/Security-Enhanced_Linux"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1.1.1.1/" TargetMode="External"/><Relationship Id="rId13" Type="http://schemas.openxmlformats.org/officeDocument/2006/relationships/hyperlink" Target="https://holdintegrity.com/checker" TargetMode="External"/><Relationship Id="rId18" Type="http://schemas.openxmlformats.org/officeDocument/2006/relationships/hyperlink" Target="https://thetoolsweneed.com/a-few-simple-steps-to-vastly-increase-your-privacy-online/" TargetMode="External"/><Relationship Id="rId3" Type="http://schemas.openxmlformats.org/officeDocument/2006/relationships/hyperlink" Target="https://en.wikipedia.org/wiki/Domain_Name_System" TargetMode="External"/><Relationship Id="rId21" Type="http://schemas.openxmlformats.org/officeDocument/2006/relationships/image" Target="../media/image10.png"/><Relationship Id="rId7" Type="http://schemas.openxmlformats.org/officeDocument/2006/relationships/hyperlink" Target="https://www.opendns.com/home-internet-security/" TargetMode="External"/><Relationship Id="rId12" Type="http://schemas.openxmlformats.org/officeDocument/2006/relationships/hyperlink" Target="http://www.g00gle.com/" TargetMode="External"/><Relationship Id="rId17" Type="http://schemas.openxmlformats.org/officeDocument/2006/relationships/hyperlink" Target="https://panopticlick.eff.org/" TargetMode="External"/><Relationship Id="rId2" Type="http://schemas.openxmlformats.org/officeDocument/2006/relationships/notesSlide" Target="../notesSlides/notesSlide13.xml"/><Relationship Id="rId16" Type="http://schemas.openxmlformats.org/officeDocument/2006/relationships/hyperlink" Target="https://privacybadger.org/" TargetMode="External"/><Relationship Id="rId20" Type="http://schemas.openxmlformats.org/officeDocument/2006/relationships/hyperlink" Target="https://www.ssllabs.com/" TargetMode="External"/><Relationship Id="rId1" Type="http://schemas.openxmlformats.org/officeDocument/2006/relationships/slideLayout" Target="../slideLayouts/slideLayout2.xml"/><Relationship Id="rId6" Type="http://schemas.openxmlformats.org/officeDocument/2006/relationships/hyperlink" Target="https://en.wikipedia.org/wiki/Quad9" TargetMode="External"/><Relationship Id="rId11" Type="http://schemas.openxmlformats.org/officeDocument/2006/relationships/hyperlink" Target="http://rnicrosoft.com/" TargetMode="External"/><Relationship Id="rId5" Type="http://schemas.openxmlformats.org/officeDocument/2006/relationships/hyperlink" Target="https://www.cira.ca/cybersecurity-services/canadian-shield" TargetMode="External"/><Relationship Id="rId15" Type="http://schemas.openxmlformats.org/officeDocument/2006/relationships/hyperlink" Target="https://eff.org/" TargetMode="External"/><Relationship Id="rId10" Type="http://schemas.openxmlformats.org/officeDocument/2006/relationships/hyperlink" Target="http://www.iogitech.com/" TargetMode="External"/><Relationship Id="rId19" Type="http://schemas.openxmlformats.org/officeDocument/2006/relationships/hyperlink" Target="https://duckduckgo.com/?q=Increase+Online+Privacy+security" TargetMode="External"/><Relationship Id="rId4" Type="http://schemas.openxmlformats.org/officeDocument/2006/relationships/hyperlink" Target="cira.ca" TargetMode="External"/><Relationship Id="rId9" Type="http://schemas.openxmlformats.org/officeDocument/2006/relationships/hyperlink" Target="https://duckduckgo.com/?q=ssl+certificate" TargetMode="External"/><Relationship Id="rId14" Type="http://schemas.openxmlformats.org/officeDocument/2006/relationships/hyperlink" Target="https://www.mozilla.org/en-CA/products/vpn/" TargetMode="External"/><Relationship Id="rId22"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p0Gwe5gKgjo"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xkcd.com/792/"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en.wikipedia.org/wiki/Credential_stuffing" TargetMode="External"/><Relationship Id="rId5" Type="http://schemas.openxmlformats.org/officeDocument/2006/relationships/hyperlink" Target="https://en.wikipedia.org/wiki/Wikipedia:10,000_most_common_passwords" TargetMode="External"/><Relationship Id="rId4" Type="http://schemas.openxmlformats.org/officeDocument/2006/relationships/hyperlink" Target="https://en.wikipedia.org/wiki/List_of_the_most_common_password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1password.com/password-generato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alecmccutcheon.github.io/Password-Entropy-Calculator/" TargetMode="External"/><Relationship Id="rId5" Type="http://schemas.openxmlformats.org/officeDocument/2006/relationships/hyperlink" Target="https://bitwarden.com/password-strength/" TargetMode="External"/><Relationship Id="rId4" Type="http://schemas.openxmlformats.org/officeDocument/2006/relationships/hyperlink" Target="https://trypap.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haveibeenpwned.com/Passwords" TargetMode="External"/><Relationship Id="rId7" Type="http://schemas.openxmlformats.org/officeDocument/2006/relationships/hyperlink" Target="https://whc.ca/business-emai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relay.firefox.com/faq" TargetMode="External"/><Relationship Id="rId5" Type="http://schemas.openxmlformats.org/officeDocument/2006/relationships/hyperlink" Target="https://specopssoft.com/" TargetMode="External"/><Relationship Id="rId4" Type="http://schemas.openxmlformats.org/officeDocument/2006/relationships/hyperlink" Target="https://www.passwordping.com/docs-password-strength-meter-example/"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random.org/integers/?num=6&amp;min=11111&amp;max=66666&amp;col=1&amp;base=10&amp;format=html&amp;rnd=new" TargetMode="External"/><Relationship Id="rId3" Type="http://schemas.openxmlformats.org/officeDocument/2006/relationships/hyperlink" Target="https://www.google.ca/search?q=password+manager+best+comparison" TargetMode="External"/><Relationship Id="rId7" Type="http://schemas.openxmlformats.org/officeDocument/2006/relationships/hyperlink" Target="https://diceware.rempe.us/#ef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microsoft.com/en-ca/security/mobile-authenticator-app" TargetMode="External"/><Relationship Id="rId5" Type="http://schemas.openxmlformats.org/officeDocument/2006/relationships/hyperlink" Target="https://bitwarden.com/" TargetMode="External"/><Relationship Id="rId10" Type="http://schemas.openxmlformats.org/officeDocument/2006/relationships/hyperlink" Target="https://openid.net/openid4vc/" TargetMode="External"/><Relationship Id="rId4" Type="http://schemas.openxmlformats.org/officeDocument/2006/relationships/hyperlink" Target="https://1password.com/" TargetMode="External"/><Relationship Id="rId9" Type="http://schemas.openxmlformats.org/officeDocument/2006/relationships/hyperlink" Target="https://www.eff.org/files/2016/07/18/eff_large_wordlist.tx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inside.senecacollege.ca/its/security/phishing.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invoicebus.com/garage/sleep-tight-your-data-is-secure-part-2/"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hyperlink" Target="http://world.std.com/~reinhold/diceware.html"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hyperlink" Target="https://invoicebus.com/garage/sleep-tight-your-data-is-secure-part-2/"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myid.senecacollege.ca/mfasetup" TargetMode="External"/><Relationship Id="rId4" Type="http://schemas.openxmlformats.org/officeDocument/2006/relationships/hyperlink" Target="https://twofactorauth.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juQcZO_WnsI"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nvlpubs.nist.gov/nistpubs/SpecialPublications/NIST.SP.800-63b.pdf" TargetMode="External"/><Relationship Id="rId3" Type="http://schemas.openxmlformats.org/officeDocument/2006/relationships/hyperlink" Target="https://www.isaca.org/resources/isaca-journal/issues/2019/volume-1/nists-new-password-rule-book-updated-guidelines-offer-benefits-and-risk" TargetMode="External"/><Relationship Id="rId7" Type="http://schemas.openxmlformats.org/officeDocument/2006/relationships/hyperlink" Target="https://pages.nist.gov/800-63-3/sp800-63b.html#appA"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csrc.nist.gov/publications/detail/sp/800-63/3/final" TargetMode="External"/><Relationship Id="rId5" Type="http://schemas.openxmlformats.org/officeDocument/2006/relationships/hyperlink" Target="https://www.the-postillon.com/2017/03/mb2r5ohf-0t.html" TargetMode="External"/><Relationship Id="rId4" Type="http://schemas.openxmlformats.org/officeDocument/2006/relationships/hyperlink" Target="https://github.com/JohannesBuchner/PasswordTopologies/blob/master/README.rst" TargetMode="External"/><Relationship Id="rId9" Type="http://schemas.openxmlformats.org/officeDocument/2006/relationships/image" Target="../media/image23.png"/></Relationships>
</file>

<file path=ppt/slides/_rels/slide32.xml.rels><?xml version="1.0" encoding="UTF-8" standalone="yes"?>
<Relationships xmlns="http://schemas.openxmlformats.org/package/2006/relationships"><Relationship Id="rId8" Type="http://schemas.openxmlformats.org/officeDocument/2006/relationships/hyperlink" Target="https://blog.1password.com/" TargetMode="External"/><Relationship Id="rId13" Type="http://schemas.openxmlformats.org/officeDocument/2006/relationships/hyperlink" Target="https://webauthn.io/" TargetMode="External"/><Relationship Id="rId3" Type="http://schemas.openxmlformats.org/officeDocument/2006/relationships/hyperlink" Target="https://medium.com/@mpreziuso/password-hashing-pbkdf2-scrypt-bcrypt-and-argon2-e25aaf41598e" TargetMode="External"/><Relationship Id="rId7" Type="http://schemas.openxmlformats.org/officeDocument/2006/relationships/hyperlink" Target="https://blog.1password.com/what-are-passkeys/" TargetMode="External"/><Relationship Id="rId12" Type="http://schemas.openxmlformats.org/officeDocument/2006/relationships/hyperlink" Target="https://www.wired.com/story/passwordless-microsoft-accoun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blog.1password.com/unlock-1password-with-passkeys/" TargetMode="External"/><Relationship Id="rId11" Type="http://schemas.openxmlformats.org/officeDocument/2006/relationships/hyperlink" Target="https://loginwithfido.com/" TargetMode="External"/><Relationship Id="rId5" Type="http://schemas.openxmlformats.org/officeDocument/2006/relationships/hyperlink" Target="https://cheatsheetseries.owasp.org/cheatsheets/Password_Storage_Cheat_Sheet.html" TargetMode="External"/><Relationship Id="rId10" Type="http://schemas.openxmlformats.org/officeDocument/2006/relationships/hyperlink" Target="https://support.google.com/accounts/answer/13548313" TargetMode="External"/><Relationship Id="rId4" Type="http://schemas.openxmlformats.org/officeDocument/2006/relationships/hyperlink" Target="https://support.1password.com/pbkdf2/" TargetMode="External"/><Relationship Id="rId9" Type="http://schemas.openxmlformats.org/officeDocument/2006/relationships/hyperlink" Target="https://support.microsoft.com/en-us/account-billing/set-up-a-security-key-as-your-verification-method-2911cacd-efa5-4593-ae22-e09ae14c6698" TargetMode="External"/><Relationship Id="rId1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hyperlink" Target="https://www.ibm.com/security/data-breach/identity-report-user-study"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ontario.ca/page/digital-id-ontario" TargetMode="External"/><Relationship Id="rId5" Type="http://schemas.openxmlformats.org/officeDocument/2006/relationships/hyperlink" Target="https://diacc.ca/" TargetMode="External"/><Relationship Id="rId4" Type="http://schemas.openxmlformats.org/officeDocument/2006/relationships/hyperlink" Target="https://www.ibm.com/common/ssi/cgi-bin/ssialias?htmlfid=64012764USEN&amp;amp;"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3" Type="http://schemas.openxmlformats.org/officeDocument/2006/relationships/hyperlink" Target="https://www.explainxkcd.com/wiki/index.php/936:_Password_Strength"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s://www.trustwave.com/Resources/SpiderLabs-Blog/Look-What-I-Found---Moar-Pony!/" TargetMode="Externa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xkcd.com/327/"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1.wmf"/><Relationship Id="rId7" Type="http://schemas.openxmlformats.org/officeDocument/2006/relationships/oleObject" Target="../embeddings/oleObject1.bin"/><Relationship Id="rId2" Type="http://schemas.openxmlformats.org/officeDocument/2006/relationships/notesSlide" Target="../notesSlides/notesSlide45.xml"/><Relationship Id="rId1" Type="http://schemas.openxmlformats.org/officeDocument/2006/relationships/slideLayout" Target="../slideLayouts/slideLayout8.xml"/><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 Id="rId9" Type="http://schemas.openxmlformats.org/officeDocument/2006/relationships/image" Target="../media/image36.w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hyperlink" Target="https://www.nist.gov/cryptography" TargetMode="External"/><Relationship Id="rId2" Type="http://schemas.openxmlformats.org/officeDocument/2006/relationships/notesSlide" Target="../notesSlides/notesSlide55.xml"/><Relationship Id="rId1" Type="http://schemas.openxmlformats.org/officeDocument/2006/relationships/slideLayout" Target="../slideLayouts/slideLayout8.xml"/><Relationship Id="rId5" Type="http://schemas.openxmlformats.org/officeDocument/2006/relationships/hyperlink" Target="https://en.wikipedia.org/wiki/NTRU" TargetMode="External"/><Relationship Id="rId4" Type="http://schemas.openxmlformats.org/officeDocument/2006/relationships/hyperlink" Target="https://en.wikipedia.org/wiki/NIST_Post-Quantum_Cryptography_Standardization#Finalists"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7.xml"/><Relationship Id="rId1" Type="http://schemas.openxmlformats.org/officeDocument/2006/relationships/slideLayout" Target="../slideLayouts/slideLayout8.xml"/><Relationship Id="rId6" Type="http://schemas.openxmlformats.org/officeDocument/2006/relationships/image" Target="../media/image40.emf"/><Relationship Id="rId5" Type="http://schemas.openxmlformats.org/officeDocument/2006/relationships/oleObject" Target="../embeddings/oleObject3.bin"/><Relationship Id="rId4" Type="http://schemas.openxmlformats.org/officeDocument/2006/relationships/image" Target="../media/image39.e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iggestlieonline.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61.xml"/><Relationship Id="rId1" Type="http://schemas.openxmlformats.org/officeDocument/2006/relationships/slideLayout" Target="../slideLayouts/slideLayout8.xml"/><Relationship Id="rId4" Type="http://schemas.openxmlformats.org/officeDocument/2006/relationships/image" Target="../media/image42.e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Computer Principles for Programmers</a:t>
            </a:r>
          </a:p>
        </p:txBody>
      </p:sp>
      <p:sp>
        <p:nvSpPr>
          <p:cNvPr id="3" name="Subtitle 2"/>
          <p:cNvSpPr>
            <a:spLocks noGrp="1"/>
          </p:cNvSpPr>
          <p:nvPr>
            <p:ph type="subTitle" idx="1"/>
          </p:nvPr>
        </p:nvSpPr>
        <p:spPr>
          <a:xfrm>
            <a:off x="685800" y="2628900"/>
            <a:ext cx="7848600" cy="2103090"/>
          </a:xfrm>
        </p:spPr>
        <p:txBody>
          <a:bodyPr>
            <a:normAutofit/>
          </a:bodyPr>
          <a:lstStyle/>
          <a:p>
            <a:pPr>
              <a:lnSpc>
                <a:spcPct val="120000"/>
              </a:lnSpc>
              <a:spcBef>
                <a:spcPts val="0"/>
              </a:spcBef>
              <a:spcAft>
                <a:spcPts val="600"/>
              </a:spcAft>
            </a:pPr>
            <a:r>
              <a:rPr lang="en-CA" b="1" dirty="0"/>
              <a:t>Secure Computing:</a:t>
            </a:r>
            <a:br>
              <a:rPr lang="en-CA" b="1" dirty="0"/>
            </a:br>
            <a:r>
              <a:rPr lang="en-CA" b="1" dirty="0"/>
              <a:t>Passwords, PINs, Problems, and Privacy.</a:t>
            </a:r>
          </a:p>
          <a:p>
            <a:pPr>
              <a:lnSpc>
                <a:spcPct val="120000"/>
              </a:lnSpc>
              <a:spcBef>
                <a:spcPts val="0"/>
              </a:spcBef>
              <a:spcAft>
                <a:spcPts val="600"/>
              </a:spcAft>
            </a:pPr>
            <a:r>
              <a:rPr lang="en-CA" b="1" dirty="0"/>
              <a:t>Credentials &gt; Authentication &gt; Authorization</a:t>
            </a:r>
          </a:p>
        </p:txBody>
      </p:sp>
    </p:spTree>
    <p:extLst>
      <p:ext uri="{BB962C8B-B14F-4D97-AF65-F5344CB8AC3E}">
        <p14:creationId xmlns:p14="http://schemas.microsoft.com/office/powerpoint/2010/main" val="2586690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03598"/>
            <a:ext cx="9144000" cy="3939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9755" y="339502"/>
            <a:ext cx="8964488" cy="742950"/>
          </a:xfrm>
        </p:spPr>
        <p:txBody>
          <a:bodyPr>
            <a:noAutofit/>
          </a:bodyPr>
          <a:lstStyle/>
          <a:p>
            <a:pPr algn="ctr"/>
            <a:r>
              <a:rPr lang="en-CA" sz="3200" dirty="0"/>
              <a:t>Credentials and Authentication </a:t>
            </a:r>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638836"/>
            <a:ext cx="3629650" cy="2517090"/>
          </a:xfrm>
          <a:prstGeom prst="rect">
            <a:avLst/>
          </a:prstGeom>
        </p:spPr>
      </p:pic>
      <p:sp>
        <p:nvSpPr>
          <p:cNvPr id="4" name="TextBox 3"/>
          <p:cNvSpPr txBox="1"/>
          <p:nvPr/>
        </p:nvSpPr>
        <p:spPr>
          <a:xfrm>
            <a:off x="4788024" y="1638836"/>
            <a:ext cx="3816424" cy="2554545"/>
          </a:xfrm>
          <a:prstGeom prst="rect">
            <a:avLst/>
          </a:prstGeom>
          <a:noFill/>
        </p:spPr>
        <p:txBody>
          <a:bodyPr wrap="square" rtlCol="0">
            <a:spAutoFit/>
          </a:bodyPr>
          <a:lstStyle/>
          <a:p>
            <a:pPr>
              <a:spcAft>
                <a:spcPts val="600"/>
              </a:spcAft>
            </a:pPr>
            <a:r>
              <a:rPr lang="en-US" sz="2000" b="1" u="sng" dirty="0"/>
              <a:t>C</a:t>
            </a:r>
            <a:r>
              <a:rPr lang="en-CA" sz="2000" b="1" u="sng" dirty="0" err="1"/>
              <a:t>redentials</a:t>
            </a:r>
            <a:r>
              <a:rPr lang="en-CA" sz="2000" b="1" dirty="0"/>
              <a:t>:</a:t>
            </a:r>
          </a:p>
          <a:p>
            <a:pPr marL="342900" indent="-342900">
              <a:spcAft>
                <a:spcPts val="600"/>
              </a:spcAft>
              <a:buFont typeface="Arial" panose="020B0604020202020204" pitchFamily="34" charset="0"/>
              <a:buChar char="•"/>
            </a:pPr>
            <a:r>
              <a:rPr lang="en-US" sz="2000" b="1" dirty="0"/>
              <a:t>Identification</a:t>
            </a:r>
          </a:p>
          <a:p>
            <a:pPr marL="342900" indent="-342900">
              <a:spcAft>
                <a:spcPts val="600"/>
              </a:spcAft>
              <a:buFont typeface="Arial" panose="020B0604020202020204" pitchFamily="34" charset="0"/>
              <a:buChar char="•"/>
            </a:pPr>
            <a:r>
              <a:rPr lang="en-US" sz="2000" b="1" dirty="0"/>
              <a:t>Association</a:t>
            </a:r>
            <a:endParaRPr lang="en-CA" sz="2000" b="1" u="sng" dirty="0"/>
          </a:p>
          <a:p>
            <a:endParaRPr lang="en-CA" sz="2000" b="1" u="sng" dirty="0"/>
          </a:p>
          <a:p>
            <a:pPr>
              <a:spcAft>
                <a:spcPts val="600"/>
              </a:spcAft>
            </a:pPr>
            <a:r>
              <a:rPr lang="en-CA" sz="2000" b="1" u="sng" dirty="0"/>
              <a:t>Authentication:</a:t>
            </a:r>
          </a:p>
          <a:p>
            <a:pPr marL="342900" indent="-342900">
              <a:spcAft>
                <a:spcPts val="600"/>
              </a:spcAft>
              <a:buFont typeface="Arial" panose="020B0604020202020204" pitchFamily="34" charset="0"/>
              <a:buChar char="•"/>
            </a:pPr>
            <a:r>
              <a:rPr lang="en-CA" sz="2000" b="1" dirty="0"/>
              <a:t>Verifying the </a:t>
            </a:r>
            <a:r>
              <a:rPr lang="en-US" sz="2000" b="1" dirty="0"/>
              <a:t>identity </a:t>
            </a:r>
            <a:br>
              <a:rPr lang="en-US" sz="2000" b="1" dirty="0"/>
            </a:br>
            <a:r>
              <a:rPr lang="en-CA" sz="2000" b="1" dirty="0"/>
              <a:t>implies valid association</a:t>
            </a:r>
          </a:p>
        </p:txBody>
      </p:sp>
    </p:spTree>
    <p:extLst>
      <p:ext uri="{BB962C8B-B14F-4D97-AF65-F5344CB8AC3E}">
        <p14:creationId xmlns:p14="http://schemas.microsoft.com/office/powerpoint/2010/main" val="3609880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9512" y="915566"/>
            <a:ext cx="8784976" cy="4104456"/>
          </a:xfrm>
        </p:spPr>
        <p:txBody>
          <a:bodyPr>
            <a:noAutofit/>
          </a:bodyPr>
          <a:lstStyle/>
          <a:p>
            <a:pPr>
              <a:defRPr/>
            </a:pPr>
            <a:r>
              <a:rPr lang="en-CA" sz="1800" dirty="0">
                <a:hlinkClick r:id="rId3"/>
              </a:rPr>
              <a:t>Authorization</a:t>
            </a:r>
            <a:r>
              <a:rPr lang="en-CA" sz="1800" dirty="0"/>
              <a:t>: “</a:t>
            </a:r>
            <a:r>
              <a:rPr lang="en-CA" sz="1800" dirty="0">
                <a:solidFill>
                  <a:schemeClr val="tx2"/>
                </a:solidFill>
              </a:rPr>
              <a:t>giving someone permission to do or to access something</a:t>
            </a:r>
            <a:r>
              <a:rPr lang="en-CA" sz="1800" dirty="0"/>
              <a:t>.” </a:t>
            </a:r>
            <a:br>
              <a:rPr lang="en-CA" sz="1800" dirty="0"/>
            </a:br>
            <a:r>
              <a:rPr lang="en-CA" sz="1800" dirty="0"/>
              <a:t>e.g. access to a system/network, a directory/folder, to read and/or write a file.</a:t>
            </a:r>
          </a:p>
          <a:p>
            <a:pPr>
              <a:defRPr/>
            </a:pPr>
            <a:r>
              <a:rPr lang="en-CA" sz="1800" b="1" dirty="0"/>
              <a:t>“</a:t>
            </a:r>
            <a:r>
              <a:rPr lang="en-CA" sz="1800" b="1" dirty="0">
                <a:hlinkClick r:id="rId4"/>
              </a:rPr>
              <a:t>principle of least privilege</a:t>
            </a:r>
            <a:r>
              <a:rPr lang="en-CA" sz="1800" b="1" dirty="0"/>
              <a:t>” grants only the </a:t>
            </a:r>
            <a:r>
              <a:rPr lang="en-CA" sz="1800" b="1" dirty="0">
                <a:highlight>
                  <a:srgbClr val="FFFF00"/>
                </a:highlight>
              </a:rPr>
              <a:t>minimum authority needed</a:t>
            </a:r>
          </a:p>
          <a:p>
            <a:pPr>
              <a:defRPr/>
            </a:pPr>
            <a:r>
              <a:rPr lang="en-CA" sz="1800" b="1" dirty="0"/>
              <a:t>Role Based Access/Auth. Control (</a:t>
            </a:r>
            <a:r>
              <a:rPr lang="en-CA" sz="1800" b="1" dirty="0">
                <a:hlinkClick r:id="rId5"/>
              </a:rPr>
              <a:t>RBAC</a:t>
            </a:r>
            <a:r>
              <a:rPr lang="en-CA" sz="1800" b="1" dirty="0"/>
              <a:t>) </a:t>
            </a:r>
            <a:r>
              <a:rPr lang="en-CA" sz="1800" dirty="0"/>
              <a:t>for job functions, not individual users</a:t>
            </a:r>
          </a:p>
          <a:p>
            <a:pPr lvl="1">
              <a:defRPr/>
            </a:pPr>
            <a:r>
              <a:rPr lang="en-CA" sz="1600" dirty="0"/>
              <a:t>Enterprise security apps simplify management</a:t>
            </a:r>
          </a:p>
          <a:p>
            <a:pPr marL="0" indent="0">
              <a:spcBef>
                <a:spcPts val="1200"/>
              </a:spcBef>
              <a:buNone/>
              <a:defRPr/>
            </a:pPr>
            <a:r>
              <a:rPr lang="en-CA" sz="1800" b="1" dirty="0"/>
              <a:t>Permissions for ICT developers: </a:t>
            </a:r>
          </a:p>
          <a:p>
            <a:pPr>
              <a:defRPr/>
            </a:pPr>
            <a:r>
              <a:rPr lang="en-CA" sz="1800" dirty="0"/>
              <a:t>All for developer's PC</a:t>
            </a:r>
          </a:p>
          <a:p>
            <a:pPr>
              <a:defRPr/>
            </a:pPr>
            <a:r>
              <a:rPr lang="en-CA" sz="1800" dirty="0"/>
              <a:t>Specific for testing/staging server</a:t>
            </a:r>
          </a:p>
          <a:p>
            <a:pPr>
              <a:defRPr/>
            </a:pPr>
            <a:r>
              <a:rPr lang="en-CA" sz="1800" dirty="0"/>
              <a:t>Read Only for production server</a:t>
            </a:r>
          </a:p>
          <a:p>
            <a:pPr>
              <a:defRPr/>
            </a:pPr>
            <a:r>
              <a:rPr lang="en-CA" sz="1800" dirty="0"/>
              <a:t>Separate profile </a:t>
            </a:r>
            <a:r>
              <a:rPr lang="en-CA" sz="1800" i="1" dirty="0"/>
              <a:t>for admin and security roles </a:t>
            </a:r>
          </a:p>
          <a:p>
            <a:pPr lvl="1">
              <a:defRPr/>
            </a:pPr>
            <a:r>
              <a:rPr lang="en-CA" sz="1400" dirty="0"/>
              <a:t>be </a:t>
            </a:r>
            <a:r>
              <a:rPr lang="en-CA" sz="1400" dirty="0" err="1"/>
              <a:t>SuperUser</a:t>
            </a:r>
            <a:r>
              <a:rPr lang="en-CA" sz="1400" dirty="0"/>
              <a:t> (</a:t>
            </a:r>
            <a:r>
              <a:rPr lang="en-CA" sz="1400" dirty="0" err="1"/>
              <a:t>sudo</a:t>
            </a:r>
            <a:r>
              <a:rPr lang="en-CA" sz="1400" dirty="0"/>
              <a:t>) or root only when necessary</a:t>
            </a:r>
            <a:br>
              <a:rPr lang="en-CA" sz="1400" dirty="0"/>
            </a:br>
            <a:r>
              <a:rPr lang="en-CA" sz="1400" dirty="0"/>
              <a:t>– mistakes can be fatal to your career and company</a:t>
            </a:r>
          </a:p>
        </p:txBody>
      </p:sp>
      <p:sp>
        <p:nvSpPr>
          <p:cNvPr id="7" name="Title 1"/>
          <p:cNvSpPr>
            <a:spLocks noGrp="1"/>
          </p:cNvSpPr>
          <p:nvPr>
            <p:ph type="title"/>
          </p:nvPr>
        </p:nvSpPr>
        <p:spPr>
          <a:xfrm>
            <a:off x="179512" y="267494"/>
            <a:ext cx="8712968" cy="742950"/>
          </a:xfrm>
        </p:spPr>
        <p:txBody>
          <a:bodyPr>
            <a:normAutofit/>
          </a:bodyPr>
          <a:lstStyle/>
          <a:p>
            <a:pPr algn="ctr"/>
            <a:r>
              <a:rPr lang="en-CA" sz="3200" dirty="0"/>
              <a:t>Authorization</a:t>
            </a:r>
            <a:r>
              <a:rPr lang="en-US" sz="3200" dirty="0"/>
              <a:t> after </a:t>
            </a:r>
            <a:r>
              <a:rPr lang="en-CA" sz="3200" dirty="0"/>
              <a:t>Authentication</a:t>
            </a:r>
            <a:endParaRPr lang="en-US" sz="3200" dirty="0"/>
          </a:p>
        </p:txBody>
      </p:sp>
      <p:pic>
        <p:nvPicPr>
          <p:cNvPr id="3" name="Picture 2">
            <a:extLst>
              <a:ext uri="{FF2B5EF4-FFF2-40B4-BE49-F238E27FC236}">
                <a16:creationId xmlns:a16="http://schemas.microsoft.com/office/drawing/2014/main" id="{47711DEE-8A4F-B261-AF2C-8BA6D20018B4}"/>
              </a:ext>
            </a:extLst>
          </p:cNvPr>
          <p:cNvPicPr>
            <a:picLocks noChangeAspect="1"/>
          </p:cNvPicPr>
          <p:nvPr/>
        </p:nvPicPr>
        <p:blipFill>
          <a:blip r:embed="rId6"/>
          <a:stretch>
            <a:fillRect/>
          </a:stretch>
        </p:blipFill>
        <p:spPr>
          <a:xfrm>
            <a:off x="5032227" y="2211710"/>
            <a:ext cx="3932261" cy="2444708"/>
          </a:xfrm>
          <a:prstGeom prst="rect">
            <a:avLst/>
          </a:prstGeom>
        </p:spPr>
      </p:pic>
    </p:spTree>
    <p:extLst>
      <p:ext uri="{BB962C8B-B14F-4D97-AF65-F5344CB8AC3E}">
        <p14:creationId xmlns:p14="http://schemas.microsoft.com/office/powerpoint/2010/main" val="214632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500"/>
                                        <p:tgtEl>
                                          <p:spTgt spid="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fade">
                                      <p:cBhvr>
                                        <p:cTn id="34" dur="500"/>
                                        <p:tgtEl>
                                          <p:spTgt spid="5">
                                            <p:txEl>
                                              <p:pRg st="6" end="6"/>
                                            </p:tx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500"/>
                                        <p:tgtEl>
                                          <p:spTgt spid="5">
                                            <p:txEl>
                                              <p:pRg st="7" end="7"/>
                                            </p:txEl>
                                          </p:spTgt>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fade">
                                      <p:cBhvr>
                                        <p:cTn id="46"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79512" y="267494"/>
            <a:ext cx="8712968" cy="742950"/>
          </a:xfrm>
        </p:spPr>
        <p:txBody>
          <a:bodyPr>
            <a:normAutofit/>
          </a:bodyPr>
          <a:lstStyle/>
          <a:p>
            <a:r>
              <a:rPr lang="en-US" sz="3200" dirty="0"/>
              <a:t>What is “Authorization”?</a:t>
            </a:r>
          </a:p>
        </p:txBody>
      </p:sp>
      <p:sp>
        <p:nvSpPr>
          <p:cNvPr id="6" name="Content Placeholder 3"/>
          <p:cNvSpPr>
            <a:spLocks noGrp="1"/>
          </p:cNvSpPr>
          <p:nvPr>
            <p:ph sz="quarter" idx="4294967295"/>
          </p:nvPr>
        </p:nvSpPr>
        <p:spPr>
          <a:xfrm>
            <a:off x="323528" y="987574"/>
            <a:ext cx="5112568" cy="3780420"/>
          </a:xfrm>
          <a:prstGeom prst="rect">
            <a:avLst/>
          </a:prstGeom>
        </p:spPr>
        <p:txBody>
          <a:bodyPr>
            <a:normAutofit/>
          </a:bodyPr>
          <a:lstStyle/>
          <a:p>
            <a:pPr>
              <a:defRPr/>
            </a:pPr>
            <a:r>
              <a:rPr lang="en-CA" altLang="en-US" dirty="0">
                <a:solidFill>
                  <a:schemeClr val="tx2"/>
                </a:solidFill>
              </a:rPr>
              <a:t>Permission = access rights =  Authorization</a:t>
            </a:r>
            <a:endParaRPr lang="en-CA" altLang="en-US" dirty="0">
              <a:solidFill>
                <a:srgbClr val="0070C0"/>
              </a:solidFill>
            </a:endParaRPr>
          </a:p>
          <a:p>
            <a:pPr>
              <a:defRPr/>
            </a:pPr>
            <a:r>
              <a:rPr lang="en-US" altLang="en-US" dirty="0">
                <a:solidFill>
                  <a:schemeClr val="tx2"/>
                </a:solidFill>
              </a:rPr>
              <a:t>*u</a:t>
            </a:r>
            <a:r>
              <a:rPr lang="en-CA" altLang="en-US" dirty="0">
                <a:solidFill>
                  <a:schemeClr val="tx2"/>
                </a:solidFill>
              </a:rPr>
              <a:t>nix &gt; </a:t>
            </a:r>
            <a:r>
              <a:rPr lang="en-CA" altLang="en-US" dirty="0" err="1">
                <a:solidFill>
                  <a:schemeClr val="tx2"/>
                </a:solidFill>
                <a:hlinkClick r:id="rId3"/>
              </a:rPr>
              <a:t>chmod</a:t>
            </a:r>
            <a:r>
              <a:rPr lang="en-CA" altLang="en-US" dirty="0">
                <a:solidFill>
                  <a:schemeClr val="tx2"/>
                </a:solidFill>
              </a:rPr>
              <a:t> </a:t>
            </a:r>
            <a:r>
              <a:rPr lang="en-CA" altLang="en-US" sz="2000" dirty="0">
                <a:solidFill>
                  <a:schemeClr val="tx2"/>
                </a:solidFill>
              </a:rPr>
              <a:t>(change mode)</a:t>
            </a:r>
            <a:endParaRPr lang="en-CA" altLang="en-US" dirty="0">
              <a:solidFill>
                <a:schemeClr val="tx2"/>
              </a:solidFill>
            </a:endParaRPr>
          </a:p>
          <a:p>
            <a:pPr lvl="1">
              <a:defRPr/>
            </a:pPr>
            <a:r>
              <a:rPr lang="en-GB" b="0" i="0" dirty="0">
                <a:solidFill>
                  <a:srgbClr val="404040"/>
                </a:solidFill>
                <a:effectLst/>
                <a:latin typeface="Roboto" panose="02000000000000000000" pitchFamily="2" charset="0"/>
              </a:rPr>
              <a:t>Permissions: read, write, execute</a:t>
            </a:r>
          </a:p>
          <a:p>
            <a:pPr lvl="1">
              <a:defRPr/>
            </a:pPr>
            <a:r>
              <a:rPr lang="en-CA" altLang="en-US" dirty="0">
                <a:solidFill>
                  <a:srgbClr val="404040"/>
                </a:solidFill>
                <a:latin typeface="Roboto" panose="02000000000000000000" pitchFamily="2" charset="0"/>
              </a:rPr>
              <a:t>Classes: user, group, others</a:t>
            </a:r>
          </a:p>
          <a:p>
            <a:pPr lvl="1">
              <a:defRPr/>
            </a:pPr>
            <a:r>
              <a:rPr lang="en-GB" b="0" i="0" dirty="0">
                <a:solidFill>
                  <a:srgbClr val="666666"/>
                </a:solidFill>
                <a:effectLst/>
                <a:latin typeface="Roboto" panose="02000000000000000000" pitchFamily="2" charset="0"/>
                <a:hlinkClick r:id="rId4"/>
              </a:rPr>
              <a:t>Security-Enhanced Linux</a:t>
            </a:r>
            <a:endParaRPr lang="en-CA" altLang="en-US" dirty="0">
              <a:solidFill>
                <a:srgbClr val="404040"/>
              </a:solidFill>
              <a:latin typeface="Roboto" panose="02000000000000000000" pitchFamily="2" charset="0"/>
            </a:endParaRPr>
          </a:p>
          <a:p>
            <a:pPr>
              <a:defRPr/>
            </a:pPr>
            <a:r>
              <a:rPr lang="en-US" altLang="en-US" dirty="0">
                <a:solidFill>
                  <a:schemeClr val="tx2"/>
                </a:solidFill>
              </a:rPr>
              <a:t>O</a:t>
            </a:r>
            <a:r>
              <a:rPr lang="en-CA" altLang="en-US" dirty="0">
                <a:solidFill>
                  <a:schemeClr val="tx2"/>
                </a:solidFill>
              </a:rPr>
              <a:t>S security controls what users can view, change, navigate, or execute</a:t>
            </a: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2320" y="400050"/>
            <a:ext cx="3180160" cy="4037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1974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normAutofit/>
          </a:bodyPr>
          <a:lstStyle/>
          <a:p>
            <a:r>
              <a:rPr lang="en-US" dirty="0"/>
              <a:t>Internet &amp; Browser Security</a:t>
            </a:r>
            <a:endParaRPr lang="en-CA" dirty="0"/>
          </a:p>
        </p:txBody>
      </p:sp>
      <p:sp>
        <p:nvSpPr>
          <p:cNvPr id="3" name="Content Placeholder 2"/>
          <p:cNvSpPr>
            <a:spLocks noGrp="1"/>
          </p:cNvSpPr>
          <p:nvPr>
            <p:ph idx="1"/>
          </p:nvPr>
        </p:nvSpPr>
        <p:spPr>
          <a:xfrm>
            <a:off x="251520" y="1059582"/>
            <a:ext cx="8784976" cy="3960440"/>
          </a:xfrm>
        </p:spPr>
        <p:txBody>
          <a:bodyPr>
            <a:normAutofit/>
          </a:bodyPr>
          <a:lstStyle/>
          <a:p>
            <a:r>
              <a:rPr lang="en-CA" dirty="0">
                <a:hlinkClick r:id="rId3"/>
              </a:rPr>
              <a:t>DNS</a:t>
            </a:r>
            <a:r>
              <a:rPr lang="en-CA" dirty="0"/>
              <a:t> </a:t>
            </a:r>
            <a:r>
              <a:rPr lang="en-US" dirty="0"/>
              <a:t>Domain Name System translates </a:t>
            </a:r>
            <a:r>
              <a:rPr lang="en-US" i="1" dirty="0" err="1"/>
              <a:t>name.tld</a:t>
            </a:r>
            <a:r>
              <a:rPr lang="en-US" dirty="0"/>
              <a:t> to IP address</a:t>
            </a:r>
            <a:endParaRPr lang="en-CA" dirty="0"/>
          </a:p>
          <a:p>
            <a:pPr lvl="1"/>
            <a:r>
              <a:rPr lang="en-US" dirty="0"/>
              <a:t>for security and blocking of malware, botnets, malicious domains:</a:t>
            </a:r>
            <a:br>
              <a:rPr lang="en-US" dirty="0">
                <a:hlinkClick r:id="rId4" action="ppaction://hlinkfile"/>
              </a:rPr>
            </a:br>
            <a:r>
              <a:rPr lang="en-US" dirty="0">
                <a:hlinkClick r:id="rId4" action="ppaction://hlinkfile"/>
              </a:rPr>
              <a:t>CIRA</a:t>
            </a:r>
            <a:r>
              <a:rPr lang="en-US" dirty="0"/>
              <a:t> </a:t>
            </a:r>
            <a:r>
              <a:rPr lang="en-US" dirty="0">
                <a:hlinkClick r:id="rId5"/>
              </a:rPr>
              <a:t>Canadian Shield</a:t>
            </a:r>
            <a:r>
              <a:rPr lang="en-US" dirty="0"/>
              <a:t>   </a:t>
            </a:r>
            <a:r>
              <a:rPr lang="en-CA" dirty="0">
                <a:hlinkClick r:id="rId6"/>
              </a:rPr>
              <a:t>Quad9</a:t>
            </a:r>
            <a:r>
              <a:rPr lang="en-CA" dirty="0"/>
              <a:t>   CISCO </a:t>
            </a:r>
            <a:r>
              <a:rPr lang="en-CA" dirty="0">
                <a:hlinkClick r:id="rId7"/>
              </a:rPr>
              <a:t>OpenDNS</a:t>
            </a:r>
            <a:r>
              <a:rPr lang="en-CA" dirty="0"/>
              <a:t>  Cloudflare </a:t>
            </a:r>
            <a:r>
              <a:rPr lang="en-CA" dirty="0">
                <a:hlinkClick r:id="rId8"/>
              </a:rPr>
              <a:t>1.1.1.1</a:t>
            </a:r>
            <a:endParaRPr lang="en-CA" dirty="0"/>
          </a:p>
          <a:p>
            <a:r>
              <a:rPr lang="en-CA" dirty="0"/>
              <a:t>Domain Validation (DV) </a:t>
            </a:r>
            <a:r>
              <a:rPr lang="en-US" dirty="0">
                <a:hlinkClick r:id="rId9"/>
              </a:rPr>
              <a:t>certificate</a:t>
            </a:r>
            <a:r>
              <a:rPr lang="en-US" dirty="0"/>
              <a:t>. Where did you arrive?</a:t>
            </a:r>
          </a:p>
          <a:p>
            <a:pPr lvl="1"/>
            <a:r>
              <a:rPr lang="en-US" dirty="0">
                <a:hlinkClick r:id="rId10"/>
              </a:rPr>
              <a:t>Iogitech.com</a:t>
            </a:r>
            <a:r>
              <a:rPr lang="en-US" dirty="0"/>
              <a:t>  </a:t>
            </a:r>
            <a:r>
              <a:rPr lang="en-US" dirty="0">
                <a:hlinkClick r:id="rId11"/>
              </a:rPr>
              <a:t>rnicrosoft.com</a:t>
            </a:r>
            <a:r>
              <a:rPr lang="en-CA" dirty="0"/>
              <a:t>  </a:t>
            </a:r>
            <a:r>
              <a:rPr lang="en-CA" dirty="0">
                <a:hlinkClick r:id="rId12"/>
              </a:rPr>
              <a:t>G00GLE.com</a:t>
            </a:r>
            <a:r>
              <a:rPr lang="en-CA" dirty="0"/>
              <a:t>  </a:t>
            </a:r>
            <a:r>
              <a:rPr lang="en-CA" dirty="0">
                <a:hlinkClick r:id="rId13"/>
              </a:rPr>
              <a:t>Domain Checker</a:t>
            </a:r>
            <a:endParaRPr lang="en-US" dirty="0"/>
          </a:p>
          <a:p>
            <a:r>
              <a:rPr lang="en-GB" dirty="0"/>
              <a:t>Always use a </a:t>
            </a:r>
            <a:r>
              <a:rPr lang="en-GB" dirty="0">
                <a:hlinkClick r:id="rId14"/>
              </a:rPr>
              <a:t>VPN</a:t>
            </a:r>
            <a:r>
              <a:rPr lang="en-GB" dirty="0"/>
              <a:t> </a:t>
            </a:r>
            <a:r>
              <a:rPr lang="en-US" dirty="0"/>
              <a:t>from public access points</a:t>
            </a:r>
            <a:endParaRPr lang="en-GB" dirty="0">
              <a:hlinkClick r:id="rId15"/>
            </a:endParaRPr>
          </a:p>
          <a:p>
            <a:r>
              <a:rPr lang="en-US" dirty="0"/>
              <a:t>HTTPS needed for sign on</a:t>
            </a:r>
          </a:p>
          <a:p>
            <a:r>
              <a:rPr lang="en-GB" dirty="0">
                <a:hlinkClick r:id="rId15"/>
              </a:rPr>
              <a:t>EFF</a:t>
            </a:r>
            <a:r>
              <a:rPr lang="en-GB" dirty="0"/>
              <a:t> anti-tracking: </a:t>
            </a:r>
            <a:r>
              <a:rPr lang="en-US" dirty="0">
                <a:hlinkClick r:id="rId16"/>
              </a:rPr>
              <a:t>Privacy Badger</a:t>
            </a:r>
            <a:r>
              <a:rPr lang="en-US" dirty="0"/>
              <a:t> blocks, </a:t>
            </a:r>
            <a:r>
              <a:rPr lang="en-GB" dirty="0" err="1">
                <a:hlinkClick r:id="rId17"/>
              </a:rPr>
              <a:t>Panopticlick</a:t>
            </a:r>
            <a:r>
              <a:rPr lang="en-GB" dirty="0"/>
              <a:t> tests</a:t>
            </a:r>
            <a:endParaRPr lang="en-CA" dirty="0"/>
          </a:p>
          <a:p>
            <a:r>
              <a:rPr lang="en-US" dirty="0"/>
              <a:t>see </a:t>
            </a:r>
            <a:r>
              <a:rPr lang="en-CA" dirty="0">
                <a:hlinkClick r:id="rId18"/>
              </a:rPr>
              <a:t>Increase Your Privacy Online</a:t>
            </a:r>
            <a:r>
              <a:rPr lang="en-CA" dirty="0"/>
              <a:t> and </a:t>
            </a:r>
            <a:r>
              <a:rPr lang="en-CA" dirty="0">
                <a:hlinkClick r:id="rId19"/>
              </a:rPr>
              <a:t>this</a:t>
            </a:r>
            <a:r>
              <a:rPr lang="en-CA" dirty="0"/>
              <a:t> and </a:t>
            </a:r>
            <a:r>
              <a:rPr lang="en-CA" dirty="0">
                <a:hlinkClick r:id="rId20"/>
              </a:rPr>
              <a:t>test browser</a:t>
            </a:r>
            <a:endParaRPr lang="en-CA" dirty="0"/>
          </a:p>
        </p:txBody>
      </p:sp>
      <p:grpSp>
        <p:nvGrpSpPr>
          <p:cNvPr id="4" name="Group 3">
            <a:extLst>
              <a:ext uri="{FF2B5EF4-FFF2-40B4-BE49-F238E27FC236}">
                <a16:creationId xmlns:a16="http://schemas.microsoft.com/office/drawing/2014/main" id="{64FC6CB5-938B-8E20-572C-12F7BAA5C91C}"/>
              </a:ext>
            </a:extLst>
          </p:cNvPr>
          <p:cNvGrpSpPr/>
          <p:nvPr/>
        </p:nvGrpSpPr>
        <p:grpSpPr>
          <a:xfrm>
            <a:off x="4167360" y="3507854"/>
            <a:ext cx="4716709" cy="304843"/>
            <a:chOff x="4167360" y="1124784"/>
            <a:chExt cx="4716709" cy="304843"/>
          </a:xfrm>
        </p:grpSpPr>
        <p:pic>
          <p:nvPicPr>
            <p:cNvPr id="7" name="Picture 6">
              <a:extLst>
                <a:ext uri="{FF2B5EF4-FFF2-40B4-BE49-F238E27FC236}">
                  <a16:creationId xmlns:a16="http://schemas.microsoft.com/office/drawing/2014/main" id="{835CBDF1-14CD-4D0E-A2E0-FBCE9921A7E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588224" y="1124784"/>
              <a:ext cx="2295845" cy="304843"/>
            </a:xfrm>
            <a:prstGeom prst="rect">
              <a:avLst/>
            </a:prstGeom>
          </p:spPr>
        </p:pic>
        <p:pic>
          <p:nvPicPr>
            <p:cNvPr id="9" name="Picture 8">
              <a:extLst>
                <a:ext uri="{FF2B5EF4-FFF2-40B4-BE49-F238E27FC236}">
                  <a16:creationId xmlns:a16="http://schemas.microsoft.com/office/drawing/2014/main" id="{E63A19C2-C5D9-4F5D-8C87-49D6B7574847}"/>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167360" y="1124784"/>
              <a:ext cx="2124371" cy="304843"/>
            </a:xfrm>
            <a:prstGeom prst="rect">
              <a:avLst/>
            </a:prstGeom>
          </p:spPr>
        </p:pic>
      </p:grpSp>
    </p:spTree>
    <p:extLst>
      <p:ext uri="{BB962C8B-B14F-4D97-AF65-F5344CB8AC3E}">
        <p14:creationId xmlns:p14="http://schemas.microsoft.com/office/powerpoint/2010/main" val="110446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43914-943A-48FE-B9A4-39494A49A165}"/>
              </a:ext>
            </a:extLst>
          </p:cNvPr>
          <p:cNvSpPr>
            <a:spLocks noGrp="1"/>
          </p:cNvSpPr>
          <p:nvPr>
            <p:ph type="title"/>
          </p:nvPr>
        </p:nvSpPr>
        <p:spPr/>
        <p:txBody>
          <a:bodyPr/>
          <a:lstStyle/>
          <a:p>
            <a:r>
              <a:rPr lang="en-US" dirty="0"/>
              <a:t>What's the password?</a:t>
            </a:r>
            <a:endParaRPr lang="en-CA" dirty="0"/>
          </a:p>
        </p:txBody>
      </p:sp>
      <p:sp>
        <p:nvSpPr>
          <p:cNvPr id="3" name="Content Placeholder 2">
            <a:extLst>
              <a:ext uri="{FF2B5EF4-FFF2-40B4-BE49-F238E27FC236}">
                <a16:creationId xmlns:a16="http://schemas.microsoft.com/office/drawing/2014/main" id="{62ACC304-3B54-441A-8F55-D51E7B7B2FC5}"/>
              </a:ext>
            </a:extLst>
          </p:cNvPr>
          <p:cNvSpPr>
            <a:spLocks noGrp="1"/>
          </p:cNvSpPr>
          <p:nvPr>
            <p:ph idx="1"/>
          </p:nvPr>
        </p:nvSpPr>
        <p:spPr/>
        <p:txBody>
          <a:bodyPr>
            <a:normAutofit/>
          </a:bodyPr>
          <a:lstStyle/>
          <a:p>
            <a:r>
              <a:rPr lang="en-CA" sz="2800" dirty="0"/>
              <a:t>Marx Brothers - Password Scene </a:t>
            </a:r>
            <a:br>
              <a:rPr lang="en-CA" sz="2800" dirty="0"/>
            </a:br>
            <a:r>
              <a:rPr lang="en-CA" sz="2800" dirty="0"/>
              <a:t>- Horse Feathers - Chico and Groucho</a:t>
            </a:r>
            <a:br>
              <a:rPr lang="en-CA" sz="2800" dirty="0"/>
            </a:br>
            <a:r>
              <a:rPr lang="en-CA" sz="2800" dirty="0">
                <a:hlinkClick r:id="rId3"/>
              </a:rPr>
              <a:t>https://www.youtube.com/watch?v=p0Gwe5gKgjo</a:t>
            </a:r>
            <a:br>
              <a:rPr lang="en-CA" sz="2800" dirty="0"/>
            </a:br>
            <a:endParaRPr lang="en-CA" sz="2800" dirty="0"/>
          </a:p>
          <a:p>
            <a:r>
              <a:rPr lang="en-US" sz="2800" dirty="0"/>
              <a:t>Who </a:t>
            </a:r>
            <a:r>
              <a:rPr lang="en-US" sz="2800" i="1" dirty="0"/>
              <a:t>loves</a:t>
            </a:r>
            <a:r>
              <a:rPr lang="en-US" sz="2800" dirty="0"/>
              <a:t> passwords?</a:t>
            </a:r>
            <a:endParaRPr lang="en-CA" sz="2800" dirty="0"/>
          </a:p>
          <a:p>
            <a:r>
              <a:rPr lang="en-US" sz="2800" dirty="0"/>
              <a:t>What if someone else knows your password?</a:t>
            </a:r>
          </a:p>
        </p:txBody>
      </p:sp>
    </p:spTree>
    <p:extLst>
      <p:ext uri="{BB962C8B-B14F-4D97-AF65-F5344CB8AC3E}">
        <p14:creationId xmlns:p14="http://schemas.microsoft.com/office/powerpoint/2010/main" val="3251314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krebsonsecurity.com/wp-content/uploads/2012/10/HackedPC2012.png">
            <a:extLst>
              <a:ext uri="{FF2B5EF4-FFF2-40B4-BE49-F238E27FC236}">
                <a16:creationId xmlns:a16="http://schemas.microsoft.com/office/drawing/2014/main" id="{35573098-9856-453A-970F-1958BDDD2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3" y="0"/>
            <a:ext cx="80787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283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normAutofit/>
          </a:bodyPr>
          <a:lstStyle/>
          <a:p>
            <a:r>
              <a:rPr lang="en-CA" dirty="0"/>
              <a:t>#1 most common cracking method</a:t>
            </a:r>
          </a:p>
        </p:txBody>
      </p:sp>
      <p:sp>
        <p:nvSpPr>
          <p:cNvPr id="3" name="Content Placeholder 2"/>
          <p:cNvSpPr>
            <a:spLocks noGrp="1"/>
          </p:cNvSpPr>
          <p:nvPr>
            <p:ph idx="1"/>
          </p:nvPr>
        </p:nvSpPr>
        <p:spPr>
          <a:xfrm>
            <a:off x="457200" y="1004664"/>
            <a:ext cx="8435280" cy="3943350"/>
          </a:xfrm>
        </p:spPr>
        <p:txBody>
          <a:bodyPr>
            <a:normAutofit fontScale="85000" lnSpcReduction="20000"/>
          </a:bodyPr>
          <a:lstStyle/>
          <a:p>
            <a:r>
              <a:rPr lang="en-CA" sz="4000" b="1" dirty="0"/>
              <a:t>Weak Passwords</a:t>
            </a:r>
          </a:p>
          <a:p>
            <a:pPr lvl="1"/>
            <a:r>
              <a:rPr lang="en-CA" sz="3600" dirty="0"/>
              <a:t>guessable or </a:t>
            </a:r>
            <a:r>
              <a:rPr lang="en-CA" sz="3600" dirty="0">
                <a:hlinkClick r:id="rId3"/>
              </a:rPr>
              <a:t>reused</a:t>
            </a:r>
            <a:r>
              <a:rPr lang="en-CA" sz="3600" dirty="0"/>
              <a:t> across sites</a:t>
            </a:r>
          </a:p>
          <a:p>
            <a:pPr lvl="1"/>
            <a:r>
              <a:rPr lang="en-US" sz="3600" b="1" kern="1200" dirty="0">
                <a:solidFill>
                  <a:schemeClr val="tx1"/>
                </a:solidFill>
                <a:effectLst/>
                <a:latin typeface="+mn-lt"/>
                <a:ea typeface="+mn-ea"/>
                <a:cs typeface="+mn-cs"/>
              </a:rPr>
              <a:t>password is weak if it's not unique </a:t>
            </a:r>
          </a:p>
          <a:p>
            <a:pPr lvl="1"/>
            <a:r>
              <a:rPr lang="en-CA" sz="3600" dirty="0"/>
              <a:t>Breached admin &amp; cloud app passwords</a:t>
            </a:r>
          </a:p>
          <a:p>
            <a:pPr lvl="2"/>
            <a:r>
              <a:rPr lang="en-CA" sz="3400" dirty="0"/>
              <a:t>Top three: </a:t>
            </a:r>
            <a:r>
              <a:rPr lang="en-CA" sz="3400" b="1" dirty="0"/>
              <a:t>123456</a:t>
            </a:r>
            <a:r>
              <a:rPr lang="en-CA" sz="3400" dirty="0"/>
              <a:t>, </a:t>
            </a:r>
            <a:r>
              <a:rPr lang="en-CA" sz="3400" b="1" dirty="0"/>
              <a:t>admin</a:t>
            </a:r>
            <a:r>
              <a:rPr lang="en-CA" sz="3400" dirty="0"/>
              <a:t>, </a:t>
            </a:r>
            <a:r>
              <a:rPr lang="en-CA" sz="3400" b="1" dirty="0"/>
              <a:t>12345678</a:t>
            </a:r>
          </a:p>
          <a:p>
            <a:pPr lvl="1"/>
            <a:r>
              <a:rPr lang="en-CA" sz="3600" dirty="0">
                <a:hlinkClick r:id="rId4"/>
              </a:rPr>
              <a:t>25 passwords</a:t>
            </a:r>
            <a:r>
              <a:rPr lang="en-CA" sz="3600" dirty="0"/>
              <a:t> used in 10% accounts</a:t>
            </a:r>
          </a:p>
          <a:p>
            <a:pPr lvl="1"/>
            <a:r>
              <a:rPr lang="en-CA" sz="3600" dirty="0">
                <a:hlinkClick r:id="rId5"/>
              </a:rPr>
              <a:t>10,000 passwords</a:t>
            </a:r>
            <a:r>
              <a:rPr lang="en-CA" sz="3600" dirty="0"/>
              <a:t> used by 30% users</a:t>
            </a:r>
          </a:p>
          <a:p>
            <a:pPr lvl="1"/>
            <a:r>
              <a:rPr lang="en-CA" sz="3600" dirty="0">
                <a:hlinkClick r:id="rId6"/>
              </a:rPr>
              <a:t>Credential Stuffing</a:t>
            </a:r>
            <a:r>
              <a:rPr lang="en-CA" sz="3600" dirty="0"/>
              <a:t> and Cracking</a:t>
            </a:r>
          </a:p>
        </p:txBody>
      </p:sp>
    </p:spTree>
    <p:extLst>
      <p:ext uri="{BB962C8B-B14F-4D97-AF65-F5344CB8AC3E}">
        <p14:creationId xmlns:p14="http://schemas.microsoft.com/office/powerpoint/2010/main" val="2917178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Forget / Recover your password</a:t>
            </a:r>
            <a:endParaRPr lang="en-CA" dirty="0"/>
          </a:p>
        </p:txBody>
      </p:sp>
      <p:sp>
        <p:nvSpPr>
          <p:cNvPr id="3" name="Content Placeholder 2"/>
          <p:cNvSpPr>
            <a:spLocks noGrp="1"/>
          </p:cNvSpPr>
          <p:nvPr>
            <p:ph idx="1"/>
          </p:nvPr>
        </p:nvSpPr>
        <p:spPr/>
        <p:txBody>
          <a:bodyPr>
            <a:normAutofit/>
          </a:bodyPr>
          <a:lstStyle/>
          <a:p>
            <a:r>
              <a:rPr lang="en-US" sz="2800" dirty="0"/>
              <a:t>“I forgot my password” </a:t>
            </a:r>
            <a:r>
              <a:rPr lang="en-CA" sz="2800" dirty="0"/>
              <a:t>– </a:t>
            </a:r>
            <a:r>
              <a:rPr lang="en-US" sz="2800" dirty="0"/>
              <a:t>relies on the strength of your email account’s security and its password</a:t>
            </a:r>
          </a:p>
          <a:p>
            <a:r>
              <a:rPr lang="en-CA" sz="2800" dirty="0"/>
              <a:t>Answer Security Questions</a:t>
            </a:r>
          </a:p>
          <a:p>
            <a:pPr lvl="1"/>
            <a:r>
              <a:rPr lang="en-CA" sz="2400" dirty="0"/>
              <a:t>"knowledge-based authentication" easy to hack </a:t>
            </a:r>
          </a:p>
          <a:p>
            <a:pPr lvl="1"/>
            <a:r>
              <a:rPr lang="en-CA" sz="2400" dirty="0"/>
              <a:t>Google you, social media exposure, stolen wallet | bag</a:t>
            </a:r>
          </a:p>
          <a:p>
            <a:r>
              <a:rPr lang="en-CA" sz="2800" dirty="0"/>
              <a:t>Security Questions Defence: </a:t>
            </a:r>
            <a:r>
              <a:rPr lang="en-CA" sz="2800" i="1" dirty="0"/>
              <a:t>never tell the truth</a:t>
            </a:r>
            <a:endParaRPr lang="en-CA" sz="2800" dirty="0"/>
          </a:p>
          <a:p>
            <a:pPr lvl="1"/>
            <a:r>
              <a:rPr lang="en-CA" sz="2400" dirty="0"/>
              <a:t>But how do you keep track of the lies? (see below)</a:t>
            </a:r>
          </a:p>
        </p:txBody>
      </p:sp>
    </p:spTree>
    <p:extLst>
      <p:ext uri="{BB962C8B-B14F-4D97-AF65-F5344CB8AC3E}">
        <p14:creationId xmlns:p14="http://schemas.microsoft.com/office/powerpoint/2010/main" val="1058443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ph idx="1"/>
          </p:nvPr>
        </p:nvSpPr>
        <p:spPr>
          <a:xfrm>
            <a:off x="539552" y="1082452"/>
            <a:ext cx="8514689" cy="3937570"/>
          </a:xfrm>
        </p:spPr>
        <p:txBody>
          <a:bodyPr>
            <a:normAutofit/>
          </a:bodyPr>
          <a:lstStyle/>
          <a:p>
            <a:pPr marL="0" indent="0">
              <a:buNone/>
            </a:pPr>
            <a:r>
              <a:rPr lang="en-US" altLang="en-US" sz="3200" dirty="0">
                <a:solidFill>
                  <a:schemeClr val="tx2"/>
                </a:solidFill>
                <a:cs typeface="Arial" panose="020B0604020202020204" pitchFamily="34" charset="0"/>
              </a:rPr>
              <a:t>Enter new password: </a:t>
            </a:r>
          </a:p>
          <a:p>
            <a:r>
              <a:rPr lang="en-US" altLang="en-US" sz="3200" dirty="0">
                <a:solidFill>
                  <a:schemeClr val="tx2"/>
                </a:solidFill>
                <a:cs typeface="Arial" panose="020B0604020202020204" pitchFamily="34" charset="0"/>
              </a:rPr>
              <a:t>Too short; minimum 8 characters.</a:t>
            </a:r>
          </a:p>
          <a:p>
            <a:r>
              <a:rPr lang="en-US" altLang="en-US" sz="3200" dirty="0">
                <a:solidFill>
                  <a:schemeClr val="tx2"/>
                </a:solidFill>
                <a:cs typeface="Arial" panose="020B0604020202020204" pitchFamily="34" charset="0"/>
              </a:rPr>
              <a:t>Must have an UPPERCASE character.</a:t>
            </a:r>
          </a:p>
          <a:p>
            <a:r>
              <a:rPr lang="en-US" altLang="en-US" sz="3200" dirty="0">
                <a:solidFill>
                  <a:schemeClr val="tx2"/>
                </a:solidFill>
                <a:cs typeface="Arial" panose="020B0604020202020204" pitchFamily="34" charset="0"/>
              </a:rPr>
              <a:t>Must have a special character.</a:t>
            </a:r>
          </a:p>
          <a:p>
            <a:r>
              <a:rPr lang="en-US" altLang="en-US" sz="3200" dirty="0">
                <a:solidFill>
                  <a:schemeClr val="tx2"/>
                </a:solidFill>
                <a:cs typeface="Arial" panose="020B0604020202020204" pitchFamily="34" charset="0"/>
              </a:rPr>
              <a:t>Must have a number.</a:t>
            </a:r>
          </a:p>
          <a:p>
            <a:r>
              <a:rPr lang="en-US" altLang="en-US" sz="3200" dirty="0">
                <a:solidFill>
                  <a:schemeClr val="tx2"/>
                </a:solidFill>
                <a:cs typeface="Arial" panose="020B0604020202020204" pitchFamily="34" charset="0"/>
              </a:rPr>
              <a:t>Expired. Must be changed.</a:t>
            </a:r>
          </a:p>
          <a:p>
            <a:endParaRPr lang="en-US" altLang="en-US" sz="3200" dirty="0">
              <a:solidFill>
                <a:schemeClr val="tx2"/>
              </a:solidFill>
              <a:cs typeface="Arial" panose="020B0604020202020204" pitchFamily="34" charset="0"/>
            </a:endParaRPr>
          </a:p>
          <a:p>
            <a:endParaRPr lang="en-US" altLang="en-US" sz="3200" dirty="0">
              <a:solidFill>
                <a:schemeClr val="tx2"/>
              </a:solidFill>
              <a:cs typeface="Arial" panose="020B0604020202020204" pitchFamily="34" charset="0"/>
            </a:endParaRPr>
          </a:p>
          <a:p>
            <a:pPr marL="0" indent="0">
              <a:buNone/>
            </a:pPr>
            <a:endParaRPr lang="en-US" altLang="en-US" sz="3200" dirty="0">
              <a:solidFill>
                <a:schemeClr val="tx2"/>
              </a:solidFill>
              <a:cs typeface="Arial" panose="020B0604020202020204" pitchFamily="34" charset="0"/>
            </a:endParaRPr>
          </a:p>
          <a:p>
            <a:pPr marL="0" indent="0">
              <a:buNone/>
            </a:pPr>
            <a:endParaRPr lang="en-US" altLang="en-US" sz="3200" dirty="0">
              <a:solidFill>
                <a:schemeClr val="tx2"/>
              </a:solidFill>
              <a:cs typeface="Arial" panose="020B0604020202020204" pitchFamily="34" charset="0"/>
            </a:endParaRPr>
          </a:p>
        </p:txBody>
      </p:sp>
      <p:sp>
        <p:nvSpPr>
          <p:cNvPr id="2" name="TextBox 1">
            <a:extLst>
              <a:ext uri="{FF2B5EF4-FFF2-40B4-BE49-F238E27FC236}">
                <a16:creationId xmlns:a16="http://schemas.microsoft.com/office/drawing/2014/main" id="{A7C67DE8-B5E0-4BE2-959B-AE7A51487C3D}"/>
              </a:ext>
            </a:extLst>
          </p:cNvPr>
          <p:cNvSpPr txBox="1"/>
          <p:nvPr/>
        </p:nvSpPr>
        <p:spPr>
          <a:xfrm>
            <a:off x="4570078" y="1083026"/>
            <a:ext cx="3528392" cy="584775"/>
          </a:xfrm>
          <a:prstGeom prst="rect">
            <a:avLst/>
          </a:prstGeom>
          <a:noFill/>
        </p:spPr>
        <p:txBody>
          <a:bodyPr wrap="square" rtlCol="0">
            <a:spAutoFit/>
          </a:bodyPr>
          <a:lstStyle/>
          <a:p>
            <a:r>
              <a:rPr lang="en-CA" sz="3200" dirty="0">
                <a:latin typeface="Consolas" panose="020B0609020204030204" pitchFamily="49" charset="0"/>
              </a:rPr>
              <a:t>password</a:t>
            </a:r>
          </a:p>
        </p:txBody>
      </p:sp>
      <p:sp>
        <p:nvSpPr>
          <p:cNvPr id="5" name="TextBox 4">
            <a:extLst>
              <a:ext uri="{FF2B5EF4-FFF2-40B4-BE49-F238E27FC236}">
                <a16:creationId xmlns:a16="http://schemas.microsoft.com/office/drawing/2014/main" id="{090E8872-A0FC-4D89-B85D-04292D241F7D}"/>
              </a:ext>
            </a:extLst>
          </p:cNvPr>
          <p:cNvSpPr txBox="1"/>
          <p:nvPr/>
        </p:nvSpPr>
        <p:spPr>
          <a:xfrm>
            <a:off x="4570078" y="1083026"/>
            <a:ext cx="3528392" cy="584775"/>
          </a:xfrm>
          <a:prstGeom prst="rect">
            <a:avLst/>
          </a:prstGeom>
          <a:noFill/>
        </p:spPr>
        <p:txBody>
          <a:bodyPr wrap="square" rtlCol="0">
            <a:spAutoFit/>
          </a:bodyPr>
          <a:lstStyle/>
          <a:p>
            <a:r>
              <a:rPr lang="en-CA" sz="3200" dirty="0" err="1">
                <a:latin typeface="Consolas" panose="020B0609020204030204" pitchFamily="49" charset="0"/>
              </a:rPr>
              <a:t>passwor</a:t>
            </a:r>
            <a:endParaRPr lang="en-CA" sz="3200" dirty="0">
              <a:latin typeface="Consolas" panose="020B0609020204030204" pitchFamily="49" charset="0"/>
            </a:endParaRPr>
          </a:p>
        </p:txBody>
      </p:sp>
      <p:sp>
        <p:nvSpPr>
          <p:cNvPr id="6" name="TextBox 5">
            <a:extLst>
              <a:ext uri="{FF2B5EF4-FFF2-40B4-BE49-F238E27FC236}">
                <a16:creationId xmlns:a16="http://schemas.microsoft.com/office/drawing/2014/main" id="{E9050F79-5A8D-45A0-BBBD-E4CE6FB5B9DD}"/>
              </a:ext>
            </a:extLst>
          </p:cNvPr>
          <p:cNvSpPr txBox="1"/>
          <p:nvPr/>
        </p:nvSpPr>
        <p:spPr>
          <a:xfrm>
            <a:off x="4570078" y="1083026"/>
            <a:ext cx="3528392" cy="584775"/>
          </a:xfrm>
          <a:prstGeom prst="rect">
            <a:avLst/>
          </a:prstGeom>
          <a:noFill/>
        </p:spPr>
        <p:txBody>
          <a:bodyPr wrap="square" rtlCol="0">
            <a:spAutoFit/>
          </a:bodyPr>
          <a:lstStyle/>
          <a:p>
            <a:r>
              <a:rPr lang="en-CA" sz="3200" dirty="0" err="1">
                <a:latin typeface="Consolas" panose="020B0609020204030204" pitchFamily="49" charset="0"/>
              </a:rPr>
              <a:t>passwo</a:t>
            </a:r>
            <a:endParaRPr lang="en-CA" sz="3200" dirty="0">
              <a:latin typeface="Consolas" panose="020B0609020204030204" pitchFamily="49" charset="0"/>
            </a:endParaRPr>
          </a:p>
        </p:txBody>
      </p:sp>
      <p:sp>
        <p:nvSpPr>
          <p:cNvPr id="7" name="TextBox 6">
            <a:extLst>
              <a:ext uri="{FF2B5EF4-FFF2-40B4-BE49-F238E27FC236}">
                <a16:creationId xmlns:a16="http://schemas.microsoft.com/office/drawing/2014/main" id="{872B002B-C420-45D4-8FC1-BC37EAD73404}"/>
              </a:ext>
            </a:extLst>
          </p:cNvPr>
          <p:cNvSpPr txBox="1"/>
          <p:nvPr/>
        </p:nvSpPr>
        <p:spPr>
          <a:xfrm>
            <a:off x="4570078" y="1083026"/>
            <a:ext cx="3528392" cy="584775"/>
          </a:xfrm>
          <a:prstGeom prst="rect">
            <a:avLst/>
          </a:prstGeom>
          <a:noFill/>
        </p:spPr>
        <p:txBody>
          <a:bodyPr wrap="square" rtlCol="0">
            <a:spAutoFit/>
          </a:bodyPr>
          <a:lstStyle/>
          <a:p>
            <a:r>
              <a:rPr lang="en-CA" sz="3200" dirty="0" err="1">
                <a:latin typeface="Consolas" panose="020B0609020204030204" pitchFamily="49" charset="0"/>
              </a:rPr>
              <a:t>passw</a:t>
            </a:r>
            <a:endParaRPr lang="en-CA" sz="3200" dirty="0">
              <a:latin typeface="Consolas" panose="020B0609020204030204" pitchFamily="49" charset="0"/>
            </a:endParaRPr>
          </a:p>
        </p:txBody>
      </p:sp>
      <p:sp>
        <p:nvSpPr>
          <p:cNvPr id="9" name="TextBox 8">
            <a:extLst>
              <a:ext uri="{FF2B5EF4-FFF2-40B4-BE49-F238E27FC236}">
                <a16:creationId xmlns:a16="http://schemas.microsoft.com/office/drawing/2014/main" id="{94CCCCEB-C5E5-4122-AF6D-08BFF6C6B4F2}"/>
              </a:ext>
            </a:extLst>
          </p:cNvPr>
          <p:cNvSpPr txBox="1"/>
          <p:nvPr/>
        </p:nvSpPr>
        <p:spPr>
          <a:xfrm>
            <a:off x="4570078" y="1083026"/>
            <a:ext cx="3528392" cy="584775"/>
          </a:xfrm>
          <a:prstGeom prst="rect">
            <a:avLst/>
          </a:prstGeom>
          <a:noFill/>
        </p:spPr>
        <p:txBody>
          <a:bodyPr wrap="square" rtlCol="0">
            <a:spAutoFit/>
          </a:bodyPr>
          <a:lstStyle/>
          <a:p>
            <a:r>
              <a:rPr lang="en-CA" sz="3200" dirty="0">
                <a:latin typeface="Consolas" panose="020B0609020204030204" pitchFamily="49" charset="0"/>
              </a:rPr>
              <a:t>pass</a:t>
            </a:r>
          </a:p>
        </p:txBody>
      </p:sp>
      <p:sp>
        <p:nvSpPr>
          <p:cNvPr id="10" name="TextBox 9">
            <a:extLst>
              <a:ext uri="{FF2B5EF4-FFF2-40B4-BE49-F238E27FC236}">
                <a16:creationId xmlns:a16="http://schemas.microsoft.com/office/drawing/2014/main" id="{6F6F148C-B270-4848-B2D4-D6908E11F0A7}"/>
              </a:ext>
            </a:extLst>
          </p:cNvPr>
          <p:cNvSpPr txBox="1"/>
          <p:nvPr/>
        </p:nvSpPr>
        <p:spPr>
          <a:xfrm>
            <a:off x="4570078" y="1083026"/>
            <a:ext cx="3528392" cy="584775"/>
          </a:xfrm>
          <a:prstGeom prst="rect">
            <a:avLst/>
          </a:prstGeom>
          <a:noFill/>
        </p:spPr>
        <p:txBody>
          <a:bodyPr wrap="square" rtlCol="0">
            <a:spAutoFit/>
          </a:bodyPr>
          <a:lstStyle/>
          <a:p>
            <a:r>
              <a:rPr lang="en-CA" sz="3200" dirty="0">
                <a:latin typeface="Consolas" panose="020B0609020204030204" pitchFamily="49" charset="0"/>
              </a:rPr>
              <a:t>pas</a:t>
            </a:r>
          </a:p>
        </p:txBody>
      </p:sp>
      <p:sp>
        <p:nvSpPr>
          <p:cNvPr id="11" name="TextBox 10">
            <a:extLst>
              <a:ext uri="{FF2B5EF4-FFF2-40B4-BE49-F238E27FC236}">
                <a16:creationId xmlns:a16="http://schemas.microsoft.com/office/drawing/2014/main" id="{63F08B87-7D7C-4311-8B91-CC8FBDCC271A}"/>
              </a:ext>
            </a:extLst>
          </p:cNvPr>
          <p:cNvSpPr txBox="1"/>
          <p:nvPr/>
        </p:nvSpPr>
        <p:spPr>
          <a:xfrm>
            <a:off x="4570078" y="1083026"/>
            <a:ext cx="3528392" cy="584775"/>
          </a:xfrm>
          <a:prstGeom prst="rect">
            <a:avLst/>
          </a:prstGeom>
          <a:noFill/>
        </p:spPr>
        <p:txBody>
          <a:bodyPr wrap="square" rtlCol="0">
            <a:spAutoFit/>
          </a:bodyPr>
          <a:lstStyle/>
          <a:p>
            <a:r>
              <a:rPr lang="en-CA" sz="3200" dirty="0">
                <a:latin typeface="Consolas" panose="020B0609020204030204" pitchFamily="49" charset="0"/>
              </a:rPr>
              <a:t>pa</a:t>
            </a:r>
          </a:p>
        </p:txBody>
      </p:sp>
      <p:sp>
        <p:nvSpPr>
          <p:cNvPr id="12" name="TextBox 11">
            <a:extLst>
              <a:ext uri="{FF2B5EF4-FFF2-40B4-BE49-F238E27FC236}">
                <a16:creationId xmlns:a16="http://schemas.microsoft.com/office/drawing/2014/main" id="{C32CC4B5-935E-4774-AD20-4884B29E0B50}"/>
              </a:ext>
            </a:extLst>
          </p:cNvPr>
          <p:cNvSpPr txBox="1"/>
          <p:nvPr/>
        </p:nvSpPr>
        <p:spPr>
          <a:xfrm>
            <a:off x="4570078" y="1083026"/>
            <a:ext cx="3528392" cy="584775"/>
          </a:xfrm>
          <a:prstGeom prst="rect">
            <a:avLst/>
          </a:prstGeom>
          <a:noFill/>
        </p:spPr>
        <p:txBody>
          <a:bodyPr wrap="square" rtlCol="0">
            <a:spAutoFit/>
          </a:bodyPr>
          <a:lstStyle/>
          <a:p>
            <a:r>
              <a:rPr lang="en-CA" sz="3200" dirty="0">
                <a:latin typeface="Consolas" panose="020B0609020204030204" pitchFamily="49" charset="0"/>
              </a:rPr>
              <a:t>p</a:t>
            </a:r>
          </a:p>
        </p:txBody>
      </p:sp>
      <p:sp>
        <p:nvSpPr>
          <p:cNvPr id="14" name="TextBox 13">
            <a:extLst>
              <a:ext uri="{FF2B5EF4-FFF2-40B4-BE49-F238E27FC236}">
                <a16:creationId xmlns:a16="http://schemas.microsoft.com/office/drawing/2014/main" id="{F8C6DC9B-C99B-43C5-85E3-258F3839EBE6}"/>
              </a:ext>
            </a:extLst>
          </p:cNvPr>
          <p:cNvSpPr txBox="1"/>
          <p:nvPr/>
        </p:nvSpPr>
        <p:spPr>
          <a:xfrm>
            <a:off x="4570078" y="1083026"/>
            <a:ext cx="3528392" cy="584775"/>
          </a:xfrm>
          <a:prstGeom prst="rect">
            <a:avLst/>
          </a:prstGeom>
          <a:noFill/>
        </p:spPr>
        <p:txBody>
          <a:bodyPr wrap="square" rtlCol="0">
            <a:spAutoFit/>
          </a:bodyPr>
          <a:lstStyle/>
          <a:p>
            <a:r>
              <a:rPr lang="en-CA" sz="3200" dirty="0">
                <a:latin typeface="Consolas" panose="020B0609020204030204" pitchFamily="49" charset="0"/>
              </a:rPr>
              <a:t>Password</a:t>
            </a:r>
          </a:p>
        </p:txBody>
      </p:sp>
      <p:sp>
        <p:nvSpPr>
          <p:cNvPr id="8" name="Title 1"/>
          <p:cNvSpPr>
            <a:spLocks noGrp="1"/>
          </p:cNvSpPr>
          <p:nvPr>
            <p:ph type="title"/>
          </p:nvPr>
        </p:nvSpPr>
        <p:spPr>
          <a:xfrm>
            <a:off x="0" y="339502"/>
            <a:ext cx="9144000" cy="742950"/>
          </a:xfrm>
        </p:spPr>
        <p:txBody>
          <a:bodyPr>
            <a:noAutofit/>
          </a:bodyPr>
          <a:lstStyle/>
          <a:p>
            <a:pPr algn="ctr"/>
            <a:r>
              <a:rPr lang="en-US" sz="4400" dirty="0"/>
              <a:t>Password Edit Rules</a:t>
            </a:r>
          </a:p>
        </p:txBody>
      </p:sp>
      <p:sp>
        <p:nvSpPr>
          <p:cNvPr id="15" name="Password!">
            <a:extLst>
              <a:ext uri="{FF2B5EF4-FFF2-40B4-BE49-F238E27FC236}">
                <a16:creationId xmlns:a16="http://schemas.microsoft.com/office/drawing/2014/main" id="{331A296D-BF0E-4767-82AF-9AFEA0780683}"/>
              </a:ext>
            </a:extLst>
          </p:cNvPr>
          <p:cNvSpPr txBox="1"/>
          <p:nvPr/>
        </p:nvSpPr>
        <p:spPr>
          <a:xfrm>
            <a:off x="4570078" y="1083026"/>
            <a:ext cx="3528392" cy="584775"/>
          </a:xfrm>
          <a:prstGeom prst="rect">
            <a:avLst/>
          </a:prstGeom>
          <a:noFill/>
        </p:spPr>
        <p:txBody>
          <a:bodyPr wrap="square" rtlCol="0">
            <a:spAutoFit/>
          </a:bodyPr>
          <a:lstStyle/>
          <a:p>
            <a:r>
              <a:rPr lang="en-CA" sz="3200" dirty="0">
                <a:latin typeface="Consolas" panose="020B0609020204030204" pitchFamily="49" charset="0"/>
              </a:rPr>
              <a:t>Password!</a:t>
            </a:r>
          </a:p>
        </p:txBody>
      </p:sp>
      <p:sp>
        <p:nvSpPr>
          <p:cNvPr id="16" name="TextBox 15">
            <a:extLst>
              <a:ext uri="{FF2B5EF4-FFF2-40B4-BE49-F238E27FC236}">
                <a16:creationId xmlns:a16="http://schemas.microsoft.com/office/drawing/2014/main" id="{BEF6D5D9-6473-4D7D-B5F0-A28D813EA8E7}"/>
              </a:ext>
            </a:extLst>
          </p:cNvPr>
          <p:cNvSpPr txBox="1"/>
          <p:nvPr/>
        </p:nvSpPr>
        <p:spPr>
          <a:xfrm>
            <a:off x="4570078" y="1083026"/>
            <a:ext cx="3528392" cy="584775"/>
          </a:xfrm>
          <a:prstGeom prst="rect">
            <a:avLst/>
          </a:prstGeom>
          <a:noFill/>
        </p:spPr>
        <p:txBody>
          <a:bodyPr wrap="square" rtlCol="0">
            <a:spAutoFit/>
          </a:bodyPr>
          <a:lstStyle/>
          <a:p>
            <a:r>
              <a:rPr lang="en-CA" sz="3200" dirty="0">
                <a:latin typeface="Consolas" panose="020B0609020204030204" pitchFamily="49" charset="0"/>
              </a:rPr>
              <a:t>Password!1</a:t>
            </a:r>
          </a:p>
        </p:txBody>
      </p:sp>
      <p:sp>
        <p:nvSpPr>
          <p:cNvPr id="17" name="TextBox 16">
            <a:extLst>
              <a:ext uri="{FF2B5EF4-FFF2-40B4-BE49-F238E27FC236}">
                <a16:creationId xmlns:a16="http://schemas.microsoft.com/office/drawing/2014/main" id="{9C7CB3B6-AA74-41D2-9063-D9CD9D7D7992}"/>
              </a:ext>
            </a:extLst>
          </p:cNvPr>
          <p:cNvSpPr txBox="1"/>
          <p:nvPr/>
        </p:nvSpPr>
        <p:spPr>
          <a:xfrm>
            <a:off x="4570078" y="1083026"/>
            <a:ext cx="3528392" cy="584775"/>
          </a:xfrm>
          <a:prstGeom prst="rect">
            <a:avLst/>
          </a:prstGeom>
          <a:noFill/>
        </p:spPr>
        <p:txBody>
          <a:bodyPr wrap="square" rtlCol="0">
            <a:spAutoFit/>
          </a:bodyPr>
          <a:lstStyle/>
          <a:p>
            <a:r>
              <a:rPr lang="en-CA" sz="3200" dirty="0">
                <a:latin typeface="Consolas" panose="020B0609020204030204" pitchFamily="49" charset="0"/>
              </a:rPr>
              <a:t>Password!2</a:t>
            </a:r>
          </a:p>
        </p:txBody>
      </p:sp>
    </p:spTree>
    <p:extLst>
      <p:ext uri="{BB962C8B-B14F-4D97-AF65-F5344CB8AC3E}">
        <p14:creationId xmlns:p14="http://schemas.microsoft.com/office/powerpoint/2010/main" val="218301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1" nodeType="afterEffect">
                                  <p:stCondLst>
                                    <p:cond delay="25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1250"/>
                            </p:stCondLst>
                            <p:childTnLst>
                              <p:par>
                                <p:cTn id="11" presetID="1" presetClass="entr" presetSubtype="0" fill="hold" grpId="1" nodeType="afterEffect">
                                  <p:stCondLst>
                                    <p:cond delay="25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1" nodeType="afterEffect">
                                  <p:stCondLst>
                                    <p:cond delay="25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1750"/>
                            </p:stCondLst>
                            <p:childTnLst>
                              <p:par>
                                <p:cTn id="17" presetID="2" presetClass="entr" presetSubtype="4" fill="hold" grpId="0" nodeType="afterEffect">
                                  <p:stCondLst>
                                    <p:cond delay="100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3750"/>
                            </p:stCondLst>
                            <p:childTnLst>
                              <p:par>
                                <p:cTn id="22" presetID="1" presetClass="entr" presetSubtype="0" fill="hold" grpId="1" nodeType="afterEffect">
                                  <p:stCondLst>
                                    <p:cond delay="1000"/>
                                  </p:stCondLst>
                                  <p:childTnLst>
                                    <p:set>
                                      <p:cBhvr>
                                        <p:cTn id="23" dur="1" fill="hold">
                                          <p:stCondLst>
                                            <p:cond delay="0"/>
                                          </p:stCondLst>
                                        </p:cTn>
                                        <p:tgtEl>
                                          <p:spTgt spid="7"/>
                                        </p:tgtEl>
                                        <p:attrNameLst>
                                          <p:attrName>style.visibility</p:attrName>
                                        </p:attrNameLst>
                                      </p:cBhvr>
                                      <p:to>
                                        <p:strVal val="visible"/>
                                      </p:to>
                                    </p:set>
                                  </p:childTnLst>
                                </p:cTn>
                              </p:par>
                            </p:childTnLst>
                          </p:cTn>
                        </p:par>
                        <p:par>
                          <p:cTn id="24" fill="hold">
                            <p:stCondLst>
                              <p:cond delay="4750"/>
                            </p:stCondLst>
                            <p:childTnLst>
                              <p:par>
                                <p:cTn id="25" presetID="1" presetClass="entr" presetSubtype="0" fill="hold" grpId="0" nodeType="afterEffect">
                                  <p:stCondLst>
                                    <p:cond delay="250"/>
                                  </p:stCondLst>
                                  <p:childTnLst>
                                    <p:set>
                                      <p:cBhvr>
                                        <p:cTn id="26" dur="1" fill="hold">
                                          <p:stCondLst>
                                            <p:cond delay="0"/>
                                          </p:stCondLst>
                                        </p:cTn>
                                        <p:tgtEl>
                                          <p:spTgt spid="6"/>
                                        </p:tgtEl>
                                        <p:attrNameLst>
                                          <p:attrName>style.visibility</p:attrName>
                                        </p:attrNameLst>
                                      </p:cBhvr>
                                      <p:to>
                                        <p:strVal val="visible"/>
                                      </p:to>
                                    </p:set>
                                  </p:childTnLst>
                                </p:cTn>
                              </p:par>
                            </p:childTnLst>
                          </p:cTn>
                        </p:par>
                        <p:par>
                          <p:cTn id="27" fill="hold">
                            <p:stCondLst>
                              <p:cond delay="5000"/>
                            </p:stCondLst>
                            <p:childTnLst>
                              <p:par>
                                <p:cTn id="28" presetID="1" presetClass="entr" presetSubtype="0" fill="hold" grpId="0" nodeType="afterEffect">
                                  <p:stCondLst>
                                    <p:cond delay="250"/>
                                  </p:stCondLst>
                                  <p:childTnLst>
                                    <p:set>
                                      <p:cBhvr>
                                        <p:cTn id="29" dur="1" fill="hold">
                                          <p:stCondLst>
                                            <p:cond delay="0"/>
                                          </p:stCondLst>
                                        </p:cTn>
                                        <p:tgtEl>
                                          <p:spTgt spid="5"/>
                                        </p:tgtEl>
                                        <p:attrNameLst>
                                          <p:attrName>style.visibility</p:attrName>
                                        </p:attrNameLst>
                                      </p:cBhvr>
                                      <p:to>
                                        <p:strVal val="visible"/>
                                      </p:to>
                                    </p:set>
                                  </p:childTnLst>
                                </p:cTn>
                              </p:par>
                            </p:childTnLst>
                          </p:cTn>
                        </p:par>
                        <p:par>
                          <p:cTn id="30" fill="hold">
                            <p:stCondLst>
                              <p:cond delay="5250"/>
                            </p:stCondLst>
                            <p:childTnLst>
                              <p:par>
                                <p:cTn id="31" presetID="1" presetClass="entr" presetSubtype="0" fill="hold" grpId="0" nodeType="afterEffect">
                                  <p:stCondLst>
                                    <p:cond delay="250"/>
                                  </p:stCondLst>
                                  <p:childTnLst>
                                    <p:set>
                                      <p:cBhvr>
                                        <p:cTn id="32" dur="1" fill="hold">
                                          <p:stCondLst>
                                            <p:cond delay="0"/>
                                          </p:stCondLst>
                                        </p:cTn>
                                        <p:tgtEl>
                                          <p:spTgt spid="2"/>
                                        </p:tgtEl>
                                        <p:attrNameLst>
                                          <p:attrName>style.visibility</p:attrName>
                                        </p:attrNameLst>
                                      </p:cBhvr>
                                      <p:to>
                                        <p:strVal val="visible"/>
                                      </p:to>
                                    </p:set>
                                  </p:childTnLst>
                                </p:cTn>
                              </p:par>
                            </p:childTnLst>
                          </p:cTn>
                        </p:par>
                        <p:par>
                          <p:cTn id="33" fill="hold">
                            <p:stCondLst>
                              <p:cond delay="5500"/>
                            </p:stCondLst>
                            <p:childTnLst>
                              <p:par>
                                <p:cTn id="34" presetID="2" presetClass="entr" presetSubtype="4" fill="hold" grpId="0" nodeType="afterEffect">
                                  <p:stCondLst>
                                    <p:cond delay="1000"/>
                                  </p:stCondLst>
                                  <p:childTnLst>
                                    <p:set>
                                      <p:cBhvr>
                                        <p:cTn id="35" dur="1" fill="hold">
                                          <p:stCondLst>
                                            <p:cond delay="0"/>
                                          </p:stCondLst>
                                        </p:cTn>
                                        <p:tgtEl>
                                          <p:spTgt spid="4">
                                            <p:txEl>
                                              <p:pRg st="2" end="2"/>
                                            </p:txEl>
                                          </p:spTgt>
                                        </p:tgtEl>
                                        <p:attrNameLst>
                                          <p:attrName>style.visibility</p:attrName>
                                        </p:attrNameLst>
                                      </p:cBhvr>
                                      <p:to>
                                        <p:strVal val="visible"/>
                                      </p:to>
                                    </p:set>
                                    <p:anim calcmode="lin" valueType="num">
                                      <p:cBhvr additive="base">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38" fill="hold">
                            <p:stCondLst>
                              <p:cond delay="7500"/>
                            </p:stCondLst>
                            <p:childTnLst>
                              <p:par>
                                <p:cTn id="39" presetID="1" presetClass="exit" presetSubtype="0" fill="hold" grpId="1" nodeType="afterEffect">
                                  <p:stCondLst>
                                    <p:cond delay="750"/>
                                  </p:stCondLst>
                                  <p:childTnLst>
                                    <p:set>
                                      <p:cBhvr>
                                        <p:cTn id="40" dur="1" fill="hold">
                                          <p:stCondLst>
                                            <p:cond delay="0"/>
                                          </p:stCondLst>
                                        </p:cTn>
                                        <p:tgtEl>
                                          <p:spTgt spid="2"/>
                                        </p:tgtEl>
                                        <p:attrNameLst>
                                          <p:attrName>style.visibility</p:attrName>
                                        </p:attrNameLst>
                                      </p:cBhvr>
                                      <p:to>
                                        <p:strVal val="hidden"/>
                                      </p:to>
                                    </p:set>
                                  </p:childTnLst>
                                </p:cTn>
                              </p:par>
                            </p:childTnLst>
                          </p:cTn>
                        </p:par>
                        <p:par>
                          <p:cTn id="41" fill="hold">
                            <p:stCondLst>
                              <p:cond delay="8250"/>
                            </p:stCondLst>
                            <p:childTnLst>
                              <p:par>
                                <p:cTn id="42" presetID="1" presetClass="exit" presetSubtype="0" fill="hold" grpId="1" nodeType="afterEffect">
                                  <p:stCondLst>
                                    <p:cond delay="250"/>
                                  </p:stCondLst>
                                  <p:childTnLst>
                                    <p:set>
                                      <p:cBhvr>
                                        <p:cTn id="43" dur="1" fill="hold">
                                          <p:stCondLst>
                                            <p:cond delay="0"/>
                                          </p:stCondLst>
                                        </p:cTn>
                                        <p:tgtEl>
                                          <p:spTgt spid="5"/>
                                        </p:tgtEl>
                                        <p:attrNameLst>
                                          <p:attrName>style.visibility</p:attrName>
                                        </p:attrNameLst>
                                      </p:cBhvr>
                                      <p:to>
                                        <p:strVal val="hidden"/>
                                      </p:to>
                                    </p:set>
                                  </p:childTnLst>
                                </p:cTn>
                              </p:par>
                            </p:childTnLst>
                          </p:cTn>
                        </p:par>
                        <p:par>
                          <p:cTn id="44" fill="hold">
                            <p:stCondLst>
                              <p:cond delay="8500"/>
                            </p:stCondLst>
                            <p:childTnLst>
                              <p:par>
                                <p:cTn id="45" presetID="1" presetClass="exit" presetSubtype="0" fill="hold" grpId="2" nodeType="afterEffect">
                                  <p:stCondLst>
                                    <p:cond delay="250"/>
                                  </p:stCondLst>
                                  <p:childTnLst>
                                    <p:set>
                                      <p:cBhvr>
                                        <p:cTn id="46" dur="1" fill="hold">
                                          <p:stCondLst>
                                            <p:cond delay="0"/>
                                          </p:stCondLst>
                                        </p:cTn>
                                        <p:tgtEl>
                                          <p:spTgt spid="6"/>
                                        </p:tgtEl>
                                        <p:attrNameLst>
                                          <p:attrName>style.visibility</p:attrName>
                                        </p:attrNameLst>
                                      </p:cBhvr>
                                      <p:to>
                                        <p:strVal val="hidden"/>
                                      </p:to>
                                    </p:set>
                                  </p:childTnLst>
                                </p:cTn>
                              </p:par>
                            </p:childTnLst>
                          </p:cTn>
                        </p:par>
                        <p:par>
                          <p:cTn id="47" fill="hold">
                            <p:stCondLst>
                              <p:cond delay="8750"/>
                            </p:stCondLst>
                            <p:childTnLst>
                              <p:par>
                                <p:cTn id="48" presetID="1" presetClass="exit" presetSubtype="0" fill="hold" grpId="0" nodeType="afterEffect">
                                  <p:stCondLst>
                                    <p:cond delay="250"/>
                                  </p:stCondLst>
                                  <p:childTnLst>
                                    <p:set>
                                      <p:cBhvr>
                                        <p:cTn id="49" dur="1" fill="hold">
                                          <p:stCondLst>
                                            <p:cond delay="0"/>
                                          </p:stCondLst>
                                        </p:cTn>
                                        <p:tgtEl>
                                          <p:spTgt spid="7"/>
                                        </p:tgtEl>
                                        <p:attrNameLst>
                                          <p:attrName>style.visibility</p:attrName>
                                        </p:attrNameLst>
                                      </p:cBhvr>
                                      <p:to>
                                        <p:strVal val="hidden"/>
                                      </p:to>
                                    </p:set>
                                  </p:childTnLst>
                                </p:cTn>
                              </p:par>
                            </p:childTnLst>
                          </p:cTn>
                        </p:par>
                        <p:par>
                          <p:cTn id="50" fill="hold">
                            <p:stCondLst>
                              <p:cond delay="9000"/>
                            </p:stCondLst>
                            <p:childTnLst>
                              <p:par>
                                <p:cTn id="51" presetID="1" presetClass="exit" presetSubtype="0" fill="hold" grpId="0" nodeType="afterEffect">
                                  <p:stCondLst>
                                    <p:cond delay="250"/>
                                  </p:stCondLst>
                                  <p:childTnLst>
                                    <p:set>
                                      <p:cBhvr>
                                        <p:cTn id="52" dur="1" fill="hold">
                                          <p:stCondLst>
                                            <p:cond delay="0"/>
                                          </p:stCondLst>
                                        </p:cTn>
                                        <p:tgtEl>
                                          <p:spTgt spid="9"/>
                                        </p:tgtEl>
                                        <p:attrNameLst>
                                          <p:attrName>style.visibility</p:attrName>
                                        </p:attrNameLst>
                                      </p:cBhvr>
                                      <p:to>
                                        <p:strVal val="hidden"/>
                                      </p:to>
                                    </p:set>
                                  </p:childTnLst>
                                </p:cTn>
                              </p:par>
                            </p:childTnLst>
                          </p:cTn>
                        </p:par>
                        <p:par>
                          <p:cTn id="53" fill="hold">
                            <p:stCondLst>
                              <p:cond delay="9250"/>
                            </p:stCondLst>
                            <p:childTnLst>
                              <p:par>
                                <p:cTn id="54" presetID="1" presetClass="exit" presetSubtype="0" fill="hold" grpId="0" nodeType="afterEffect">
                                  <p:stCondLst>
                                    <p:cond delay="250"/>
                                  </p:stCondLst>
                                  <p:childTnLst>
                                    <p:set>
                                      <p:cBhvr>
                                        <p:cTn id="55" dur="1" fill="hold">
                                          <p:stCondLst>
                                            <p:cond delay="0"/>
                                          </p:stCondLst>
                                        </p:cTn>
                                        <p:tgtEl>
                                          <p:spTgt spid="10"/>
                                        </p:tgtEl>
                                        <p:attrNameLst>
                                          <p:attrName>style.visibility</p:attrName>
                                        </p:attrNameLst>
                                      </p:cBhvr>
                                      <p:to>
                                        <p:strVal val="hidden"/>
                                      </p:to>
                                    </p:set>
                                  </p:childTnLst>
                                </p:cTn>
                              </p:par>
                            </p:childTnLst>
                          </p:cTn>
                        </p:par>
                        <p:par>
                          <p:cTn id="56" fill="hold">
                            <p:stCondLst>
                              <p:cond delay="9500"/>
                            </p:stCondLst>
                            <p:childTnLst>
                              <p:par>
                                <p:cTn id="57" presetID="1" presetClass="exit" presetSubtype="0" fill="hold" grpId="0" nodeType="afterEffect">
                                  <p:stCondLst>
                                    <p:cond delay="250"/>
                                  </p:stCondLst>
                                  <p:childTnLst>
                                    <p:set>
                                      <p:cBhvr>
                                        <p:cTn id="58" dur="1" fill="hold">
                                          <p:stCondLst>
                                            <p:cond delay="0"/>
                                          </p:stCondLst>
                                        </p:cTn>
                                        <p:tgtEl>
                                          <p:spTgt spid="11"/>
                                        </p:tgtEl>
                                        <p:attrNameLst>
                                          <p:attrName>style.visibility</p:attrName>
                                        </p:attrNameLst>
                                      </p:cBhvr>
                                      <p:to>
                                        <p:strVal val="hidden"/>
                                      </p:to>
                                    </p:set>
                                  </p:childTnLst>
                                </p:cTn>
                              </p:par>
                            </p:childTnLst>
                          </p:cTn>
                        </p:par>
                        <p:par>
                          <p:cTn id="59" fill="hold">
                            <p:stCondLst>
                              <p:cond delay="9750"/>
                            </p:stCondLst>
                            <p:childTnLst>
                              <p:par>
                                <p:cTn id="60" presetID="1" presetClass="exit" presetSubtype="0" fill="hold" grpId="1" nodeType="afterEffect">
                                  <p:stCondLst>
                                    <p:cond delay="250"/>
                                  </p:stCondLst>
                                  <p:childTnLst>
                                    <p:set>
                                      <p:cBhvr>
                                        <p:cTn id="61" dur="1" fill="hold">
                                          <p:stCondLst>
                                            <p:cond delay="0"/>
                                          </p:stCondLst>
                                        </p:cTn>
                                        <p:tgtEl>
                                          <p:spTgt spid="12"/>
                                        </p:tgtEl>
                                        <p:attrNameLst>
                                          <p:attrName>style.visibility</p:attrName>
                                        </p:attrNameLst>
                                      </p:cBhvr>
                                      <p:to>
                                        <p:strVal val="hidden"/>
                                      </p:to>
                                    </p:set>
                                  </p:childTnLst>
                                </p:cTn>
                              </p:par>
                            </p:childTnLst>
                          </p:cTn>
                        </p:par>
                        <p:par>
                          <p:cTn id="62" fill="hold">
                            <p:stCondLst>
                              <p:cond delay="10000"/>
                            </p:stCondLst>
                            <p:childTnLst>
                              <p:par>
                                <p:cTn id="63" presetID="1" presetClass="entr" presetSubtype="0" fill="hold" grpId="0" nodeType="afterEffect">
                                  <p:stCondLst>
                                    <p:cond delay="1000"/>
                                  </p:stCondLst>
                                  <p:iterate type="lt">
                                    <p:tmAbs val="250"/>
                                  </p:iterate>
                                  <p:childTnLst>
                                    <p:set>
                                      <p:cBhvr>
                                        <p:cTn id="64" dur="1" fill="hold">
                                          <p:stCondLst>
                                            <p:cond delay="0"/>
                                          </p:stCondLst>
                                        </p:cTn>
                                        <p:tgtEl>
                                          <p:spTgt spid="14"/>
                                        </p:tgtEl>
                                        <p:attrNameLst>
                                          <p:attrName>style.visibility</p:attrName>
                                        </p:attrNameLst>
                                      </p:cBhvr>
                                      <p:to>
                                        <p:strVal val="visible"/>
                                      </p:to>
                                    </p:set>
                                  </p:childTnLst>
                                </p:cTn>
                              </p:par>
                            </p:childTnLst>
                          </p:cTn>
                        </p:par>
                        <p:par>
                          <p:cTn id="65" fill="hold">
                            <p:stCondLst>
                              <p:cond delay="12751"/>
                            </p:stCondLst>
                            <p:childTnLst>
                              <p:par>
                                <p:cTn id="66" presetID="2" presetClass="entr" presetSubtype="4" fill="hold" grpId="0" nodeType="afterEffect">
                                  <p:stCondLst>
                                    <p:cond delay="1000"/>
                                  </p:stCondLst>
                                  <p:childTnLst>
                                    <p:set>
                                      <p:cBhvr>
                                        <p:cTn id="67" dur="1" fill="hold">
                                          <p:stCondLst>
                                            <p:cond delay="0"/>
                                          </p:stCondLst>
                                        </p:cTn>
                                        <p:tgtEl>
                                          <p:spTgt spid="4">
                                            <p:txEl>
                                              <p:pRg st="3" end="3"/>
                                            </p:txEl>
                                          </p:spTgt>
                                        </p:tgtEl>
                                        <p:attrNameLst>
                                          <p:attrName>style.visibility</p:attrName>
                                        </p:attrNameLst>
                                      </p:cBhvr>
                                      <p:to>
                                        <p:strVal val="visible"/>
                                      </p:to>
                                    </p:set>
                                    <p:anim calcmode="lin" valueType="num">
                                      <p:cBhvr additive="base">
                                        <p:cTn id="6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9" dur="1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70" fill="hold">
                            <p:stCondLst>
                              <p:cond delay="14751"/>
                            </p:stCondLst>
                            <p:childTnLst>
                              <p:par>
                                <p:cTn id="71" presetID="1" presetClass="entr" presetSubtype="0" fill="hold" grpId="0" nodeType="afterEffect">
                                  <p:stCondLst>
                                    <p:cond delay="1000"/>
                                  </p:stCondLst>
                                  <p:childTnLst>
                                    <p:set>
                                      <p:cBhvr>
                                        <p:cTn id="72" dur="1" fill="hold">
                                          <p:stCondLst>
                                            <p:cond delay="0"/>
                                          </p:stCondLst>
                                        </p:cTn>
                                        <p:tgtEl>
                                          <p:spTgt spid="15"/>
                                        </p:tgtEl>
                                        <p:attrNameLst>
                                          <p:attrName>style.visibility</p:attrName>
                                        </p:attrNameLst>
                                      </p:cBhvr>
                                      <p:to>
                                        <p:strVal val="visible"/>
                                      </p:to>
                                    </p:set>
                                  </p:childTnLst>
                                </p:cTn>
                              </p:par>
                            </p:childTnLst>
                          </p:cTn>
                        </p:par>
                        <p:par>
                          <p:cTn id="73" fill="hold">
                            <p:stCondLst>
                              <p:cond delay="15751"/>
                            </p:stCondLst>
                            <p:childTnLst>
                              <p:par>
                                <p:cTn id="74" presetID="2" presetClass="entr" presetSubtype="4" fill="hold" grpId="0" nodeType="afterEffect">
                                  <p:stCondLst>
                                    <p:cond delay="1000"/>
                                  </p:stCondLst>
                                  <p:childTnLst>
                                    <p:set>
                                      <p:cBhvr>
                                        <p:cTn id="75" dur="1" fill="hold">
                                          <p:stCondLst>
                                            <p:cond delay="0"/>
                                          </p:stCondLst>
                                        </p:cTn>
                                        <p:tgtEl>
                                          <p:spTgt spid="4">
                                            <p:txEl>
                                              <p:pRg st="4" end="4"/>
                                            </p:txEl>
                                          </p:spTgt>
                                        </p:tgtEl>
                                        <p:attrNameLst>
                                          <p:attrName>style.visibility</p:attrName>
                                        </p:attrNameLst>
                                      </p:cBhvr>
                                      <p:to>
                                        <p:strVal val="visible"/>
                                      </p:to>
                                    </p:set>
                                    <p:anim calcmode="lin" valueType="num">
                                      <p:cBhvr additive="base">
                                        <p:cTn id="7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77" dur="1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78" fill="hold">
                            <p:stCondLst>
                              <p:cond delay="17751"/>
                            </p:stCondLst>
                            <p:childTnLst>
                              <p:par>
                                <p:cTn id="79" presetID="1" presetClass="entr" presetSubtype="0" fill="hold" grpId="0" nodeType="afterEffect">
                                  <p:stCondLst>
                                    <p:cond delay="1000"/>
                                  </p:stCondLst>
                                  <p:childTnLst>
                                    <p:set>
                                      <p:cBhvr>
                                        <p:cTn id="80" dur="1" fill="hold">
                                          <p:stCondLst>
                                            <p:cond delay="0"/>
                                          </p:stCondLst>
                                        </p:cTn>
                                        <p:tgtEl>
                                          <p:spTgt spid="16"/>
                                        </p:tgtEl>
                                        <p:attrNameLst>
                                          <p:attrName>style.visibility</p:attrName>
                                        </p:attrNameLst>
                                      </p:cBhvr>
                                      <p:to>
                                        <p:strVal val="visible"/>
                                      </p:to>
                                    </p:set>
                                  </p:childTnLst>
                                </p:cTn>
                              </p:par>
                            </p:childTnLst>
                          </p:cTn>
                        </p:par>
                        <p:par>
                          <p:cTn id="81" fill="hold">
                            <p:stCondLst>
                              <p:cond delay="18751"/>
                            </p:stCondLst>
                            <p:childTnLst>
                              <p:par>
                                <p:cTn id="82" presetID="2" presetClass="entr" presetSubtype="4" fill="hold" grpId="0" nodeType="afterEffect">
                                  <p:stCondLst>
                                    <p:cond delay="1000"/>
                                  </p:stCondLst>
                                  <p:childTnLst>
                                    <p:set>
                                      <p:cBhvr>
                                        <p:cTn id="83" dur="1" fill="hold">
                                          <p:stCondLst>
                                            <p:cond delay="0"/>
                                          </p:stCondLst>
                                        </p:cTn>
                                        <p:tgtEl>
                                          <p:spTgt spid="4">
                                            <p:txEl>
                                              <p:pRg st="5" end="5"/>
                                            </p:txEl>
                                          </p:spTgt>
                                        </p:tgtEl>
                                        <p:attrNameLst>
                                          <p:attrName>style.visibility</p:attrName>
                                        </p:attrNameLst>
                                      </p:cBhvr>
                                      <p:to>
                                        <p:strVal val="visible"/>
                                      </p:to>
                                    </p:set>
                                    <p:anim calcmode="lin" valueType="num">
                                      <p:cBhvr additive="base">
                                        <p:cTn id="8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5" dur="1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86" fill="hold">
                            <p:stCondLst>
                              <p:cond delay="20751"/>
                            </p:stCondLst>
                            <p:childTnLst>
                              <p:par>
                                <p:cTn id="87" presetID="1" presetClass="exit" presetSubtype="0" fill="hold" grpId="2" nodeType="afterEffect">
                                  <p:stCondLst>
                                    <p:cond delay="1000"/>
                                  </p:stCondLst>
                                  <p:childTnLst>
                                    <p:set>
                                      <p:cBhvr>
                                        <p:cTn id="88" dur="1" fill="hold">
                                          <p:stCondLst>
                                            <p:cond delay="0"/>
                                          </p:stCondLst>
                                        </p:cTn>
                                        <p:tgtEl>
                                          <p:spTgt spid="16"/>
                                        </p:tgtEl>
                                        <p:attrNameLst>
                                          <p:attrName>style.visibility</p:attrName>
                                        </p:attrNameLst>
                                      </p:cBhvr>
                                      <p:to>
                                        <p:strVal val="hidden"/>
                                      </p:to>
                                    </p:set>
                                  </p:childTnLst>
                                </p:cTn>
                              </p:par>
                            </p:childTnLst>
                          </p:cTn>
                        </p:par>
                        <p:par>
                          <p:cTn id="89" fill="hold">
                            <p:stCondLst>
                              <p:cond delay="21751"/>
                            </p:stCondLst>
                            <p:childTnLst>
                              <p:par>
                                <p:cTn id="90" presetID="1" presetClass="entr" presetSubtype="0" fill="hold" grpId="0" nodeType="afterEffect">
                                  <p:stCondLst>
                                    <p:cond delay="1000"/>
                                  </p:stCondLst>
                                  <p:childTnLst>
                                    <p:set>
                                      <p:cBhvr>
                                        <p:cTn id="9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 grpId="0" uiExpand="1"/>
      <p:bldP spid="2" grpId="1" uiExpand="1"/>
      <p:bldP spid="5" grpId="0" uiExpand="1"/>
      <p:bldP spid="5" grpId="1" uiExpand="1"/>
      <p:bldP spid="6" grpId="0" uiExpand="1"/>
      <p:bldP spid="6" grpId="2" uiExpand="1"/>
      <p:bldP spid="7" grpId="0" uiExpand="1"/>
      <p:bldP spid="7" grpId="1" uiExpand="1"/>
      <p:bldP spid="9" grpId="0" uiExpand="1"/>
      <p:bldP spid="9" grpId="1"/>
      <p:bldP spid="10" grpId="0" uiExpand="1"/>
      <p:bldP spid="10" grpId="1"/>
      <p:bldP spid="11" grpId="0" uiExpand="1"/>
      <p:bldP spid="11" grpId="1"/>
      <p:bldP spid="12" grpId="0"/>
      <p:bldP spid="12" grpId="1" uiExpand="1"/>
      <p:bldP spid="14" grpId="0" uiExpand="1"/>
      <p:bldP spid="15" grpId="0" uiExpand="1"/>
      <p:bldP spid="16" grpId="0" uiExpand="1"/>
      <p:bldP spid="16" grpId="2"/>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339502"/>
            <a:ext cx="9144000" cy="742950"/>
          </a:xfrm>
        </p:spPr>
        <p:txBody>
          <a:bodyPr>
            <a:noAutofit/>
          </a:bodyPr>
          <a:lstStyle/>
          <a:p>
            <a:pPr algn="ctr"/>
            <a:r>
              <a:rPr lang="en-US" sz="4400" dirty="0"/>
              <a:t>Password Edit Rules</a:t>
            </a:r>
          </a:p>
        </p:txBody>
      </p:sp>
      <p:sp>
        <p:nvSpPr>
          <p:cNvPr id="4" name="Content Placeholder 4"/>
          <p:cNvSpPr>
            <a:spLocks noGrp="1"/>
          </p:cNvSpPr>
          <p:nvPr>
            <p:ph idx="1"/>
          </p:nvPr>
        </p:nvSpPr>
        <p:spPr>
          <a:xfrm>
            <a:off x="539552" y="1082452"/>
            <a:ext cx="8514689" cy="3361506"/>
          </a:xfrm>
        </p:spPr>
        <p:txBody>
          <a:bodyPr>
            <a:normAutofit/>
          </a:bodyPr>
          <a:lstStyle/>
          <a:p>
            <a:pPr marL="0" indent="0">
              <a:buNone/>
            </a:pPr>
            <a:r>
              <a:rPr lang="en-US" altLang="en-US" sz="2800" b="1" dirty="0">
                <a:cs typeface="Arial" panose="020B0604020202020204" pitchFamily="34" charset="0"/>
              </a:rPr>
              <a:t>Rules that are BAD rules:</a:t>
            </a:r>
          </a:p>
          <a:p>
            <a:pPr marL="73343" indent="0">
              <a:buSzPct val="90000"/>
              <a:buNone/>
            </a:pPr>
            <a:r>
              <a:rPr lang="en-US" altLang="en-US" sz="3200" dirty="0">
                <a:solidFill>
                  <a:schemeClr val="tx2"/>
                </a:solidFill>
                <a:cs typeface="Arial" panose="020B0604020202020204" pitchFamily="34" charset="0"/>
              </a:rPr>
              <a:t>Length: </a:t>
            </a:r>
            <a:r>
              <a:rPr lang="en-US" altLang="en-US" sz="3200" dirty="0">
                <a:cs typeface="Arial" panose="020B0604020202020204" pitchFamily="34" charset="0"/>
              </a:rPr>
              <a:t>min – max 		</a:t>
            </a:r>
            <a:r>
              <a:rPr lang="en-US" altLang="en-US" sz="3200" dirty="0">
                <a:solidFill>
                  <a:schemeClr val="tx2"/>
                </a:solidFill>
                <a:cs typeface="Arial" panose="020B0604020202020204" pitchFamily="34" charset="0"/>
                <a:sym typeface="Wingdings" panose="05000000000000000000" pitchFamily="2" charset="2"/>
              </a:rPr>
              <a:t></a:t>
            </a:r>
            <a:r>
              <a:rPr lang="en-US" altLang="en-US" sz="3200" dirty="0">
                <a:solidFill>
                  <a:schemeClr val="tx2"/>
                </a:solidFill>
                <a:cs typeface="Arial" panose="020B0604020202020204" pitchFamily="34" charset="0"/>
              </a:rPr>
              <a:t> both </a:t>
            </a:r>
            <a:r>
              <a:rPr lang="en-US" altLang="en-US" sz="3200" i="1" dirty="0">
                <a:solidFill>
                  <a:schemeClr val="tx2"/>
                </a:solidFill>
                <a:cs typeface="Arial" panose="020B0604020202020204" pitchFamily="34" charset="0"/>
              </a:rPr>
              <a:t>too short</a:t>
            </a:r>
            <a:endParaRPr lang="en-US" altLang="en-US" sz="3200" dirty="0">
              <a:solidFill>
                <a:schemeClr val="tx2"/>
              </a:solidFill>
              <a:cs typeface="Arial" panose="020B0604020202020204" pitchFamily="34" charset="0"/>
            </a:endParaRPr>
          </a:p>
          <a:p>
            <a:pPr marL="73343" indent="0">
              <a:buSzPct val="90000"/>
              <a:buNone/>
            </a:pPr>
            <a:r>
              <a:rPr lang="en-US" altLang="en-US" sz="3200" dirty="0">
                <a:solidFill>
                  <a:schemeClr val="tx2"/>
                </a:solidFill>
                <a:cs typeface="Arial" panose="020B0604020202020204" pitchFamily="34" charset="0"/>
              </a:rPr>
              <a:t>Strength: </a:t>
            </a:r>
            <a:r>
              <a:rPr lang="en-US" altLang="en-US" sz="3200" dirty="0" err="1">
                <a:cs typeface="Arial" panose="020B0604020202020204" pitchFamily="34" charset="0"/>
              </a:rPr>
              <a:t>alphA</a:t>
            </a:r>
            <a:r>
              <a:rPr lang="en-US" altLang="en-US" sz="3200" dirty="0">
                <a:cs typeface="Arial" panose="020B0604020202020204" pitchFamily="34" charset="0"/>
              </a:rPr>
              <a:t> + digits + 5?#80!$ [symbols] </a:t>
            </a:r>
            <a:br>
              <a:rPr lang="en-US" altLang="en-US" sz="3200" dirty="0">
                <a:cs typeface="Arial" panose="020B0604020202020204" pitchFamily="34" charset="0"/>
              </a:rPr>
            </a:br>
            <a:r>
              <a:rPr lang="en-US" altLang="en-US" sz="3200" dirty="0">
                <a:cs typeface="Arial" panose="020B0604020202020204" pitchFamily="34" charset="0"/>
              </a:rPr>
              <a:t> 		</a:t>
            </a:r>
            <a:r>
              <a:rPr lang="en-US" altLang="en-US" sz="3200" dirty="0">
                <a:cs typeface="Arial" panose="020B0604020202020204" pitchFamily="34" charset="0"/>
                <a:sym typeface="Wingdings" panose="05000000000000000000" pitchFamily="2" charset="2"/>
              </a:rPr>
              <a:t> 			</a:t>
            </a:r>
            <a:r>
              <a:rPr lang="en-US" altLang="en-US" sz="3200" dirty="0">
                <a:solidFill>
                  <a:schemeClr val="tx2"/>
                </a:solidFill>
                <a:cs typeface="Arial" panose="020B0604020202020204" pitchFamily="34" charset="0"/>
                <a:sym typeface="Wingdings" panose="05000000000000000000" pitchFamily="2" charset="2"/>
              </a:rPr>
              <a:t></a:t>
            </a:r>
            <a:r>
              <a:rPr lang="en-US" altLang="en-US" sz="3200" dirty="0">
                <a:solidFill>
                  <a:schemeClr val="tx2"/>
                </a:solidFill>
                <a:cs typeface="Arial" panose="020B0604020202020204" pitchFamily="34" charset="0"/>
              </a:rPr>
              <a:t> </a:t>
            </a:r>
            <a:r>
              <a:rPr lang="en-US" altLang="en-US" sz="3200" i="1" dirty="0">
                <a:solidFill>
                  <a:schemeClr val="tx2"/>
                </a:solidFill>
                <a:cs typeface="Arial" panose="020B0604020202020204" pitchFamily="34" charset="0"/>
              </a:rPr>
              <a:t>too complex</a:t>
            </a:r>
            <a:endParaRPr lang="en-US" altLang="en-US" sz="3200" dirty="0">
              <a:solidFill>
                <a:schemeClr val="tx2"/>
              </a:solidFill>
              <a:cs typeface="Arial" panose="020B0604020202020204" pitchFamily="34" charset="0"/>
            </a:endParaRPr>
          </a:p>
          <a:p>
            <a:pPr marL="73343" indent="0">
              <a:buSzPct val="90000"/>
              <a:buNone/>
            </a:pPr>
            <a:r>
              <a:rPr lang="en-US" altLang="en-US" sz="3200" dirty="0">
                <a:solidFill>
                  <a:schemeClr val="tx2"/>
                </a:solidFill>
                <a:cs typeface="Arial" panose="020B0604020202020204" pitchFamily="34" charset="0"/>
              </a:rPr>
              <a:t>Not in Dictionary 		</a:t>
            </a:r>
            <a:r>
              <a:rPr lang="en-US" altLang="en-US" sz="3200" dirty="0">
                <a:solidFill>
                  <a:schemeClr val="tx2"/>
                </a:solidFill>
                <a:cs typeface="Arial" panose="020B0604020202020204" pitchFamily="34" charset="0"/>
                <a:sym typeface="Wingdings" panose="05000000000000000000" pitchFamily="2" charset="2"/>
              </a:rPr>
              <a:t></a:t>
            </a:r>
            <a:r>
              <a:rPr lang="en-US" altLang="en-US" sz="3200" dirty="0">
                <a:solidFill>
                  <a:schemeClr val="tx2"/>
                </a:solidFill>
                <a:cs typeface="Arial" panose="020B0604020202020204" pitchFamily="34" charset="0"/>
              </a:rPr>
              <a:t> </a:t>
            </a:r>
            <a:r>
              <a:rPr lang="en-US" altLang="en-US" sz="3200" i="1" dirty="0">
                <a:solidFill>
                  <a:schemeClr val="tx2"/>
                </a:solidFill>
                <a:cs typeface="Arial" panose="020B0604020202020204" pitchFamily="34" charset="0"/>
              </a:rPr>
              <a:t>not memorable</a:t>
            </a:r>
            <a:endParaRPr lang="en-US" altLang="en-US" sz="3200" dirty="0">
              <a:solidFill>
                <a:schemeClr val="tx2"/>
              </a:solidFill>
              <a:cs typeface="Arial" panose="020B0604020202020204" pitchFamily="34" charset="0"/>
            </a:endParaRPr>
          </a:p>
          <a:p>
            <a:pPr marL="73343" indent="0">
              <a:buSzPct val="90000"/>
              <a:buNone/>
            </a:pPr>
            <a:r>
              <a:rPr lang="en-US" altLang="en-US" sz="3200" dirty="0">
                <a:solidFill>
                  <a:schemeClr val="tx2"/>
                </a:solidFill>
                <a:cs typeface="Arial" panose="020B0604020202020204" pitchFamily="34" charset="0"/>
              </a:rPr>
              <a:t>Expiry: </a:t>
            </a:r>
            <a:r>
              <a:rPr lang="en-US" altLang="en-US" sz="3200" dirty="0">
                <a:cs typeface="Arial" panose="020B0604020202020204" pitchFamily="34" charset="0"/>
              </a:rPr>
              <a:t>periodic change 	</a:t>
            </a:r>
            <a:r>
              <a:rPr lang="en-US" altLang="en-US" sz="3200" dirty="0">
                <a:solidFill>
                  <a:schemeClr val="tx2"/>
                </a:solidFill>
                <a:cs typeface="Arial" panose="020B0604020202020204" pitchFamily="34" charset="0"/>
                <a:sym typeface="Wingdings" panose="05000000000000000000" pitchFamily="2" charset="2"/>
              </a:rPr>
              <a:t></a:t>
            </a:r>
            <a:r>
              <a:rPr lang="en-US" altLang="en-US" sz="3200" dirty="0">
                <a:solidFill>
                  <a:schemeClr val="tx2"/>
                </a:solidFill>
                <a:cs typeface="Arial" panose="020B0604020202020204" pitchFamily="34" charset="0"/>
              </a:rPr>
              <a:t> </a:t>
            </a:r>
            <a:r>
              <a:rPr lang="en-US" altLang="en-US" sz="3200" i="1" dirty="0">
                <a:solidFill>
                  <a:schemeClr val="tx2"/>
                </a:solidFill>
                <a:cs typeface="Arial" panose="020B0604020202020204" pitchFamily="34" charset="0"/>
              </a:rPr>
              <a:t>too often</a:t>
            </a:r>
            <a:endParaRPr lang="en-US" altLang="en-US" sz="3200" dirty="0">
              <a:solidFill>
                <a:schemeClr val="tx2"/>
              </a:solidFill>
              <a:cs typeface="Arial" panose="020B0604020202020204" pitchFamily="34" charset="0"/>
            </a:endParaRPr>
          </a:p>
        </p:txBody>
      </p:sp>
    </p:spTree>
    <p:extLst>
      <p:ext uri="{BB962C8B-B14F-4D97-AF65-F5344CB8AC3E}">
        <p14:creationId xmlns:p14="http://schemas.microsoft.com/office/powerpoint/2010/main" val="1570316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News of the Week</a:t>
            </a:r>
          </a:p>
        </p:txBody>
      </p:sp>
      <p:sp>
        <p:nvSpPr>
          <p:cNvPr id="6" name="Content Placeholder 5"/>
          <p:cNvSpPr>
            <a:spLocks noGrp="1"/>
          </p:cNvSpPr>
          <p:nvPr>
            <p:ph idx="1"/>
          </p:nvPr>
        </p:nvSpPr>
        <p:spPr/>
        <p:txBody>
          <a:bodyPr/>
          <a:lstStyle/>
          <a:p>
            <a:endParaRPr lang="en-CA"/>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91880" y="1995686"/>
            <a:ext cx="2240096" cy="1851427"/>
          </a:xfrm>
          <a:prstGeom prst="rect">
            <a:avLst/>
          </a:prstGeom>
        </p:spPr>
      </p:pic>
    </p:spTree>
    <p:extLst>
      <p:ext uri="{BB962C8B-B14F-4D97-AF65-F5344CB8AC3E}">
        <p14:creationId xmlns:p14="http://schemas.microsoft.com/office/powerpoint/2010/main" val="2754602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81C279-9655-4B89-8DE9-D925B7BDF132}"/>
              </a:ext>
            </a:extLst>
          </p:cNvPr>
          <p:cNvSpPr>
            <a:spLocks noGrp="1"/>
          </p:cNvSpPr>
          <p:nvPr>
            <p:ph idx="1"/>
          </p:nvPr>
        </p:nvSpPr>
        <p:spPr>
          <a:xfrm>
            <a:off x="395536" y="1200150"/>
            <a:ext cx="3744416" cy="3657600"/>
          </a:xfrm>
        </p:spPr>
        <p:txBody>
          <a:bodyPr/>
          <a:lstStyle/>
          <a:p>
            <a:r>
              <a:rPr lang="en-CA" b="1" dirty="0"/>
              <a:t>13qeadzc@$WRSFXV</a:t>
            </a:r>
          </a:p>
          <a:p>
            <a:r>
              <a:rPr lang="en-CA" dirty="0"/>
              <a:t>Satisfies all edit rules</a:t>
            </a:r>
          </a:p>
          <a:p>
            <a:r>
              <a:rPr lang="en-CA" dirty="0"/>
              <a:t>Is easy to remember</a:t>
            </a:r>
          </a:p>
          <a:p>
            <a:r>
              <a:rPr lang="en-CA" dirty="0"/>
              <a:t>Keyboard walk algorithm will find the pattern</a:t>
            </a:r>
          </a:p>
          <a:p>
            <a:r>
              <a:rPr lang="en-CA" dirty="0"/>
              <a:t>easy to remember</a:t>
            </a:r>
            <a:br>
              <a:rPr lang="en-CA" dirty="0"/>
            </a:br>
            <a:r>
              <a:rPr lang="en-CA" dirty="0"/>
              <a:t>= easy to crack</a:t>
            </a:r>
          </a:p>
        </p:txBody>
      </p:sp>
      <p:grpSp>
        <p:nvGrpSpPr>
          <p:cNvPr id="4" name="Group 3">
            <a:extLst>
              <a:ext uri="{FF2B5EF4-FFF2-40B4-BE49-F238E27FC236}">
                <a16:creationId xmlns:a16="http://schemas.microsoft.com/office/drawing/2014/main" id="{2DDA86B2-903E-40BC-8EF7-5C7D6DD892B4}"/>
              </a:ext>
            </a:extLst>
          </p:cNvPr>
          <p:cNvGrpSpPr/>
          <p:nvPr/>
        </p:nvGrpSpPr>
        <p:grpSpPr>
          <a:xfrm>
            <a:off x="4283968" y="1238439"/>
            <a:ext cx="4248472" cy="3421543"/>
            <a:chOff x="1457908" y="2056922"/>
            <a:chExt cx="3042084" cy="2666621"/>
          </a:xfrm>
        </p:grpSpPr>
        <p:pic>
          <p:nvPicPr>
            <p:cNvPr id="5" name="Picture 4">
              <a:extLst>
                <a:ext uri="{FF2B5EF4-FFF2-40B4-BE49-F238E27FC236}">
                  <a16:creationId xmlns:a16="http://schemas.microsoft.com/office/drawing/2014/main" id="{2504AAC2-880D-4350-A600-F111FE32C3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57908" y="2056922"/>
              <a:ext cx="3042084" cy="2666621"/>
            </a:xfrm>
            <a:prstGeom prst="rect">
              <a:avLst/>
            </a:prstGeom>
          </p:spPr>
        </p:pic>
        <p:cxnSp>
          <p:nvCxnSpPr>
            <p:cNvPr id="6" name="Straight Arrow Connector 5">
              <a:extLst>
                <a:ext uri="{FF2B5EF4-FFF2-40B4-BE49-F238E27FC236}">
                  <a16:creationId xmlns:a16="http://schemas.microsoft.com/office/drawing/2014/main" id="{7C23C3BC-0127-4038-B7E3-7C86C6C3F971}"/>
                </a:ext>
              </a:extLst>
            </p:cNvPr>
            <p:cNvCxnSpPr>
              <a:cxnSpLocks/>
            </p:cNvCxnSpPr>
            <p:nvPr/>
          </p:nvCxnSpPr>
          <p:spPr>
            <a:xfrm>
              <a:off x="2205615" y="2759626"/>
              <a:ext cx="7102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3F3C77B-9114-4E7A-89B3-1DA7E98C59BD}"/>
                </a:ext>
              </a:extLst>
            </p:cNvPr>
            <p:cNvCxnSpPr>
              <a:cxnSpLocks/>
            </p:cNvCxnSpPr>
            <p:nvPr/>
          </p:nvCxnSpPr>
          <p:spPr>
            <a:xfrm flipH="1">
              <a:off x="2267744" y="2828125"/>
              <a:ext cx="648072" cy="175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2659936-F61D-45CC-9253-46B49A664560}"/>
                </a:ext>
              </a:extLst>
            </p:cNvPr>
            <p:cNvCxnSpPr/>
            <p:nvPr/>
          </p:nvCxnSpPr>
          <p:spPr>
            <a:xfrm>
              <a:off x="2336128" y="3104013"/>
              <a:ext cx="72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CC98188-76A8-4680-972F-B304C01DD8C9}"/>
                </a:ext>
              </a:extLst>
            </p:cNvPr>
            <p:cNvCxnSpPr>
              <a:cxnSpLocks/>
            </p:cNvCxnSpPr>
            <p:nvPr/>
          </p:nvCxnSpPr>
          <p:spPr>
            <a:xfrm flipH="1">
              <a:off x="2375176" y="3212360"/>
              <a:ext cx="717605" cy="227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1E19586-2BF7-4BDF-AF3C-1BE039AB2155}"/>
                </a:ext>
              </a:extLst>
            </p:cNvPr>
            <p:cNvCxnSpPr>
              <a:cxnSpLocks/>
            </p:cNvCxnSpPr>
            <p:nvPr/>
          </p:nvCxnSpPr>
          <p:spPr>
            <a:xfrm>
              <a:off x="2408705" y="3543646"/>
              <a:ext cx="6840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D19CA82-F1D3-4F26-9E05-294AEAC40A79}"/>
                </a:ext>
              </a:extLst>
            </p:cNvPr>
            <p:cNvCxnSpPr>
              <a:cxnSpLocks/>
            </p:cNvCxnSpPr>
            <p:nvPr/>
          </p:nvCxnSpPr>
          <p:spPr>
            <a:xfrm flipH="1">
              <a:off x="2591780" y="3651993"/>
              <a:ext cx="576064" cy="227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AB4542C-99E3-498E-88B4-8F4390587B55}"/>
                </a:ext>
              </a:extLst>
            </p:cNvPr>
            <p:cNvCxnSpPr>
              <a:cxnSpLocks/>
            </p:cNvCxnSpPr>
            <p:nvPr/>
          </p:nvCxnSpPr>
          <p:spPr>
            <a:xfrm>
              <a:off x="2667563" y="3960374"/>
              <a:ext cx="6840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Title 1">
            <a:extLst>
              <a:ext uri="{FF2B5EF4-FFF2-40B4-BE49-F238E27FC236}">
                <a16:creationId xmlns:a16="http://schemas.microsoft.com/office/drawing/2014/main" id="{919E9488-941F-43E9-98BF-CF243CAC55ED}"/>
              </a:ext>
            </a:extLst>
          </p:cNvPr>
          <p:cNvSpPr txBox="1">
            <a:spLocks/>
          </p:cNvSpPr>
          <p:nvPr/>
        </p:nvSpPr>
        <p:spPr>
          <a:xfrm>
            <a:off x="467544" y="267494"/>
            <a:ext cx="8229600" cy="7429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kern="1200" spc="-100" baseline="0">
                <a:solidFill>
                  <a:schemeClr val="tx2"/>
                </a:solidFill>
                <a:latin typeface="Franklin Gothic Demi" pitchFamily="34" charset="0"/>
                <a:ea typeface="+mj-ea"/>
                <a:cs typeface="+mj-cs"/>
              </a:defRPr>
            </a:lvl1pPr>
          </a:lstStyle>
          <a:p>
            <a:pPr algn="ctr"/>
            <a:r>
              <a:rPr lang="en-CA" dirty="0"/>
              <a:t>Long and Strong</a:t>
            </a:r>
          </a:p>
        </p:txBody>
      </p:sp>
      <p:sp>
        <p:nvSpPr>
          <p:cNvPr id="2" name="Title 2">
            <a:extLst>
              <a:ext uri="{FF2B5EF4-FFF2-40B4-BE49-F238E27FC236}">
                <a16:creationId xmlns:a16="http://schemas.microsoft.com/office/drawing/2014/main" id="{31E21DA3-F9C4-4C36-8D66-0855457891E0}"/>
              </a:ext>
            </a:extLst>
          </p:cNvPr>
          <p:cNvSpPr>
            <a:spLocks noGrp="1"/>
          </p:cNvSpPr>
          <p:nvPr>
            <p:ph type="title"/>
          </p:nvPr>
        </p:nvSpPr>
        <p:spPr>
          <a:xfrm>
            <a:off x="457200" y="267494"/>
            <a:ext cx="8229600" cy="742950"/>
          </a:xfrm>
          <a:solidFill>
            <a:schemeClr val="bg1"/>
          </a:solidFill>
          <a:ln w="25400">
            <a:solidFill>
              <a:schemeClr val="accent1"/>
            </a:solidFill>
          </a:ln>
        </p:spPr>
        <p:txBody>
          <a:bodyPr/>
          <a:lstStyle/>
          <a:p>
            <a:pPr algn="ctr"/>
            <a:r>
              <a:rPr lang="en-CA" dirty="0"/>
              <a:t>Long, Strong, and INSECURE</a:t>
            </a:r>
          </a:p>
        </p:txBody>
      </p:sp>
    </p:spTree>
    <p:extLst>
      <p:ext uri="{BB962C8B-B14F-4D97-AF65-F5344CB8AC3E}">
        <p14:creationId xmlns:p14="http://schemas.microsoft.com/office/powerpoint/2010/main" val="414502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500"/>
                            </p:stCondLst>
                            <p:childTnLst>
                              <p:par>
                                <p:cTn id="29" presetID="10" presetClass="entr" presetSubtype="0" fill="hold" grpId="0" nodeType="afterEffect">
                                  <p:stCondLst>
                                    <p:cond delay="50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1500"/>
                            </p:stCondLst>
                            <p:childTnLst>
                              <p:par>
                                <p:cTn id="33" presetID="10" presetClass="exit" presetSubtype="0" fill="hold" grpId="1" nodeType="afterEffect">
                                  <p:stCondLst>
                                    <p:cond delay="0"/>
                                  </p:stCondLst>
                                  <p:childTnLst>
                                    <p:animEffect transition="out" filter="fade">
                                      <p:cBhvr>
                                        <p:cTn id="34" dur="500"/>
                                        <p:tgtEl>
                                          <p:spTgt spid="17"/>
                                        </p:tgtEl>
                                      </p:cBhvr>
                                    </p:animEffect>
                                    <p:set>
                                      <p:cBhvr>
                                        <p:cTn id="35" dur="1" fill="hold">
                                          <p:stCondLst>
                                            <p:cond delay="499"/>
                                          </p:stCondLst>
                                        </p:cTn>
                                        <p:tgtEl>
                                          <p:spTgt spid="17"/>
                                        </p:tgtEl>
                                        <p:attrNameLst>
                                          <p:attrName>style.visibility</p:attrName>
                                        </p:attrNameLst>
                                      </p:cBhvr>
                                      <p:to>
                                        <p:strVal val="hidden"/>
                                      </p:to>
                                    </p:set>
                                  </p:childTnLst>
                                </p:cTn>
                              </p:par>
                            </p:childTnLst>
                          </p:cTn>
                        </p:par>
                        <p:par>
                          <p:cTn id="36" fill="hold">
                            <p:stCondLst>
                              <p:cond delay="2000"/>
                            </p:stCondLst>
                            <p:childTnLst>
                              <p:par>
                                <p:cTn id="37" presetID="10" presetClass="entr" presetSubtype="0" fill="hold" grpId="1" nodeType="afterEffect">
                                  <p:stCondLst>
                                    <p:cond delay="25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7" grpId="0"/>
      <p:bldP spid="17" grpId="1"/>
      <p:bldP spid="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lstStyle/>
          <a:p>
            <a:r>
              <a:rPr lang="en-US" dirty="0"/>
              <a:t>Password Defense</a:t>
            </a:r>
            <a:endParaRPr lang="en-CA" dirty="0"/>
          </a:p>
        </p:txBody>
      </p:sp>
      <p:sp>
        <p:nvSpPr>
          <p:cNvPr id="3" name="Content Placeholder 2"/>
          <p:cNvSpPr>
            <a:spLocks noGrp="1"/>
          </p:cNvSpPr>
          <p:nvPr>
            <p:ph idx="1"/>
          </p:nvPr>
        </p:nvSpPr>
        <p:spPr>
          <a:xfrm>
            <a:off x="251520" y="987574"/>
            <a:ext cx="8784976" cy="4155926"/>
          </a:xfrm>
        </p:spPr>
        <p:txBody>
          <a:bodyPr>
            <a:normAutofit/>
          </a:bodyPr>
          <a:lstStyle/>
          <a:p>
            <a:r>
              <a:rPr lang="en-US" b="1" dirty="0"/>
              <a:t>memorable Length instead of complex Strength</a:t>
            </a:r>
          </a:p>
          <a:p>
            <a:pPr lvl="1" defTabSz="360000">
              <a:lnSpc>
                <a:spcPct val="110000"/>
              </a:lnSpc>
              <a:spcBef>
                <a:spcPts val="600"/>
              </a:spcBef>
            </a:pPr>
            <a:r>
              <a:rPr lang="en-US" dirty="0">
                <a:latin typeface="Consolas" panose="020B0609020204030204" pitchFamily="49" charset="0"/>
              </a:rPr>
              <a:t>j3ArQk+B0!   	(10)	</a:t>
            </a:r>
            <a:r>
              <a:rPr lang="en-US" dirty="0"/>
              <a:t>time to crack: 3 years </a:t>
            </a:r>
          </a:p>
          <a:p>
            <a:pPr lvl="1" defTabSz="360000">
              <a:lnSpc>
                <a:spcPct val="110000"/>
              </a:lnSpc>
              <a:spcBef>
                <a:spcPts val="600"/>
              </a:spcBef>
            </a:pPr>
            <a:r>
              <a:rPr lang="en-US" dirty="0">
                <a:latin typeface="Consolas" panose="020B0609020204030204" pitchFamily="49" charset="0"/>
              </a:rPr>
              <a:t>mylongpassword	(14)</a:t>
            </a:r>
            <a:r>
              <a:rPr lang="en-US" dirty="0"/>
              <a:t>	time to crack: 3 years</a:t>
            </a:r>
          </a:p>
          <a:p>
            <a:pPr lvl="1" defTabSz="360000">
              <a:lnSpc>
                <a:spcPct val="110000"/>
              </a:lnSpc>
              <a:spcBef>
                <a:spcPts val="600"/>
              </a:spcBef>
            </a:pPr>
            <a:r>
              <a:rPr lang="en-US" dirty="0">
                <a:latin typeface="Consolas" panose="020B0609020204030204" pitchFamily="49" charset="0"/>
              </a:rPr>
              <a:t>LongPassWord		(12)</a:t>
            </a:r>
            <a:r>
              <a:rPr lang="en-US" dirty="0"/>
              <a:t>	time to crack: 19 years</a:t>
            </a:r>
          </a:p>
          <a:p>
            <a:pPr lvl="1">
              <a:lnSpc>
                <a:spcPct val="110000"/>
              </a:lnSpc>
              <a:spcBef>
                <a:spcPts val="600"/>
              </a:spcBef>
            </a:pPr>
            <a:r>
              <a:rPr lang="en-CA" dirty="0"/>
              <a:t>long strong is not much longer than complex strong</a:t>
            </a:r>
            <a:endParaRPr lang="en-US" dirty="0">
              <a:latin typeface="Consolas" panose="020B0609020204030204" pitchFamily="49" charset="0"/>
            </a:endParaRPr>
          </a:p>
          <a:p>
            <a:pPr lvl="1">
              <a:lnSpc>
                <a:spcPct val="110000"/>
              </a:lnSpc>
              <a:spcBef>
                <a:spcPts val="600"/>
              </a:spcBef>
            </a:pPr>
            <a:r>
              <a:rPr lang="en-CA" b="1" dirty="0" err="1"/>
              <a:t>Pass</a:t>
            </a:r>
            <a:r>
              <a:rPr lang="en-CA" b="1" i="1" dirty="0" err="1"/>
              <a:t>Phrase</a:t>
            </a:r>
            <a:r>
              <a:rPr lang="en-CA" dirty="0"/>
              <a:t> can be long, memorable, </a:t>
            </a:r>
            <a:r>
              <a:rPr lang="en-CA" i="1" dirty="0"/>
              <a:t>and</a:t>
            </a:r>
            <a:r>
              <a:rPr lang="en-CA" dirty="0"/>
              <a:t> satisfy the bad rules</a:t>
            </a:r>
            <a:r>
              <a:rPr lang="en-CA" dirty="0">
                <a:latin typeface="Consolas" panose="020B0609020204030204" pitchFamily="49" charset="0"/>
              </a:rPr>
              <a:t>	    </a:t>
            </a:r>
            <a:r>
              <a:rPr lang="en-CA" b="1" dirty="0">
                <a:highlight>
                  <a:srgbClr val="C0C0C0"/>
                </a:highlight>
                <a:latin typeface="Consolas" panose="020B0609020204030204" pitchFamily="49" charset="0"/>
              </a:rPr>
              <a:t>*</a:t>
            </a:r>
            <a:r>
              <a:rPr lang="en-CA" dirty="0">
                <a:latin typeface="Consolas" panose="020B0609020204030204" pitchFamily="49" charset="0"/>
              </a:rPr>
              <a:t>Opal</a:t>
            </a:r>
            <a:r>
              <a:rPr lang="en-CA" b="1" dirty="0">
                <a:highlight>
                  <a:srgbClr val="C0C0C0"/>
                </a:highlight>
                <a:latin typeface="Consolas" panose="020B0609020204030204" pitchFamily="49" charset="0"/>
              </a:rPr>
              <a:t>1</a:t>
            </a:r>
            <a:r>
              <a:rPr lang="en-CA" dirty="0">
                <a:latin typeface="Consolas" panose="020B0609020204030204" pitchFamily="49" charset="0"/>
              </a:rPr>
              <a:t>Quizzical</a:t>
            </a:r>
            <a:r>
              <a:rPr lang="en-CA" b="1" dirty="0">
                <a:highlight>
                  <a:srgbClr val="C0C0C0"/>
                </a:highlight>
                <a:latin typeface="Consolas" panose="020B0609020204030204" pitchFamily="49" charset="0"/>
              </a:rPr>
              <a:t>2</a:t>
            </a:r>
            <a:r>
              <a:rPr lang="en-CA" dirty="0">
                <a:latin typeface="Consolas" panose="020B0609020204030204" pitchFamily="49" charset="0"/>
              </a:rPr>
              <a:t>Dreamlike</a:t>
            </a:r>
            <a:r>
              <a:rPr lang="en-CA" b="1" dirty="0">
                <a:highlight>
                  <a:srgbClr val="C0C0C0"/>
                </a:highlight>
                <a:latin typeface="Consolas" panose="020B0609020204030204" pitchFamily="49" charset="0"/>
              </a:rPr>
              <a:t>3</a:t>
            </a:r>
            <a:r>
              <a:rPr lang="en-CA" dirty="0">
                <a:latin typeface="Consolas" panose="020B0609020204030204" pitchFamily="49" charset="0"/>
              </a:rPr>
              <a:t>and_So_On</a:t>
            </a:r>
          </a:p>
          <a:p>
            <a:pPr>
              <a:lnSpc>
                <a:spcPct val="120000"/>
              </a:lnSpc>
              <a:spcBef>
                <a:spcPts val="600"/>
              </a:spcBef>
            </a:pPr>
            <a:r>
              <a:rPr lang="en-CA" dirty="0">
                <a:hlinkClick r:id="rId3"/>
              </a:rPr>
              <a:t>Generate</a:t>
            </a:r>
            <a:r>
              <a:rPr lang="en-CA" dirty="0"/>
              <a:t> a long random passphrase. </a:t>
            </a:r>
            <a:r>
              <a:rPr lang="en-CA" dirty="0">
                <a:hlinkClick r:id="rId4"/>
              </a:rPr>
              <a:t>Check</a:t>
            </a:r>
            <a:r>
              <a:rPr lang="en-CA" dirty="0"/>
              <a:t> </a:t>
            </a:r>
            <a:r>
              <a:rPr lang="en-CA" dirty="0">
                <a:hlinkClick r:id="rId5"/>
              </a:rPr>
              <a:t>strength</a:t>
            </a:r>
            <a:r>
              <a:rPr lang="en-CA" dirty="0"/>
              <a:t> </a:t>
            </a:r>
            <a:r>
              <a:rPr lang="en-CA" dirty="0">
                <a:hlinkClick r:id="rId6"/>
              </a:rPr>
              <a:t>entropy</a:t>
            </a:r>
            <a:endParaRPr lang="en-CA" dirty="0"/>
          </a:p>
        </p:txBody>
      </p:sp>
    </p:spTree>
    <p:extLst>
      <p:ext uri="{BB962C8B-B14F-4D97-AF65-F5344CB8AC3E}">
        <p14:creationId xmlns:p14="http://schemas.microsoft.com/office/powerpoint/2010/main" val="3359842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lstStyle/>
          <a:p>
            <a:r>
              <a:rPr lang="en-US" dirty="0"/>
              <a:t>Password Defense</a:t>
            </a:r>
            <a:endParaRPr lang="en-CA" dirty="0"/>
          </a:p>
        </p:txBody>
      </p:sp>
      <p:sp>
        <p:nvSpPr>
          <p:cNvPr id="3" name="Content Placeholder 2"/>
          <p:cNvSpPr>
            <a:spLocks noGrp="1"/>
          </p:cNvSpPr>
          <p:nvPr>
            <p:ph idx="1"/>
          </p:nvPr>
        </p:nvSpPr>
        <p:spPr>
          <a:xfrm>
            <a:off x="251520" y="987574"/>
            <a:ext cx="8784976" cy="4155926"/>
          </a:xfrm>
        </p:spPr>
        <p:txBody>
          <a:bodyPr>
            <a:normAutofit/>
          </a:bodyPr>
          <a:lstStyle/>
          <a:p>
            <a:pPr>
              <a:lnSpc>
                <a:spcPct val="120000"/>
              </a:lnSpc>
              <a:spcBef>
                <a:spcPts val="600"/>
              </a:spcBef>
            </a:pPr>
            <a:r>
              <a:rPr lang="en-US" dirty="0"/>
              <a:t>Check if previously breached / leaked / hacked</a:t>
            </a:r>
            <a:endParaRPr lang="en-CA" sz="1800" dirty="0">
              <a:hlinkClick r:id="rId3"/>
            </a:endParaRPr>
          </a:p>
          <a:p>
            <a:pPr lvl="1"/>
            <a:r>
              <a:rPr lang="en-CA" sz="1800" dirty="0">
                <a:latin typeface="Lucida Console" panose="020B0609040504020204" pitchFamily="49" charset="0"/>
                <a:hlinkClick r:id="rId3"/>
              </a:rPr>
              <a:t>';--have </a:t>
            </a:r>
            <a:r>
              <a:rPr lang="en-CA" sz="1800" dirty="0" err="1">
                <a:latin typeface="Lucida Console" panose="020B0609040504020204" pitchFamily="49" charset="0"/>
                <a:hlinkClick r:id="rId3"/>
              </a:rPr>
              <a:t>i</a:t>
            </a:r>
            <a:r>
              <a:rPr lang="en-CA" sz="1800" dirty="0">
                <a:latin typeface="Lucida Console" panose="020B0609040504020204" pitchFamily="49" charset="0"/>
                <a:hlinkClick r:id="rId3"/>
              </a:rPr>
              <a:t> been </a:t>
            </a:r>
            <a:r>
              <a:rPr lang="en-CA" sz="1800" dirty="0" err="1">
                <a:latin typeface="Lucida Console" panose="020B0609040504020204" pitchFamily="49" charset="0"/>
                <a:hlinkClick r:id="rId3"/>
              </a:rPr>
              <a:t>pwned</a:t>
            </a:r>
            <a:r>
              <a:rPr lang="en-CA" sz="1800" dirty="0">
                <a:latin typeface="Lucida Console" panose="020B0609040504020204" pitchFamily="49" charset="0"/>
                <a:hlinkClick r:id="rId3"/>
              </a:rPr>
              <a:t>?</a:t>
            </a:r>
            <a:r>
              <a:rPr lang="en-CA" sz="1800" dirty="0">
                <a:hlinkClick r:id="rId3"/>
              </a:rPr>
              <a:t>   email</a:t>
            </a:r>
            <a:r>
              <a:rPr lang="en-CA" sz="1800" dirty="0"/>
              <a:t>  </a:t>
            </a:r>
            <a:r>
              <a:rPr lang="en-CA" sz="1800" dirty="0">
                <a:hlinkClick r:id="rId3"/>
              </a:rPr>
              <a:t>passwords</a:t>
            </a:r>
            <a:endParaRPr lang="en-CA" sz="1800" dirty="0"/>
          </a:p>
          <a:p>
            <a:pPr lvl="1"/>
            <a:r>
              <a:rPr lang="en-CA" sz="2000" dirty="0"/>
              <a:t>API </a:t>
            </a:r>
            <a:r>
              <a:rPr lang="en-CA" sz="1800" dirty="0">
                <a:hlinkClick r:id="rId4"/>
              </a:rPr>
              <a:t>https://www.passwordping.com/docs-password-strength-meter-example/</a:t>
            </a:r>
            <a:endParaRPr lang="en-CA" sz="1800" dirty="0"/>
          </a:p>
          <a:p>
            <a:pPr lvl="1"/>
            <a:r>
              <a:rPr lang="en-CA" sz="1800" dirty="0"/>
              <a:t>Full service such as </a:t>
            </a:r>
            <a:r>
              <a:rPr lang="en-CA" sz="1600" dirty="0" err="1">
                <a:hlinkClick r:id="rId5"/>
              </a:rPr>
              <a:t>Specops</a:t>
            </a:r>
            <a:r>
              <a:rPr lang="en-CA" sz="1600" dirty="0">
                <a:hlinkClick r:id="rId5"/>
              </a:rPr>
              <a:t> Password Security Tools</a:t>
            </a:r>
            <a:endParaRPr lang="en-CA" sz="1800" dirty="0"/>
          </a:p>
          <a:p>
            <a:pPr>
              <a:lnSpc>
                <a:spcPct val="120000"/>
              </a:lnSpc>
              <a:spcBef>
                <a:spcPts val="600"/>
              </a:spcBef>
            </a:pPr>
            <a:r>
              <a:rPr lang="en-CA" dirty="0"/>
              <a:t>Use an email </a:t>
            </a:r>
            <a:r>
              <a:rPr lang="en-GB" dirty="0"/>
              <a:t>alias </a:t>
            </a:r>
            <a:r>
              <a:rPr lang="en-CA" dirty="0"/>
              <a:t>for UserID</a:t>
            </a:r>
          </a:p>
          <a:p>
            <a:pPr lvl="1">
              <a:lnSpc>
                <a:spcPct val="110000"/>
              </a:lnSpc>
              <a:spcBef>
                <a:spcPts val="600"/>
              </a:spcBef>
            </a:pPr>
            <a:r>
              <a:rPr lang="en-US" b="1" dirty="0"/>
              <a:t>Like passwords, </a:t>
            </a:r>
            <a:r>
              <a:rPr lang="en-US" b="1" dirty="0" err="1"/>
              <a:t>UserIDs</a:t>
            </a:r>
            <a:r>
              <a:rPr lang="en-US" b="1" dirty="0"/>
              <a:t> should be single use across accounts</a:t>
            </a:r>
            <a:endParaRPr lang="en-CA" dirty="0">
              <a:hlinkClick r:id="rId6"/>
            </a:endParaRPr>
          </a:p>
          <a:p>
            <a:pPr lvl="1">
              <a:lnSpc>
                <a:spcPct val="110000"/>
              </a:lnSpc>
              <a:spcBef>
                <a:spcPts val="600"/>
              </a:spcBef>
            </a:pPr>
            <a:r>
              <a:rPr lang="en-CA" dirty="0">
                <a:hlinkClick r:id="rId6"/>
              </a:rPr>
              <a:t>Firefox Relay</a:t>
            </a:r>
            <a:r>
              <a:rPr lang="en-CA" dirty="0"/>
              <a:t>, Mailfence (integrated with Thunderbird), </a:t>
            </a:r>
            <a:r>
              <a:rPr lang="en-CA" dirty="0" err="1"/>
              <a:t>Fastmail</a:t>
            </a:r>
            <a:endParaRPr lang="en-CA" dirty="0"/>
          </a:p>
          <a:p>
            <a:pPr lvl="1">
              <a:lnSpc>
                <a:spcPct val="110000"/>
              </a:lnSpc>
              <a:spcBef>
                <a:spcPts val="600"/>
              </a:spcBef>
            </a:pPr>
            <a:r>
              <a:rPr lang="en-CA" dirty="0"/>
              <a:t>Your own domain &amp; cloud </a:t>
            </a:r>
            <a:r>
              <a:rPr lang="en-CA" dirty="0">
                <a:hlinkClick r:id="rId7"/>
              </a:rPr>
              <a:t>email server</a:t>
            </a:r>
            <a:r>
              <a:rPr lang="en-CA" dirty="0"/>
              <a:t>: create </a:t>
            </a:r>
            <a:r>
              <a:rPr lang="en-US" dirty="0"/>
              <a:t>virtual email address</a:t>
            </a:r>
            <a:br>
              <a:rPr lang="en-US" dirty="0"/>
            </a:br>
            <a:r>
              <a:rPr lang="en-US" dirty="0"/>
              <a:t>for each account. </a:t>
            </a:r>
            <a:r>
              <a:rPr lang="en-US" dirty="0">
                <a:latin typeface="Consolas" panose="020B0609020204030204" pitchFamily="49" charset="0"/>
              </a:rPr>
              <a:t>netflix@myDomain.ca, google@myDomain.ca</a:t>
            </a:r>
            <a:endParaRPr lang="en-CA" dirty="0">
              <a:latin typeface="Consolas" panose="020B0609020204030204" pitchFamily="49" charset="0"/>
            </a:endParaRPr>
          </a:p>
        </p:txBody>
      </p:sp>
    </p:spTree>
    <p:extLst>
      <p:ext uri="{BB962C8B-B14F-4D97-AF65-F5344CB8AC3E}">
        <p14:creationId xmlns:p14="http://schemas.microsoft.com/office/powerpoint/2010/main" val="1206900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lstStyle/>
          <a:p>
            <a:r>
              <a:rPr lang="en-US" dirty="0"/>
              <a:t>Password Defense – keeping track</a:t>
            </a:r>
            <a:endParaRPr lang="en-CA" dirty="0"/>
          </a:p>
        </p:txBody>
      </p:sp>
      <p:sp>
        <p:nvSpPr>
          <p:cNvPr id="3" name="Content Placeholder 2"/>
          <p:cNvSpPr>
            <a:spLocks noGrp="1"/>
          </p:cNvSpPr>
          <p:nvPr>
            <p:ph idx="1"/>
          </p:nvPr>
        </p:nvSpPr>
        <p:spPr>
          <a:xfrm>
            <a:off x="251520" y="987574"/>
            <a:ext cx="8820472" cy="3928838"/>
          </a:xfrm>
        </p:spPr>
        <p:txBody>
          <a:bodyPr>
            <a:normAutofit fontScale="92500" lnSpcReduction="10000"/>
          </a:bodyPr>
          <a:lstStyle/>
          <a:p>
            <a:r>
              <a:rPr lang="en-CA" dirty="0"/>
              <a:t>Password </a:t>
            </a:r>
            <a:r>
              <a:rPr lang="en-CA" dirty="0">
                <a:hlinkClick r:id="rId3"/>
              </a:rPr>
              <a:t>Managers</a:t>
            </a:r>
            <a:r>
              <a:rPr lang="en-CA" dirty="0"/>
              <a:t>: </a:t>
            </a:r>
            <a:r>
              <a:rPr lang="en-CA" sz="1700" dirty="0">
                <a:hlinkClick r:id="rId4"/>
              </a:rPr>
              <a:t>1Password</a:t>
            </a:r>
            <a:r>
              <a:rPr lang="en-CA" sz="1700" dirty="0"/>
              <a:t> (CDN), </a:t>
            </a:r>
            <a:r>
              <a:rPr lang="en-CA" sz="1700" dirty="0" err="1">
                <a:hlinkClick r:id="rId5"/>
              </a:rPr>
              <a:t>BitWarden</a:t>
            </a:r>
            <a:r>
              <a:rPr lang="en-CA" sz="1700" dirty="0"/>
              <a:t> (OSS), </a:t>
            </a:r>
            <a:r>
              <a:rPr lang="en-US" sz="1700" dirty="0">
                <a:hlinkClick r:id="rId6"/>
              </a:rPr>
              <a:t>MS Authenticator</a:t>
            </a:r>
            <a:r>
              <a:rPr lang="en-US" sz="1700" dirty="0"/>
              <a:t> (free)</a:t>
            </a:r>
            <a:r>
              <a:rPr lang="en-US" dirty="0"/>
              <a:t> </a:t>
            </a:r>
            <a:endParaRPr lang="en-CA" dirty="0"/>
          </a:p>
          <a:p>
            <a:pPr lvl="1"/>
            <a:r>
              <a:rPr lang="en-CA" b="1" dirty="0"/>
              <a:t>unique, long, random, </a:t>
            </a:r>
            <a:r>
              <a:rPr lang="en-CA" dirty="0"/>
              <a:t>optionally strong</a:t>
            </a:r>
            <a:r>
              <a:rPr lang="en-CA" b="1" dirty="0"/>
              <a:t> </a:t>
            </a:r>
            <a:r>
              <a:rPr lang="en-CA" dirty="0"/>
              <a:t>passwords, per account.</a:t>
            </a:r>
          </a:p>
          <a:p>
            <a:pPr lvl="1"/>
            <a:r>
              <a:rPr lang="en-CA" i="1" dirty="0"/>
              <a:t>Must</a:t>
            </a:r>
            <a:r>
              <a:rPr lang="en-CA" dirty="0"/>
              <a:t> remember one long </a:t>
            </a:r>
            <a:r>
              <a:rPr lang="en-CA" dirty="0" err="1"/>
              <a:t>PassPhrase</a:t>
            </a:r>
            <a:r>
              <a:rPr lang="en-CA" dirty="0"/>
              <a:t>.</a:t>
            </a:r>
          </a:p>
          <a:p>
            <a:r>
              <a:rPr lang="en-CA" dirty="0" err="1">
                <a:hlinkClick r:id="rId7"/>
              </a:rPr>
              <a:t>Diceware</a:t>
            </a:r>
            <a:r>
              <a:rPr lang="en-CA" dirty="0"/>
              <a:t> </a:t>
            </a:r>
            <a:r>
              <a:rPr lang="en-CA" dirty="0" err="1"/>
              <a:t>PassPhrase</a:t>
            </a:r>
            <a:r>
              <a:rPr lang="en-CA" dirty="0"/>
              <a:t>: long, memorable, random</a:t>
            </a:r>
          </a:p>
          <a:p>
            <a:pPr lvl="1"/>
            <a:r>
              <a:rPr lang="en-CA" dirty="0"/>
              <a:t>Generate a 5 digit </a:t>
            </a:r>
            <a:r>
              <a:rPr lang="en-CA" dirty="0">
                <a:hlinkClick r:id="rId8"/>
              </a:rPr>
              <a:t>random</a:t>
            </a:r>
            <a:r>
              <a:rPr lang="en-CA" dirty="0"/>
              <a:t> number using dice. </a:t>
            </a:r>
            <a:r>
              <a:rPr lang="en-US" dirty="0"/>
              <a:t>Look up the </a:t>
            </a:r>
            <a:r>
              <a:rPr lang="en-CA" dirty="0"/>
              <a:t>word on the </a:t>
            </a:r>
            <a:r>
              <a:rPr lang="en-CA" dirty="0">
                <a:hlinkClick r:id="rId9"/>
              </a:rPr>
              <a:t>list</a:t>
            </a:r>
            <a:r>
              <a:rPr lang="en-CA" dirty="0"/>
              <a:t>. Repeat. </a:t>
            </a:r>
            <a:r>
              <a:rPr lang="en-CA" i="1" dirty="0"/>
              <a:t>Good for password managers and security questions.</a:t>
            </a:r>
          </a:p>
          <a:p>
            <a:pPr lvl="1"/>
            <a:r>
              <a:rPr lang="en-CA" dirty="0"/>
              <a:t>1Password has a Diceware feature to satisfy bad password policies</a:t>
            </a:r>
            <a:endParaRPr lang="en-CA" dirty="0">
              <a:latin typeface="Consolas" panose="020B0609020204030204" pitchFamily="49" charset="0"/>
            </a:endParaRPr>
          </a:p>
          <a:p>
            <a:pPr lvl="0"/>
            <a:r>
              <a:rPr lang="en-CA" dirty="0"/>
              <a:t>I have a User ID and Password! </a:t>
            </a:r>
          </a:p>
          <a:p>
            <a:pPr lvl="1"/>
            <a:r>
              <a:rPr lang="en-CA" dirty="0"/>
              <a:t>End-User </a:t>
            </a:r>
            <a:r>
              <a:rPr lang="en-CA" dirty="0">
                <a:sym typeface="Wingdings" panose="05000000000000000000" pitchFamily="2" charset="2"/>
              </a:rPr>
              <a:t></a:t>
            </a:r>
            <a:r>
              <a:rPr lang="en-CA" dirty="0"/>
              <a:t> sign on request </a:t>
            </a:r>
            <a:r>
              <a:rPr lang="en-CA" dirty="0">
                <a:sym typeface="Wingdings" panose="05000000000000000000" pitchFamily="2" charset="2"/>
              </a:rPr>
              <a:t></a:t>
            </a:r>
            <a:r>
              <a:rPr lang="en-CA" dirty="0"/>
              <a:t> Client </a:t>
            </a:r>
            <a:r>
              <a:rPr lang="en-CA" dirty="0">
                <a:sym typeface="Wingdings" panose="05000000000000000000" pitchFamily="2" charset="2"/>
              </a:rPr>
              <a:t> OpenID Connect  Auth. Server</a:t>
            </a:r>
            <a:endParaRPr lang="en-CA" dirty="0"/>
          </a:p>
          <a:p>
            <a:pPr lvl="1"/>
            <a:r>
              <a:rPr lang="en-CA" dirty="0">
                <a:hlinkClick r:id="rId10"/>
              </a:rPr>
              <a:t>OpenID Connect</a:t>
            </a:r>
            <a:r>
              <a:rPr lang="en-CA" dirty="0"/>
              <a:t> authenticates user to many sites via a single account.</a:t>
            </a:r>
          </a:p>
          <a:p>
            <a:pPr lvl="1"/>
            <a:r>
              <a:rPr lang="en-CA" dirty="0"/>
              <a:t>e.g. your Apple / Google / Facebook / X [twitter] / Discord account. </a:t>
            </a:r>
            <a:br>
              <a:rPr lang="en-CA" dirty="0"/>
            </a:br>
            <a:r>
              <a:rPr lang="en-CA" b="1" dirty="0"/>
              <a:t>Read the permissions requested to the authorization account!</a:t>
            </a:r>
          </a:p>
        </p:txBody>
      </p:sp>
    </p:spTree>
    <p:extLst>
      <p:ext uri="{BB962C8B-B14F-4D97-AF65-F5344CB8AC3E}">
        <p14:creationId xmlns:p14="http://schemas.microsoft.com/office/powerpoint/2010/main" val="3699559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normAutofit/>
          </a:bodyPr>
          <a:lstStyle/>
          <a:p>
            <a:r>
              <a:rPr lang="en-CA" dirty="0"/>
              <a:t>2</a:t>
            </a:r>
            <a:r>
              <a:rPr lang="en-CA" baseline="30000" dirty="0"/>
              <a:t>nd</a:t>
            </a:r>
            <a:r>
              <a:rPr lang="en-CA" dirty="0"/>
              <a:t> most common cracking method</a:t>
            </a:r>
          </a:p>
        </p:txBody>
      </p:sp>
      <p:sp>
        <p:nvSpPr>
          <p:cNvPr id="3" name="Content Placeholder 2"/>
          <p:cNvSpPr>
            <a:spLocks noGrp="1"/>
          </p:cNvSpPr>
          <p:nvPr>
            <p:ph idx="1"/>
          </p:nvPr>
        </p:nvSpPr>
        <p:spPr>
          <a:xfrm>
            <a:off x="457200" y="915566"/>
            <a:ext cx="8435280" cy="3960440"/>
          </a:xfrm>
        </p:spPr>
        <p:txBody>
          <a:bodyPr>
            <a:normAutofit lnSpcReduction="10000"/>
          </a:bodyPr>
          <a:lstStyle/>
          <a:p>
            <a:pPr marL="0" indent="0">
              <a:buNone/>
            </a:pPr>
            <a:r>
              <a:rPr lang="en-CA" sz="4300" b="1" dirty="0"/>
              <a:t>Social Engineering</a:t>
            </a:r>
          </a:p>
          <a:p>
            <a:pPr lvl="1"/>
            <a:r>
              <a:rPr lang="en-CA" sz="2800" dirty="0"/>
              <a:t>You are your own security vector the more </a:t>
            </a:r>
            <a:br>
              <a:rPr lang="en-CA" sz="2800" dirty="0"/>
            </a:br>
            <a:r>
              <a:rPr lang="en-CA" sz="2800" dirty="0"/>
              <a:t>you post your life on the internet</a:t>
            </a:r>
          </a:p>
          <a:p>
            <a:pPr lvl="1"/>
            <a:r>
              <a:rPr lang="en-CA" sz="2800" dirty="0"/>
              <a:t>Spear </a:t>
            </a:r>
            <a:r>
              <a:rPr lang="en-CA" sz="2800" dirty="0">
                <a:hlinkClick r:id="rId3"/>
              </a:rPr>
              <a:t>Phishing</a:t>
            </a:r>
            <a:r>
              <a:rPr lang="en-CA" sz="2800" dirty="0"/>
              <a:t> has 35% success rate</a:t>
            </a:r>
            <a:endParaRPr lang="en-US" sz="2800" dirty="0"/>
          </a:p>
          <a:p>
            <a:pPr lvl="1"/>
            <a:r>
              <a:rPr lang="en-US" sz="2800" dirty="0"/>
              <a:t>Social media makes it easier to guess birthdays, credentials, answer security questions, pretend to be you when calling the help-desk, </a:t>
            </a:r>
            <a:br>
              <a:rPr lang="en-US" sz="2800" dirty="0"/>
            </a:br>
            <a:r>
              <a:rPr lang="en-US" sz="2800" dirty="0"/>
              <a:t>or steal your </a:t>
            </a:r>
            <a:r>
              <a:rPr lang="en-CA" sz="2800" dirty="0"/>
              <a:t>identity</a:t>
            </a:r>
          </a:p>
          <a:p>
            <a:pPr marL="548640" lvl="2" indent="0">
              <a:buNone/>
            </a:pPr>
            <a:r>
              <a:rPr lang="en-CA" i="1" dirty="0"/>
              <a:t>	Nobody can abuse information about you that they don’t have.</a:t>
            </a:r>
            <a:endParaRPr lang="en-CA" sz="2600" dirty="0"/>
          </a:p>
        </p:txBody>
      </p:sp>
    </p:spTree>
    <p:extLst>
      <p:ext uri="{BB962C8B-B14F-4D97-AF65-F5344CB8AC3E}">
        <p14:creationId xmlns:p14="http://schemas.microsoft.com/office/powerpoint/2010/main" val="172792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11109"/>
            <a:ext cx="9144000" cy="3939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Aft>
                <a:spcPts val="600"/>
              </a:spcAft>
              <a:buClr>
                <a:srgbClr val="2DA2BF"/>
              </a:buClr>
              <a:buSzPct val="68000"/>
            </a:pPr>
            <a:r>
              <a:rPr lang="en-US" sz="4400" dirty="0">
                <a:solidFill>
                  <a:prstClr val="black"/>
                </a:solidFill>
                <a:latin typeface="Lucida Sans Unicode"/>
              </a:rPr>
              <a:t>1. Those who can extrapolate from incomplete data </a:t>
            </a:r>
          </a:p>
        </p:txBody>
      </p:sp>
      <p:sp>
        <p:nvSpPr>
          <p:cNvPr id="7" name="Title 1"/>
          <p:cNvSpPr>
            <a:spLocks noGrp="1"/>
          </p:cNvSpPr>
          <p:nvPr>
            <p:ph type="title"/>
          </p:nvPr>
        </p:nvSpPr>
        <p:spPr>
          <a:xfrm>
            <a:off x="0" y="267494"/>
            <a:ext cx="9144000" cy="742950"/>
          </a:xfrm>
        </p:spPr>
        <p:txBody>
          <a:bodyPr>
            <a:noAutofit/>
          </a:bodyPr>
          <a:lstStyle/>
          <a:p>
            <a:pPr algn="ctr"/>
            <a:r>
              <a:rPr lang="en-CA" sz="4400" dirty="0"/>
              <a:t>There are two kinds of people:</a:t>
            </a:r>
          </a:p>
        </p:txBody>
      </p:sp>
    </p:spTree>
    <p:extLst>
      <p:ext uri="{BB962C8B-B14F-4D97-AF65-F5344CB8AC3E}">
        <p14:creationId xmlns:p14="http://schemas.microsoft.com/office/powerpoint/2010/main" val="394053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11510"/>
            <a:ext cx="946448" cy="4259932"/>
          </a:xfrm>
        </p:spPr>
        <p:txBody>
          <a:bodyPr vert="vert">
            <a:normAutofit fontScale="90000"/>
          </a:bodyPr>
          <a:lstStyle/>
          <a:p>
            <a:r>
              <a:rPr lang="en-US" dirty="0"/>
              <a:t>Create User Account</a:t>
            </a:r>
            <a:endParaRPr lang="en-CA" dirty="0"/>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952" y="0"/>
            <a:ext cx="5508885" cy="5143500"/>
          </a:xfrm>
          <a:prstGeom prst="rect">
            <a:avLst/>
          </a:prstGeom>
        </p:spPr>
      </p:pic>
      <p:sp>
        <p:nvSpPr>
          <p:cNvPr id="6" name="TextBox 5"/>
          <p:cNvSpPr txBox="1"/>
          <p:nvPr/>
        </p:nvSpPr>
        <p:spPr>
          <a:xfrm>
            <a:off x="6444209" y="0"/>
            <a:ext cx="2699792" cy="3647152"/>
          </a:xfrm>
          <a:prstGeom prst="rect">
            <a:avLst/>
          </a:prstGeom>
          <a:solidFill>
            <a:schemeClr val="bg1"/>
          </a:solidFill>
        </p:spPr>
        <p:txBody>
          <a:bodyPr wrap="square" rtlCol="0">
            <a:spAutoFit/>
          </a:bodyPr>
          <a:lstStyle/>
          <a:p>
            <a:pPr>
              <a:spcAft>
                <a:spcPts val="600"/>
              </a:spcAft>
            </a:pPr>
            <a:br>
              <a:rPr lang="en-US" dirty="0"/>
            </a:br>
            <a:r>
              <a:rPr lang="en-US" dirty="0"/>
              <a:t>1. </a:t>
            </a:r>
            <a:r>
              <a:rPr lang="en-US"/>
              <a:t>GET User-ID </a:t>
            </a:r>
            <a:r>
              <a:rPr lang="en-US" dirty="0"/>
              <a:t>and </a:t>
            </a:r>
            <a:r>
              <a:rPr lang="en-US" dirty="0" err="1"/>
              <a:t>Pwd</a:t>
            </a:r>
            <a:r>
              <a:rPr lang="en-US" dirty="0"/>
              <a:t> from user input. GEN Random Salt value</a:t>
            </a:r>
          </a:p>
          <a:p>
            <a:pPr>
              <a:spcAft>
                <a:spcPts val="600"/>
              </a:spcAft>
            </a:pPr>
            <a:r>
              <a:rPr lang="en-US" dirty="0"/>
              <a:t>2</a:t>
            </a:r>
            <a:r>
              <a:rPr lang="en-US"/>
              <a:t>. One-way </a:t>
            </a:r>
            <a:r>
              <a:rPr lang="en-US" dirty="0"/>
              <a:t>Crypto Hash of password and salt. </a:t>
            </a:r>
          </a:p>
          <a:p>
            <a:pPr>
              <a:spcAft>
                <a:spcPts val="600"/>
              </a:spcAft>
            </a:pPr>
            <a:r>
              <a:rPr lang="en-US" dirty="0"/>
              <a:t>3a. Hash the hashes together </a:t>
            </a:r>
            <a:r>
              <a:rPr lang="en-US" i="1" dirty="0"/>
              <a:t>n </a:t>
            </a:r>
            <a:r>
              <a:rPr lang="en-US" dirty="0"/>
              <a:t>thousand times.</a:t>
            </a:r>
          </a:p>
          <a:p>
            <a:pPr>
              <a:spcAft>
                <a:spcPts val="600"/>
              </a:spcAft>
            </a:pPr>
            <a:r>
              <a:rPr lang="en-US" dirty="0"/>
              <a:t>3b. </a:t>
            </a:r>
            <a:r>
              <a:rPr lang="en-US"/>
              <a:t>STORE User-ID</a:t>
            </a:r>
            <a:r>
              <a:rPr lang="en-US" dirty="0"/>
              <a:t>, hashed Salt, and Final </a:t>
            </a:r>
            <a:r>
              <a:rPr lang="en-US" dirty="0" err="1"/>
              <a:t>Pwd+Salt</a:t>
            </a:r>
            <a:r>
              <a:rPr lang="en-US" dirty="0"/>
              <a:t> Hash in DB</a:t>
            </a:r>
          </a:p>
        </p:txBody>
      </p:sp>
    </p:spTree>
    <p:extLst>
      <p:ext uri="{BB962C8B-B14F-4D97-AF65-F5344CB8AC3E}">
        <p14:creationId xmlns:p14="http://schemas.microsoft.com/office/powerpoint/2010/main" val="317937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11510"/>
            <a:ext cx="946448" cy="4259932"/>
          </a:xfrm>
        </p:spPr>
        <p:txBody>
          <a:bodyPr vert="vert">
            <a:normAutofit/>
          </a:bodyPr>
          <a:lstStyle/>
          <a:p>
            <a:r>
              <a:rPr lang="en-US" dirty="0"/>
              <a:t>Authenticate User</a:t>
            </a:r>
            <a:endParaRPr lang="en-CA" dirty="0"/>
          </a:p>
        </p:txBody>
      </p:sp>
      <p:sp>
        <p:nvSpPr>
          <p:cNvPr id="6" name="TextBox 5"/>
          <p:cNvSpPr txBox="1"/>
          <p:nvPr/>
        </p:nvSpPr>
        <p:spPr>
          <a:xfrm>
            <a:off x="5220072" y="0"/>
            <a:ext cx="3923928" cy="5047536"/>
          </a:xfrm>
          <a:prstGeom prst="rect">
            <a:avLst/>
          </a:prstGeom>
          <a:solidFill>
            <a:schemeClr val="bg1"/>
          </a:solidFill>
        </p:spPr>
        <p:txBody>
          <a:bodyPr wrap="square" rtlCol="0">
            <a:spAutoFit/>
          </a:bodyPr>
          <a:lstStyle/>
          <a:p>
            <a:pPr>
              <a:spcAft>
                <a:spcPts val="600"/>
              </a:spcAft>
            </a:pPr>
            <a:br>
              <a:rPr lang="en-US" sz="1400" dirty="0"/>
            </a:br>
            <a:r>
              <a:rPr lang="en-US" dirty="0"/>
              <a:t>1a. </a:t>
            </a:r>
            <a:r>
              <a:rPr lang="en-US"/>
              <a:t>LOOKUP User-ID </a:t>
            </a:r>
            <a:r>
              <a:rPr lang="en-US" dirty="0"/>
              <a:t>in DB,</a:t>
            </a:r>
            <a:br>
              <a:rPr lang="en-US" dirty="0"/>
            </a:br>
            <a:r>
              <a:rPr lang="en-US" dirty="0"/>
              <a:t>      GET </a:t>
            </a:r>
            <a:r>
              <a:rPr lang="en-US"/>
              <a:t>user’s Salt-Hash</a:t>
            </a:r>
            <a:r>
              <a:rPr lang="en-US" dirty="0"/>
              <a:t>.</a:t>
            </a:r>
          </a:p>
          <a:p>
            <a:pPr>
              <a:spcAft>
                <a:spcPts val="600"/>
              </a:spcAft>
            </a:pPr>
            <a:r>
              <a:rPr lang="en-US" dirty="0"/>
              <a:t>1b</a:t>
            </a:r>
            <a:r>
              <a:rPr lang="en-US"/>
              <a:t>. One-way </a:t>
            </a:r>
            <a:r>
              <a:rPr lang="en-US" dirty="0"/>
              <a:t>Crypto Hash</a:t>
            </a:r>
            <a:br>
              <a:rPr lang="en-US" dirty="0"/>
            </a:br>
            <a:r>
              <a:rPr lang="en-US" dirty="0"/>
              <a:t>      of entered password.</a:t>
            </a:r>
          </a:p>
          <a:p>
            <a:pPr>
              <a:spcAft>
                <a:spcPts val="600"/>
              </a:spcAft>
            </a:pPr>
            <a:r>
              <a:rPr lang="en-US" dirty="0"/>
              <a:t>2. Hash the hashes</a:t>
            </a:r>
            <a:br>
              <a:rPr lang="en-US" dirty="0"/>
            </a:br>
            <a:r>
              <a:rPr lang="en-US" dirty="0"/>
              <a:t>    </a:t>
            </a:r>
            <a:r>
              <a:rPr lang="en-US" i="1" dirty="0"/>
              <a:t>n</a:t>
            </a:r>
            <a:r>
              <a:rPr lang="en-US" dirty="0"/>
              <a:t> thousand times</a:t>
            </a:r>
          </a:p>
          <a:p>
            <a:pPr>
              <a:spcAft>
                <a:spcPts val="600"/>
              </a:spcAft>
            </a:pPr>
            <a:r>
              <a:rPr lang="en-US" dirty="0"/>
              <a:t>3. COMPARE computed</a:t>
            </a:r>
            <a:br>
              <a:rPr lang="en-US" dirty="0"/>
            </a:br>
            <a:r>
              <a:rPr lang="en-US"/>
              <a:t>    Password-Salt-Hash </a:t>
            </a:r>
            <a:r>
              <a:rPr lang="en-US" dirty="0"/>
              <a:t>input to</a:t>
            </a:r>
            <a:br>
              <a:rPr lang="en-US" dirty="0"/>
            </a:br>
            <a:r>
              <a:rPr lang="en-US"/>
              <a:t>    Password-Salt-Hash </a:t>
            </a:r>
            <a:r>
              <a:rPr lang="en-US" dirty="0"/>
              <a:t>in DB.</a:t>
            </a:r>
          </a:p>
          <a:p>
            <a:pPr>
              <a:spcAft>
                <a:spcPts val="600"/>
              </a:spcAft>
            </a:pPr>
            <a:r>
              <a:rPr lang="en-US" dirty="0"/>
              <a:t>Attack on </a:t>
            </a:r>
            <a:r>
              <a:rPr lang="en-CA" dirty="0"/>
              <a:t>whole password space of 8 letters / numbers / punctuation </a:t>
            </a:r>
            <a:br>
              <a:rPr lang="en-CA" dirty="0"/>
            </a:br>
            <a:r>
              <a:rPr lang="en-CA" dirty="0"/>
              <a:t>OR 4 random </a:t>
            </a:r>
            <a:r>
              <a:rPr lang="en-CA" dirty="0" err="1">
                <a:hlinkClick r:id="rId3"/>
              </a:rPr>
              <a:t>Diceware</a:t>
            </a:r>
            <a:r>
              <a:rPr lang="en-CA" dirty="0"/>
              <a:t> words for a</a:t>
            </a:r>
            <a:br>
              <a:rPr lang="en-CA" dirty="0"/>
            </a:br>
            <a:r>
              <a:rPr lang="en-CA" dirty="0"/>
              <a:t>single salted 100K hashed password </a:t>
            </a:r>
            <a:br>
              <a:rPr lang="en-CA" dirty="0"/>
            </a:br>
            <a:r>
              <a:rPr lang="en-US" dirty="0"/>
              <a:t>by GPU @ 5M guesses/second</a:t>
            </a:r>
            <a:r>
              <a:rPr lang="en-CA" dirty="0"/>
              <a:t>:</a:t>
            </a:r>
            <a:br>
              <a:rPr lang="en-CA" dirty="0"/>
            </a:br>
            <a:r>
              <a:rPr lang="en-CA" b="1" dirty="0"/>
              <a:t>32,500 years </a:t>
            </a:r>
            <a:br>
              <a:rPr lang="en-CA" dirty="0"/>
            </a:br>
            <a:endParaRPr lang="en-CA" dirty="0"/>
          </a:p>
        </p:txBody>
      </p:sp>
      <p:pic>
        <p:nvPicPr>
          <p:cNvPr id="7170" name="Picture 2" descr="invoicebus_password_verificati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0"/>
            <a:ext cx="41433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954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DCEEC4-0331-BDCD-F9D5-A0B5A9964CE1}"/>
              </a:ext>
            </a:extLst>
          </p:cNvPr>
          <p:cNvPicPr>
            <a:picLocks noChangeAspect="1"/>
          </p:cNvPicPr>
          <p:nvPr/>
        </p:nvPicPr>
        <p:blipFill>
          <a:blip r:embed="rId3"/>
          <a:stretch>
            <a:fillRect/>
          </a:stretch>
        </p:blipFill>
        <p:spPr>
          <a:xfrm>
            <a:off x="3840898" y="2874337"/>
            <a:ext cx="1682369" cy="1440160"/>
          </a:xfrm>
          <a:prstGeom prst="rect">
            <a:avLst/>
          </a:prstGeom>
        </p:spPr>
      </p:pic>
      <p:sp>
        <p:nvSpPr>
          <p:cNvPr id="4" name="Title 3"/>
          <p:cNvSpPr>
            <a:spLocks noGrp="1"/>
          </p:cNvSpPr>
          <p:nvPr>
            <p:ph type="title"/>
          </p:nvPr>
        </p:nvSpPr>
        <p:spPr>
          <a:xfrm>
            <a:off x="518864" y="267494"/>
            <a:ext cx="8229600" cy="742950"/>
          </a:xfrm>
        </p:spPr>
        <p:txBody>
          <a:bodyPr>
            <a:normAutofit/>
          </a:bodyPr>
          <a:lstStyle/>
          <a:p>
            <a:r>
              <a:rPr lang="en-US" altLang="en-US" sz="3600" b="1" dirty="0">
                <a:latin typeface="Arial" panose="020B0604020202020204" pitchFamily="34" charset="0"/>
                <a:cs typeface="Arial" panose="020B0604020202020204" pitchFamily="34" charset="0"/>
              </a:rPr>
              <a:t>Two Factor Authentication – 2FA</a:t>
            </a:r>
            <a:endParaRPr lang="en-CA" sz="3600" dirty="0"/>
          </a:p>
        </p:txBody>
      </p:sp>
      <p:sp>
        <p:nvSpPr>
          <p:cNvPr id="5" name="Content Placeholder 4"/>
          <p:cNvSpPr>
            <a:spLocks noGrp="1"/>
          </p:cNvSpPr>
          <p:nvPr>
            <p:ph idx="1"/>
          </p:nvPr>
        </p:nvSpPr>
        <p:spPr>
          <a:xfrm>
            <a:off x="323528" y="1059582"/>
            <a:ext cx="8496944" cy="777534"/>
          </a:xfrm>
        </p:spPr>
        <p:txBody>
          <a:bodyPr>
            <a:normAutofit lnSpcReduction="10000"/>
          </a:bodyPr>
          <a:lstStyle/>
          <a:p>
            <a:r>
              <a:rPr lang="en-CA" dirty="0">
                <a:hlinkClick r:id="rId4"/>
              </a:rPr>
              <a:t>Many organizations</a:t>
            </a:r>
            <a:r>
              <a:rPr lang="en-CA" dirty="0"/>
              <a:t> use two factor authentication </a:t>
            </a:r>
            <a:r>
              <a:rPr lang="en-CA" dirty="0">
                <a:solidFill>
                  <a:schemeClr val="tx2"/>
                </a:solidFill>
              </a:rPr>
              <a:t>to verify password sign on and guard against phishing &amp; cracking:</a:t>
            </a:r>
          </a:p>
          <a:p>
            <a:endParaRPr lang="en-CA" dirty="0"/>
          </a:p>
        </p:txBody>
      </p:sp>
      <p:sp>
        <p:nvSpPr>
          <p:cNvPr id="6" name="Content Placeholder 4"/>
          <p:cNvSpPr txBox="1">
            <a:spLocks/>
          </p:cNvSpPr>
          <p:nvPr/>
        </p:nvSpPr>
        <p:spPr>
          <a:xfrm>
            <a:off x="539552" y="1851670"/>
            <a:ext cx="4104456" cy="3165816"/>
          </a:xfrm>
          <a:prstGeom prst="rect">
            <a:avLst/>
          </a:prstGeom>
        </p:spPr>
        <p:txBody>
          <a:bodyPr vert="horz" lIns="68580" tIns="34290" rIns="68580" bIns="3429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42900" indent="-342900">
              <a:buFont typeface="+mj-lt"/>
              <a:buAutoNum type="arabicPeriod"/>
            </a:pPr>
            <a:r>
              <a:rPr lang="en-CA" sz="2000" dirty="0">
                <a:solidFill>
                  <a:schemeClr val="tx2"/>
                </a:solidFill>
              </a:rPr>
              <a:t>Something I </a:t>
            </a:r>
            <a:r>
              <a:rPr lang="en-CA" sz="2000" b="1" dirty="0">
                <a:solidFill>
                  <a:schemeClr val="tx2"/>
                </a:solidFill>
              </a:rPr>
              <a:t>know</a:t>
            </a:r>
            <a:br>
              <a:rPr lang="en-CA" sz="2000" dirty="0"/>
            </a:br>
            <a:r>
              <a:rPr lang="en-CA" sz="2000" dirty="0"/>
              <a:t>user ID &amp; password, PIN</a:t>
            </a:r>
          </a:p>
          <a:p>
            <a:pPr marL="342900" indent="-342900">
              <a:buFont typeface="+mj-lt"/>
              <a:buAutoNum type="arabicPeriod"/>
            </a:pPr>
            <a:r>
              <a:rPr lang="en-CA" sz="2000" dirty="0">
                <a:solidFill>
                  <a:schemeClr val="tx2"/>
                </a:solidFill>
              </a:rPr>
              <a:t>Something I </a:t>
            </a:r>
            <a:r>
              <a:rPr lang="en-CA" sz="2000" b="1" dirty="0">
                <a:solidFill>
                  <a:schemeClr val="tx2"/>
                </a:solidFill>
              </a:rPr>
              <a:t>have</a:t>
            </a:r>
            <a:br>
              <a:rPr lang="en-CA" sz="2000" dirty="0"/>
            </a:br>
            <a:r>
              <a:rPr lang="es-ES" sz="2000" b="1" dirty="0">
                <a:sym typeface="Wingdings" panose="05000000000000000000" pitchFamily="2" charset="2"/>
              </a:rPr>
              <a:t>FIDO2 Universal 2nd Factor (U2F), </a:t>
            </a:r>
            <a:r>
              <a:rPr lang="en-CA" sz="2000" dirty="0"/>
              <a:t>phone Authenticator (OTP), bank | credit | access card, YubiKey</a:t>
            </a:r>
          </a:p>
          <a:p>
            <a:pPr marL="0" indent="0">
              <a:buNone/>
            </a:pPr>
            <a:r>
              <a:rPr lang="en-CA" sz="2000" dirty="0">
                <a:hlinkClick r:id="rId5"/>
              </a:rPr>
              <a:t>Seneca students</a:t>
            </a:r>
            <a:r>
              <a:rPr lang="en-CA" sz="2000" dirty="0"/>
              <a:t> must use a</a:t>
            </a:r>
            <a:br>
              <a:rPr lang="en-CA" sz="2000" dirty="0"/>
            </a:br>
            <a:r>
              <a:rPr lang="en-CA" sz="2000" dirty="0"/>
              <a:t>2FA Authenticator app to sign on.</a:t>
            </a:r>
          </a:p>
        </p:txBody>
      </p:sp>
      <p:grpSp>
        <p:nvGrpSpPr>
          <p:cNvPr id="7" name="Group 6">
            <a:extLst>
              <a:ext uri="{FF2B5EF4-FFF2-40B4-BE49-F238E27FC236}">
                <a16:creationId xmlns:a16="http://schemas.microsoft.com/office/drawing/2014/main" id="{43013DCC-C8F3-422A-BFBC-CA7B74CE284C}"/>
              </a:ext>
            </a:extLst>
          </p:cNvPr>
          <p:cNvGrpSpPr/>
          <p:nvPr/>
        </p:nvGrpSpPr>
        <p:grpSpPr>
          <a:xfrm>
            <a:off x="5536979" y="2068403"/>
            <a:ext cx="3211485" cy="2795057"/>
            <a:chOff x="5197627" y="2068403"/>
            <a:chExt cx="3211485" cy="2795057"/>
          </a:xfrm>
        </p:grpSpPr>
        <p:pic>
          <p:nvPicPr>
            <p:cNvPr id="143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7627" y="2355726"/>
              <a:ext cx="3211485" cy="2507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806283B1-7160-4313-A902-5F228BFB6DDE}"/>
                </a:ext>
              </a:extLst>
            </p:cNvPr>
            <p:cNvSpPr txBox="1"/>
            <p:nvPr/>
          </p:nvSpPr>
          <p:spPr>
            <a:xfrm>
              <a:off x="5299668" y="2068403"/>
              <a:ext cx="3007402" cy="369332"/>
            </a:xfrm>
            <a:prstGeom prst="rect">
              <a:avLst/>
            </a:prstGeom>
            <a:noFill/>
          </p:spPr>
          <p:txBody>
            <a:bodyPr wrap="square" rtlCol="0">
              <a:spAutoFit/>
            </a:bodyPr>
            <a:lstStyle/>
            <a:p>
              <a:pPr algn="ctr"/>
              <a:r>
                <a:rPr lang="en-US" dirty="0"/>
                <a:t>KNOWN &amp; OWNED</a:t>
              </a:r>
              <a:endParaRPr lang="en-CA" dirty="0"/>
            </a:p>
          </p:txBody>
        </p:sp>
      </p:grpSp>
    </p:spTree>
    <p:extLst>
      <p:ext uri="{BB962C8B-B14F-4D97-AF65-F5344CB8AC3E}">
        <p14:creationId xmlns:p14="http://schemas.microsoft.com/office/powerpoint/2010/main" val="3818922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1397"/>
            <a:ext cx="8229600" cy="742950"/>
          </a:xfrm>
        </p:spPr>
        <p:txBody>
          <a:bodyPr>
            <a:normAutofit/>
          </a:bodyPr>
          <a:lstStyle/>
          <a:p>
            <a:r>
              <a:rPr lang="en-US" altLang="en-US" sz="3600" b="1" dirty="0">
                <a:latin typeface="Arial" panose="020B0604020202020204" pitchFamily="34" charset="0"/>
                <a:cs typeface="Arial" panose="020B0604020202020204" pitchFamily="34" charset="0"/>
              </a:rPr>
              <a:t>Three Factor Authentication – 3FA</a:t>
            </a:r>
            <a:endParaRPr lang="en-CA" sz="3600" dirty="0"/>
          </a:p>
        </p:txBody>
      </p:sp>
      <p:sp>
        <p:nvSpPr>
          <p:cNvPr id="5" name="Content Placeholder 4"/>
          <p:cNvSpPr>
            <a:spLocks noGrp="1"/>
          </p:cNvSpPr>
          <p:nvPr>
            <p:ph idx="1"/>
          </p:nvPr>
        </p:nvSpPr>
        <p:spPr>
          <a:xfrm>
            <a:off x="321953" y="1040780"/>
            <a:ext cx="8568952" cy="507504"/>
          </a:xfrm>
        </p:spPr>
        <p:txBody>
          <a:bodyPr>
            <a:normAutofit/>
          </a:bodyPr>
          <a:lstStyle/>
          <a:p>
            <a:r>
              <a:rPr lang="en-CA" dirty="0">
                <a:solidFill>
                  <a:schemeClr val="tx2"/>
                </a:solidFill>
              </a:rPr>
              <a:t>Most secure</a:t>
            </a:r>
          </a:p>
          <a:p>
            <a:endParaRPr lang="en-CA" dirty="0"/>
          </a:p>
        </p:txBody>
      </p:sp>
      <p:sp>
        <p:nvSpPr>
          <p:cNvPr id="6" name="Content Placeholder 4"/>
          <p:cNvSpPr txBox="1">
            <a:spLocks/>
          </p:cNvSpPr>
          <p:nvPr/>
        </p:nvSpPr>
        <p:spPr>
          <a:xfrm>
            <a:off x="323528" y="1548284"/>
            <a:ext cx="2808312" cy="3461861"/>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42900" indent="-342900">
              <a:buFont typeface="+mj-lt"/>
              <a:buAutoNum type="arabicPeriod"/>
            </a:pPr>
            <a:r>
              <a:rPr lang="en-CA" sz="1800" dirty="0">
                <a:solidFill>
                  <a:schemeClr val="tx2"/>
                </a:solidFill>
              </a:rPr>
              <a:t>Something I </a:t>
            </a:r>
            <a:r>
              <a:rPr lang="en-CA" sz="1800" b="1" dirty="0">
                <a:solidFill>
                  <a:schemeClr val="tx2"/>
                </a:solidFill>
              </a:rPr>
              <a:t>know</a:t>
            </a:r>
            <a:br>
              <a:rPr lang="en-CA" sz="1800" dirty="0"/>
            </a:br>
            <a:r>
              <a:rPr lang="en-CA" sz="1800" dirty="0"/>
              <a:t>user ID &amp; password, PIN</a:t>
            </a:r>
          </a:p>
          <a:p>
            <a:pPr marL="342900" indent="-342900">
              <a:buFont typeface="+mj-lt"/>
              <a:buAutoNum type="arabicPeriod"/>
            </a:pPr>
            <a:r>
              <a:rPr lang="en-CA" sz="1800" dirty="0">
                <a:solidFill>
                  <a:schemeClr val="tx2"/>
                </a:solidFill>
              </a:rPr>
              <a:t>Something I </a:t>
            </a:r>
            <a:r>
              <a:rPr lang="en-CA" sz="1800" b="1" dirty="0">
                <a:solidFill>
                  <a:schemeClr val="tx2"/>
                </a:solidFill>
              </a:rPr>
              <a:t>have</a:t>
            </a:r>
            <a:br>
              <a:rPr lang="en-CA" sz="1800" dirty="0"/>
            </a:br>
            <a:r>
              <a:rPr lang="en-CA" sz="1800" dirty="0"/>
              <a:t>YubiKey, access card, </a:t>
            </a:r>
            <a:r>
              <a:rPr lang="en-CA" sz="1800" kern="1200" dirty="0">
                <a:solidFill>
                  <a:srgbClr val="000000"/>
                </a:solidFill>
                <a:effectLst/>
                <a:latin typeface="Arial" panose="020B0604020202020204" pitchFamily="34" charset="0"/>
                <a:ea typeface="+mn-ea"/>
                <a:cs typeface="+mn-cs"/>
              </a:rPr>
              <a:t>Authenticator, device</a:t>
            </a:r>
            <a:endParaRPr lang="en-CA" sz="1800" dirty="0"/>
          </a:p>
          <a:p>
            <a:pPr marL="342900" indent="-342900">
              <a:buFont typeface="+mj-lt"/>
              <a:buAutoNum type="arabicPeriod"/>
            </a:pPr>
            <a:r>
              <a:rPr lang="en-CA" sz="1800" dirty="0">
                <a:solidFill>
                  <a:schemeClr val="tx2"/>
                </a:solidFill>
              </a:rPr>
              <a:t>Something I </a:t>
            </a:r>
            <a:r>
              <a:rPr lang="en-CA" sz="1800" b="1" dirty="0">
                <a:solidFill>
                  <a:schemeClr val="tx2"/>
                </a:solidFill>
              </a:rPr>
              <a:t>am</a:t>
            </a:r>
            <a:br>
              <a:rPr lang="en-CA" sz="1800" dirty="0">
                <a:solidFill>
                  <a:srgbClr val="0070C0"/>
                </a:solidFill>
              </a:rPr>
            </a:br>
            <a:r>
              <a:rPr lang="en-CA" sz="1800" dirty="0"/>
              <a:t>fingerprint, facial recognition, ECG heartbeat pattern</a:t>
            </a:r>
          </a:p>
        </p:txBody>
      </p:sp>
      <p:grpSp>
        <p:nvGrpSpPr>
          <p:cNvPr id="33" name="Group 32">
            <a:extLst>
              <a:ext uri="{FF2B5EF4-FFF2-40B4-BE49-F238E27FC236}">
                <a16:creationId xmlns:a16="http://schemas.microsoft.com/office/drawing/2014/main" id="{409F2D29-B0CC-693D-D027-2EA09EF7153A}"/>
              </a:ext>
            </a:extLst>
          </p:cNvPr>
          <p:cNvGrpSpPr/>
          <p:nvPr/>
        </p:nvGrpSpPr>
        <p:grpSpPr>
          <a:xfrm>
            <a:off x="3275856" y="1108086"/>
            <a:ext cx="5371952" cy="3551896"/>
            <a:chOff x="3446894" y="1386234"/>
            <a:chExt cx="5371952" cy="3551896"/>
          </a:xfrm>
        </p:grpSpPr>
        <p:pic>
          <p:nvPicPr>
            <p:cNvPr id="11" name="Picture 10">
              <a:extLst>
                <a:ext uri="{FF2B5EF4-FFF2-40B4-BE49-F238E27FC236}">
                  <a16:creationId xmlns:a16="http://schemas.microsoft.com/office/drawing/2014/main" id="{1FF3E8AD-C6B3-4AED-E048-C508491D9717}"/>
                </a:ext>
              </a:extLst>
            </p:cNvPr>
            <p:cNvPicPr>
              <a:picLocks noChangeAspect="1"/>
            </p:cNvPicPr>
            <p:nvPr/>
          </p:nvPicPr>
          <p:blipFill>
            <a:blip r:embed="rId3"/>
            <a:stretch>
              <a:fillRect/>
            </a:stretch>
          </p:blipFill>
          <p:spPr>
            <a:xfrm>
              <a:off x="3446894" y="3181494"/>
              <a:ext cx="5371952" cy="1756636"/>
            </a:xfrm>
            <a:prstGeom prst="rect">
              <a:avLst/>
            </a:prstGeom>
          </p:spPr>
        </p:pic>
        <p:sp>
          <p:nvSpPr>
            <p:cNvPr id="2" name="TextBox 1">
              <a:extLst>
                <a:ext uri="{FF2B5EF4-FFF2-40B4-BE49-F238E27FC236}">
                  <a16:creationId xmlns:a16="http://schemas.microsoft.com/office/drawing/2014/main" id="{13F94FD1-0300-CC92-7FDC-86E1A340598B}"/>
                </a:ext>
              </a:extLst>
            </p:cNvPr>
            <p:cNvSpPr txBox="1"/>
            <p:nvPr/>
          </p:nvSpPr>
          <p:spPr>
            <a:xfrm>
              <a:off x="3635896" y="3651870"/>
              <a:ext cx="864096" cy="646331"/>
            </a:xfrm>
            <a:prstGeom prst="rect">
              <a:avLst/>
            </a:prstGeom>
            <a:noFill/>
          </p:spPr>
          <p:txBody>
            <a:bodyPr wrap="square" rtlCol="0">
              <a:spAutoFit/>
            </a:bodyPr>
            <a:lstStyle/>
            <a:p>
              <a:r>
                <a:rPr lang="en-US" dirty="0" err="1">
                  <a:ln w="3175">
                    <a:solidFill>
                      <a:schemeClr val="tx1"/>
                    </a:solidFill>
                  </a:ln>
                  <a:solidFill>
                    <a:srgbClr val="31BABE"/>
                  </a:solidFill>
                </a:rPr>
                <a:t>Nymi</a:t>
              </a:r>
              <a:r>
                <a:rPr lang="en-US" dirty="0">
                  <a:ln w="3175">
                    <a:solidFill>
                      <a:schemeClr val="tx1"/>
                    </a:solidFill>
                  </a:ln>
                  <a:solidFill>
                    <a:srgbClr val="31BABE"/>
                  </a:solidFill>
                </a:rPr>
                <a:t> band</a:t>
              </a:r>
              <a:endParaRPr lang="en-CA" dirty="0">
                <a:ln w="3175">
                  <a:solidFill>
                    <a:schemeClr val="tx1"/>
                  </a:solidFill>
                </a:ln>
                <a:solidFill>
                  <a:srgbClr val="31BABE"/>
                </a:solidFill>
              </a:endParaRPr>
            </a:p>
          </p:txBody>
        </p:sp>
        <p:pic>
          <p:nvPicPr>
            <p:cNvPr id="13" name="Picture 12">
              <a:extLst>
                <a:ext uri="{FF2B5EF4-FFF2-40B4-BE49-F238E27FC236}">
                  <a16:creationId xmlns:a16="http://schemas.microsoft.com/office/drawing/2014/main" id="{5964E3FD-02A0-44D5-617A-B85F777C3B35}"/>
                </a:ext>
              </a:extLst>
            </p:cNvPr>
            <p:cNvPicPr>
              <a:picLocks noChangeAspect="1"/>
            </p:cNvPicPr>
            <p:nvPr/>
          </p:nvPicPr>
          <p:blipFill rotWithShape="1">
            <a:blip r:embed="rId4">
              <a:extLst>
                <a:ext uri="{28A0092B-C50C-407E-A947-70E740481C1C}">
                  <a14:useLocalDpi xmlns:a14="http://schemas.microsoft.com/office/drawing/2010/main" val="0"/>
                </a:ext>
              </a:extLst>
            </a:blip>
            <a:srcRect r="49858"/>
            <a:stretch/>
          </p:blipFill>
          <p:spPr>
            <a:xfrm>
              <a:off x="7209801" y="1386235"/>
              <a:ext cx="1602645" cy="1756637"/>
            </a:xfrm>
            <a:prstGeom prst="rect">
              <a:avLst/>
            </a:prstGeom>
          </p:spPr>
        </p:pic>
        <p:pic>
          <p:nvPicPr>
            <p:cNvPr id="26" name="Picture 25">
              <a:extLst>
                <a:ext uri="{FF2B5EF4-FFF2-40B4-BE49-F238E27FC236}">
                  <a16:creationId xmlns:a16="http://schemas.microsoft.com/office/drawing/2014/main" id="{704FEEEE-6A78-0503-916A-6776A9F5B371}"/>
                </a:ext>
              </a:extLst>
            </p:cNvPr>
            <p:cNvPicPr>
              <a:picLocks noChangeAspect="1"/>
            </p:cNvPicPr>
            <p:nvPr/>
          </p:nvPicPr>
          <p:blipFill>
            <a:blip r:embed="rId5"/>
            <a:stretch>
              <a:fillRect/>
            </a:stretch>
          </p:blipFill>
          <p:spPr>
            <a:xfrm>
              <a:off x="5285804" y="1386236"/>
              <a:ext cx="1841724" cy="1756637"/>
            </a:xfrm>
            <a:prstGeom prst="rect">
              <a:avLst/>
            </a:prstGeom>
          </p:spPr>
        </p:pic>
        <p:pic>
          <p:nvPicPr>
            <p:cNvPr id="32" name="Picture 31">
              <a:extLst>
                <a:ext uri="{FF2B5EF4-FFF2-40B4-BE49-F238E27FC236}">
                  <a16:creationId xmlns:a16="http://schemas.microsoft.com/office/drawing/2014/main" id="{75FD57D6-62A6-E01D-77F7-8DAE92DFB426}"/>
                </a:ext>
              </a:extLst>
            </p:cNvPr>
            <p:cNvPicPr>
              <a:picLocks noChangeAspect="1"/>
            </p:cNvPicPr>
            <p:nvPr/>
          </p:nvPicPr>
          <p:blipFill rotWithShape="1">
            <a:blip r:embed="rId6"/>
            <a:srcRect l="28753" t="12110" r="38745" b="30280"/>
            <a:stretch/>
          </p:blipFill>
          <p:spPr>
            <a:xfrm>
              <a:off x="3449416" y="1386234"/>
              <a:ext cx="1756638" cy="1756637"/>
            </a:xfrm>
            <a:prstGeom prst="rect">
              <a:avLst/>
            </a:prstGeom>
          </p:spPr>
        </p:pic>
      </p:grpSp>
    </p:spTree>
    <p:extLst>
      <p:ext uri="{BB962C8B-B14F-4D97-AF65-F5344CB8AC3E}">
        <p14:creationId xmlns:p14="http://schemas.microsoft.com/office/powerpoint/2010/main" val="3071655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News of the Week</a:t>
            </a:r>
          </a:p>
        </p:txBody>
      </p:sp>
      <p:sp>
        <p:nvSpPr>
          <p:cNvPr id="6" name="Content Placeholder 5"/>
          <p:cNvSpPr>
            <a:spLocks noGrp="1"/>
          </p:cNvSpPr>
          <p:nvPr>
            <p:ph idx="1"/>
          </p:nvPr>
        </p:nvSpPr>
        <p:spPr/>
        <p:txBody>
          <a:bodyPr/>
          <a:lstStyle/>
          <a:p>
            <a:r>
              <a:rPr lang="en-CA" dirty="0">
                <a:hlinkClick r:id="rId3"/>
              </a:rPr>
              <a:t>https://www.youtube.com/watch?v=juQcZO_WnsI</a:t>
            </a:r>
            <a:endParaRPr lang="en-CA" dirty="0"/>
          </a:p>
          <a:p>
            <a:pPr lvl="1"/>
            <a:r>
              <a:rPr lang="en-CA" dirty="0">
                <a:sym typeface="Wingdings" panose="05000000000000000000" pitchFamily="2" charset="2"/>
              </a:rPr>
              <a:t>NEWS TO SET UP LECTURE, from 2011 but still current.</a:t>
            </a:r>
          </a:p>
          <a:p>
            <a:endParaRPr lang="en-CA"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1952" y="2355726"/>
            <a:ext cx="2240096" cy="1851427"/>
          </a:xfrm>
          <a:prstGeom prst="rect">
            <a:avLst/>
          </a:prstGeom>
        </p:spPr>
      </p:pic>
    </p:spTree>
    <p:extLst>
      <p:ext uri="{BB962C8B-B14F-4D97-AF65-F5344CB8AC3E}">
        <p14:creationId xmlns:p14="http://schemas.microsoft.com/office/powerpoint/2010/main" val="608143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lstStyle/>
          <a:p>
            <a:r>
              <a:rPr lang="en-US" dirty="0"/>
              <a:t>PIN: Probably Insecure Number</a:t>
            </a:r>
            <a:endParaRPr lang="en-CA" dirty="0"/>
          </a:p>
        </p:txBody>
      </p:sp>
      <p:sp>
        <p:nvSpPr>
          <p:cNvPr id="3" name="Content Placeholder 2"/>
          <p:cNvSpPr>
            <a:spLocks noGrp="1"/>
          </p:cNvSpPr>
          <p:nvPr>
            <p:ph idx="1"/>
          </p:nvPr>
        </p:nvSpPr>
        <p:spPr>
          <a:xfrm>
            <a:off x="457200" y="1059582"/>
            <a:ext cx="8229600" cy="3657600"/>
          </a:xfrm>
        </p:spPr>
        <p:txBody>
          <a:bodyPr>
            <a:normAutofit/>
          </a:bodyPr>
          <a:lstStyle/>
          <a:p>
            <a:r>
              <a:rPr lang="en-US" dirty="0"/>
              <a:t>4 digit PINs used by banks and credit cards as 2FA</a:t>
            </a:r>
          </a:p>
          <a:p>
            <a:pPr lvl="1"/>
            <a:r>
              <a:rPr lang="en-US" dirty="0"/>
              <a:t>Ten thousand possibilities, right?</a:t>
            </a:r>
          </a:p>
          <a:p>
            <a:r>
              <a:rPr lang="en-US" dirty="0"/>
              <a:t>Most people use a date to make it memorable.</a:t>
            </a:r>
          </a:p>
          <a:p>
            <a:r>
              <a:rPr lang="en-CA" dirty="0"/>
              <a:t>12 </a:t>
            </a:r>
            <a:r>
              <a:rPr lang="en-CA" dirty="0" err="1"/>
              <a:t>mos</a:t>
            </a:r>
            <a:r>
              <a:rPr lang="en-CA" dirty="0"/>
              <a:t> * 31 days		= 372 </a:t>
            </a:r>
            <a:endParaRPr lang="en-US" dirty="0"/>
          </a:p>
          <a:p>
            <a:r>
              <a:rPr lang="en-CA" dirty="0"/>
              <a:t>13 – 31 days * 12 </a:t>
            </a:r>
            <a:r>
              <a:rPr lang="en-CA" dirty="0" err="1"/>
              <a:t>mos</a:t>
            </a:r>
            <a:r>
              <a:rPr lang="en-CA" dirty="0"/>
              <a:t>	= 228 </a:t>
            </a:r>
          </a:p>
          <a:p>
            <a:r>
              <a:rPr lang="en-CA" dirty="0"/>
              <a:t>1924 – 2023 years	</a:t>
            </a:r>
            <a:r>
              <a:rPr lang="en-CA" baseline="30000" dirty="0"/>
              <a:t>*</a:t>
            </a:r>
            <a:r>
              <a:rPr lang="en-CA" dirty="0"/>
              <a:t>	= 100</a:t>
            </a:r>
          </a:p>
          <a:p>
            <a:r>
              <a:rPr lang="en-US" dirty="0"/>
              <a:t>Total 				= </a:t>
            </a:r>
            <a:r>
              <a:rPr lang="en-CA" b="1" dirty="0"/>
              <a:t>700 PINS or 7% of the range</a:t>
            </a:r>
          </a:p>
          <a:p>
            <a:pPr marL="0" indent="0">
              <a:buNone/>
            </a:pPr>
            <a:br>
              <a:rPr lang="en-CA" baseline="30000" dirty="0"/>
            </a:br>
            <a:r>
              <a:rPr lang="en-CA" baseline="30000" dirty="0"/>
              <a:t>* </a:t>
            </a:r>
            <a:r>
              <a:rPr lang="en-CA" sz="2000" baseline="30000" dirty="0"/>
              <a:t>2001 – 2024 years already included in day/month combos</a:t>
            </a:r>
            <a:endParaRPr lang="en-CA" dirty="0"/>
          </a:p>
        </p:txBody>
      </p:sp>
    </p:spTree>
    <p:extLst>
      <p:ext uri="{BB962C8B-B14F-4D97-AF65-F5344CB8AC3E}">
        <p14:creationId xmlns:p14="http://schemas.microsoft.com/office/powerpoint/2010/main" val="484794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lstStyle/>
          <a:p>
            <a:r>
              <a:rPr lang="en-US" dirty="0"/>
              <a:t>Better Password Policies</a:t>
            </a:r>
            <a:endParaRPr lang="en-CA"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3528" y="1059582"/>
                <a:ext cx="8820472" cy="4083918"/>
              </a:xfrm>
            </p:spPr>
            <p:txBody>
              <a:bodyPr>
                <a:normAutofit/>
              </a:bodyPr>
              <a:lstStyle/>
              <a:p>
                <a:r>
                  <a:rPr lang="en-US" dirty="0"/>
                  <a:t>User ID: Impersonal -- </a:t>
                </a:r>
                <a:r>
                  <a:rPr lang="en-US" i="1" dirty="0"/>
                  <a:t>not</a:t>
                </a:r>
                <a:r>
                  <a:rPr lang="en-US" dirty="0"/>
                  <a:t> an email address</a:t>
                </a:r>
              </a:p>
              <a:p>
                <a:r>
                  <a:rPr lang="en-US" dirty="0" err="1"/>
                  <a:t>PassPhrase</a:t>
                </a:r>
                <a:r>
                  <a:rPr lang="en-US" dirty="0"/>
                  <a:t> is </a:t>
                </a:r>
                <a:r>
                  <a:rPr lang="en-US" strike="sngStrike" dirty="0">
                    <a:solidFill>
                      <a:schemeClr val="tx1">
                        <a:lumMod val="50000"/>
                        <a:lumOff val="50000"/>
                      </a:schemeClr>
                    </a:solidFill>
                  </a:rPr>
                  <a:t>8</a:t>
                </a:r>
                <a:r>
                  <a:rPr lang="en-US" dirty="0"/>
                  <a:t> </a:t>
                </a:r>
                <a:r>
                  <a:rPr lang="en-US" strike="sngStrike" dirty="0">
                    <a:solidFill>
                      <a:schemeClr val="tx1">
                        <a:lumMod val="50000"/>
                        <a:lumOff val="50000"/>
                      </a:schemeClr>
                    </a:solidFill>
                  </a:rPr>
                  <a:t>10</a:t>
                </a:r>
                <a:r>
                  <a:rPr lang="en-US" dirty="0"/>
                  <a:t> </a:t>
                </a:r>
                <a:r>
                  <a:rPr lang="en-US" strike="sngStrike" dirty="0">
                    <a:solidFill>
                      <a:schemeClr val="tx1">
                        <a:lumMod val="50000"/>
                        <a:lumOff val="50000"/>
                      </a:schemeClr>
                    </a:solidFill>
                  </a:rPr>
                  <a:t>12</a:t>
                </a:r>
                <a:r>
                  <a:rPr lang="en-US" dirty="0"/>
                  <a:t> 15 – 64+ characters in </a:t>
                </a:r>
                <a:r>
                  <a:rPr lang="en-US" dirty="0">
                    <a:hlinkClick r:id="rId3"/>
                  </a:rPr>
                  <a:t>length</a:t>
                </a:r>
                <a:endParaRPr lang="en-US" dirty="0"/>
              </a:p>
              <a:p>
                <a:r>
                  <a:rPr lang="en-US" dirty="0"/>
                  <a:t>No complexity rules: allow all characters including space</a:t>
                </a:r>
              </a:p>
              <a:p>
                <a:r>
                  <a:rPr lang="en-US" dirty="0"/>
                  <a:t>Password expiration: based on risk, not time. Cannot reuse.</a:t>
                </a:r>
              </a:p>
              <a:p>
                <a:r>
                  <a:rPr lang="en-CA" dirty="0"/>
                  <a:t>Block simple dictionary, commonly used, previously breached</a:t>
                </a:r>
                <a:endParaRPr lang="en-US" i="1" dirty="0"/>
              </a:p>
              <a:p>
                <a:pPr lvl="1"/>
                <a:r>
                  <a:rPr lang="en-US" i="1" dirty="0"/>
                  <a:t>NOT </a:t>
                </a:r>
                <a:r>
                  <a:rPr lang="en-US" dirty="0">
                    <a:hlinkClick r:id="rId4"/>
                  </a:rPr>
                  <a:t>common topology</a:t>
                </a:r>
                <a:r>
                  <a:rPr lang="en-US" dirty="0"/>
                  <a:t>, a keyboard pattern, Pi </a:t>
                </a:r>
                <a14:m>
                  <m:oMath xmlns:m="http://schemas.openxmlformats.org/officeDocument/2006/math">
                    <m:r>
                      <a:rPr lang="en-US"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 </m:t>
                    </m:r>
                  </m:oMath>
                </a14:m>
                <a:r>
                  <a:rPr lang="en-US" dirty="0"/>
                  <a:t> NCC-1701-</a:t>
                </a:r>
                <a:r>
                  <a:rPr lang="en-US" i="1" dirty="0"/>
                  <a:t>x</a:t>
                </a:r>
              </a:p>
              <a:p>
                <a:pPr lvl="1"/>
                <a:r>
                  <a:rPr lang="en-CA" dirty="0"/>
                  <a:t>IT experts name </a:t>
                </a:r>
                <a:r>
                  <a:rPr lang="en-CA" dirty="0">
                    <a:hlinkClick r:id="rId5"/>
                  </a:rPr>
                  <a:t>Mb2.r5oHf-0t</a:t>
                </a:r>
                <a:r>
                  <a:rPr lang="en-CA" dirty="0"/>
                  <a:t> as world’s safest password (kidding)</a:t>
                </a:r>
              </a:p>
              <a:p>
                <a:r>
                  <a:rPr lang="en-US" dirty="0"/>
                  <a:t>Require two-factor ID, e.g. Microsoft Authenticator, U2F</a:t>
                </a:r>
              </a:p>
              <a:p>
                <a:r>
                  <a:rPr lang="en-CA" dirty="0">
                    <a:hlinkClick r:id="rId6"/>
                  </a:rPr>
                  <a:t>Digital Identity Guidelines</a:t>
                </a:r>
                <a:r>
                  <a:rPr lang="en-CA" dirty="0"/>
                  <a:t>, </a:t>
                </a:r>
                <a:r>
                  <a:rPr lang="en-US" dirty="0">
                    <a:hlinkClick r:id="rId7"/>
                  </a:rPr>
                  <a:t>NIST SP 800-63B Appendix A</a:t>
                </a:r>
                <a:r>
                  <a:rPr lang="en-CA" dirty="0"/>
                  <a:t> </a:t>
                </a:r>
                <a:r>
                  <a:rPr lang="en-US" dirty="0">
                    <a:hlinkClick r:id="rId8"/>
                  </a:rPr>
                  <a:t>p.67</a:t>
                </a:r>
                <a:endParaRPr lang="en-US" sz="2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3528" y="1059582"/>
                <a:ext cx="8820472" cy="4083918"/>
              </a:xfrm>
              <a:blipFill>
                <a:blip r:embed="rId9"/>
                <a:stretch>
                  <a:fillRect l="-622" t="-1045"/>
                </a:stretch>
              </a:blipFill>
            </p:spPr>
            <p:txBody>
              <a:bodyPr/>
              <a:lstStyle/>
              <a:p>
                <a:r>
                  <a:rPr lang="en-CA">
                    <a:noFill/>
                  </a:rPr>
                  <a:t> </a:t>
                </a:r>
              </a:p>
            </p:txBody>
          </p:sp>
        </mc:Fallback>
      </mc:AlternateContent>
    </p:spTree>
    <p:extLst>
      <p:ext uri="{BB962C8B-B14F-4D97-AF65-F5344CB8AC3E}">
        <p14:creationId xmlns:p14="http://schemas.microsoft.com/office/powerpoint/2010/main" val="1835114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7574"/>
            <a:ext cx="8435280" cy="3888432"/>
          </a:xfrm>
        </p:spPr>
        <p:txBody>
          <a:bodyPr>
            <a:normAutofit/>
          </a:bodyPr>
          <a:lstStyle/>
          <a:p>
            <a:pPr marL="0" indent="0">
              <a:buNone/>
            </a:pPr>
            <a:r>
              <a:rPr lang="en-US" b="1" dirty="0"/>
              <a:t>Storage</a:t>
            </a:r>
          </a:p>
          <a:p>
            <a:r>
              <a:rPr lang="en-US" dirty="0"/>
              <a:t>In a salted and hashed format using a standard library with </a:t>
            </a:r>
            <a:r>
              <a:rPr lang="en-US" sz="2000" dirty="0">
                <a:hlinkClick r:id="rId3"/>
              </a:rPr>
              <a:t>Argon2id</a:t>
            </a:r>
            <a:r>
              <a:rPr lang="en-US" sz="2000" dirty="0"/>
              <a:t> or </a:t>
            </a:r>
            <a:r>
              <a:rPr lang="en-CA" sz="2000" dirty="0">
                <a:hlinkClick r:id="rId4"/>
              </a:rPr>
              <a:t>PBKDF2</a:t>
            </a:r>
            <a:r>
              <a:rPr lang="en-CA" sz="2000" dirty="0"/>
              <a:t> properly implemented. </a:t>
            </a:r>
            <a:r>
              <a:rPr lang="en-US" sz="2000" dirty="0"/>
              <a:t>See </a:t>
            </a:r>
            <a:r>
              <a:rPr lang="en-US" sz="2000" dirty="0">
                <a:hlinkClick r:id="rId5"/>
              </a:rPr>
              <a:t>OWASP Cheat Sheet</a:t>
            </a:r>
            <a:endParaRPr lang="en-US" sz="2000" dirty="0"/>
          </a:p>
          <a:p>
            <a:r>
              <a:rPr lang="en-US" dirty="0"/>
              <a:t>Do not invent your own. Obscurity ≠ Security</a:t>
            </a:r>
          </a:p>
          <a:p>
            <a:pPr marL="0" indent="0">
              <a:buNone/>
            </a:pPr>
            <a:r>
              <a:rPr lang="en-US" b="1" i="1" dirty="0"/>
              <a:t>Even better: just say </a:t>
            </a:r>
            <a:r>
              <a:rPr lang="en-US" b="1" i="1" dirty="0">
                <a:hlinkClick r:id="rId6"/>
              </a:rPr>
              <a:t>no</a:t>
            </a:r>
            <a:r>
              <a:rPr lang="en-US" b="1" i="1" dirty="0"/>
              <a:t> to passwords</a:t>
            </a:r>
            <a:endParaRPr lang="en-US" b="1" dirty="0"/>
          </a:p>
          <a:p>
            <a:r>
              <a:rPr lang="en-US" dirty="0"/>
              <a:t>Use a </a:t>
            </a:r>
            <a:r>
              <a:rPr lang="en-US" b="1" dirty="0">
                <a:hlinkClick r:id="rId7"/>
              </a:rPr>
              <a:t>passkey</a:t>
            </a:r>
            <a:r>
              <a:rPr lang="en-US" b="1" dirty="0"/>
              <a:t> </a:t>
            </a:r>
            <a:r>
              <a:rPr lang="en-US" dirty="0">
                <a:hlinkClick r:id="rId8"/>
              </a:rPr>
              <a:t>instead</a:t>
            </a:r>
            <a:r>
              <a:rPr lang="en-US" dirty="0"/>
              <a:t>. Start with </a:t>
            </a:r>
            <a:r>
              <a:rPr lang="en-US" dirty="0">
                <a:hlinkClick r:id="rId9"/>
              </a:rPr>
              <a:t>Microsoft</a:t>
            </a:r>
            <a:r>
              <a:rPr lang="en-US" dirty="0"/>
              <a:t> or </a:t>
            </a:r>
            <a:r>
              <a:rPr lang="en-US" dirty="0">
                <a:hlinkClick r:id="rId10"/>
              </a:rPr>
              <a:t>Google</a:t>
            </a:r>
            <a:r>
              <a:rPr lang="en-US" dirty="0"/>
              <a:t>.</a:t>
            </a:r>
          </a:p>
          <a:p>
            <a:r>
              <a:rPr lang="en-US" dirty="0">
                <a:hlinkClick r:id="rId11"/>
              </a:rPr>
              <a:t>FIDO2</a:t>
            </a:r>
            <a:br>
              <a:rPr lang="en-US" dirty="0"/>
            </a:br>
            <a:r>
              <a:rPr lang="en-CA" dirty="0"/>
              <a:t>hardware + biometric</a:t>
            </a:r>
            <a:br>
              <a:rPr lang="en-CA" dirty="0"/>
            </a:br>
            <a:r>
              <a:rPr lang="en-CA" dirty="0"/>
              <a:t>or YubiKey &amp; hardware</a:t>
            </a:r>
          </a:p>
          <a:p>
            <a:endParaRPr lang="en-US" dirty="0">
              <a:hlinkClick r:id="rId12"/>
            </a:endParaRPr>
          </a:p>
        </p:txBody>
      </p:sp>
      <p:pic>
        <p:nvPicPr>
          <p:cNvPr id="4" name="Picture 3">
            <a:hlinkClick r:id="rId13"/>
            <a:extLst>
              <a:ext uri="{FF2B5EF4-FFF2-40B4-BE49-F238E27FC236}">
                <a16:creationId xmlns:a16="http://schemas.microsoft.com/office/drawing/2014/main" id="{FFCF2B7C-1CB5-4651-8B8F-33EF64DBEF9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11960" y="3495044"/>
            <a:ext cx="4572000" cy="1321763"/>
          </a:xfrm>
          <a:prstGeom prst="rect">
            <a:avLst/>
          </a:prstGeom>
        </p:spPr>
      </p:pic>
      <p:sp>
        <p:nvSpPr>
          <p:cNvPr id="2" name="Title 1"/>
          <p:cNvSpPr>
            <a:spLocks noGrp="1"/>
          </p:cNvSpPr>
          <p:nvPr>
            <p:ph type="title"/>
          </p:nvPr>
        </p:nvSpPr>
        <p:spPr>
          <a:xfrm>
            <a:off x="457200" y="267494"/>
            <a:ext cx="8229600" cy="742950"/>
          </a:xfrm>
        </p:spPr>
        <p:txBody>
          <a:bodyPr/>
          <a:lstStyle/>
          <a:p>
            <a:r>
              <a:rPr lang="en-US" dirty="0"/>
              <a:t>Better Password Policies</a:t>
            </a:r>
            <a:endParaRPr lang="en-CA" dirty="0"/>
          </a:p>
        </p:txBody>
      </p:sp>
    </p:spTree>
    <p:extLst>
      <p:ext uri="{BB962C8B-B14F-4D97-AF65-F5344CB8AC3E}">
        <p14:creationId xmlns:p14="http://schemas.microsoft.com/office/powerpoint/2010/main" val="2405699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lstStyle/>
          <a:p>
            <a:r>
              <a:rPr lang="en-US" dirty="0"/>
              <a:t>Security protects Privacy</a:t>
            </a:r>
            <a:endParaRPr lang="en-CA" dirty="0"/>
          </a:p>
        </p:txBody>
      </p:sp>
      <p:sp>
        <p:nvSpPr>
          <p:cNvPr id="3" name="Content Placeholder 2"/>
          <p:cNvSpPr>
            <a:spLocks noGrp="1"/>
          </p:cNvSpPr>
          <p:nvPr>
            <p:ph idx="1"/>
          </p:nvPr>
        </p:nvSpPr>
        <p:spPr>
          <a:xfrm>
            <a:off x="457200" y="1059582"/>
            <a:ext cx="8686800" cy="3657600"/>
          </a:xfrm>
        </p:spPr>
        <p:txBody>
          <a:bodyPr>
            <a:normAutofit fontScale="92500"/>
          </a:bodyPr>
          <a:lstStyle/>
          <a:p>
            <a:r>
              <a:rPr lang="en-CA" sz="3200" dirty="0"/>
              <a:t>Authentication: MFA (Multi-Factor Authentication)</a:t>
            </a:r>
          </a:p>
          <a:p>
            <a:pPr lvl="1"/>
            <a:r>
              <a:rPr lang="en-CA" sz="2800" dirty="0"/>
              <a:t>esp. for administration, security, VPN access</a:t>
            </a:r>
          </a:p>
          <a:p>
            <a:r>
              <a:rPr lang="en-CA" sz="3200" dirty="0"/>
              <a:t>Authorization: Least Privilege Principle</a:t>
            </a:r>
          </a:p>
          <a:p>
            <a:r>
              <a:rPr lang="en-CA" sz="3200" dirty="0"/>
              <a:t>Enterprise SSO with IdP and MFA via SAML</a:t>
            </a:r>
          </a:p>
          <a:p>
            <a:pPr lvl="1"/>
            <a:r>
              <a:rPr lang="en-CA" sz="2800" b="1" dirty="0"/>
              <a:t>S</a:t>
            </a:r>
            <a:r>
              <a:rPr lang="en-CA" sz="2800" dirty="0"/>
              <a:t>ingle </a:t>
            </a:r>
            <a:r>
              <a:rPr lang="en-CA" sz="2800" b="1" dirty="0"/>
              <a:t>S</a:t>
            </a:r>
            <a:r>
              <a:rPr lang="en-CA" sz="2800" dirty="0"/>
              <a:t>ign </a:t>
            </a:r>
            <a:r>
              <a:rPr lang="en-CA" sz="2800" b="1" dirty="0"/>
              <a:t>O</a:t>
            </a:r>
            <a:r>
              <a:rPr lang="en-CA" sz="2800" dirty="0"/>
              <a:t>n, </a:t>
            </a:r>
            <a:r>
              <a:rPr lang="en-CA" sz="2800" b="1" dirty="0"/>
              <a:t>Id</a:t>
            </a:r>
            <a:r>
              <a:rPr lang="en-CA" sz="2800" dirty="0"/>
              <a:t>entity </a:t>
            </a:r>
            <a:r>
              <a:rPr lang="en-CA" sz="2800" b="1" dirty="0"/>
              <a:t>P</a:t>
            </a:r>
            <a:r>
              <a:rPr lang="en-CA" sz="2800" dirty="0"/>
              <a:t>rovider, </a:t>
            </a:r>
            <a:r>
              <a:rPr lang="en-CA" sz="2800" b="1" dirty="0"/>
              <a:t>S</a:t>
            </a:r>
            <a:r>
              <a:rPr lang="en-CA" sz="2800" dirty="0"/>
              <a:t>ecurity </a:t>
            </a:r>
            <a:r>
              <a:rPr lang="en-CA" sz="2800" b="1" dirty="0"/>
              <a:t>A</a:t>
            </a:r>
            <a:r>
              <a:rPr lang="en-CA" sz="2800" dirty="0"/>
              <a:t>ssertion </a:t>
            </a:r>
            <a:r>
              <a:rPr lang="en-CA" sz="2800" b="1" dirty="0"/>
              <a:t>M</a:t>
            </a:r>
            <a:r>
              <a:rPr lang="en-CA" sz="2800" dirty="0"/>
              <a:t>arkup </a:t>
            </a:r>
            <a:r>
              <a:rPr lang="en-CA" sz="2800" b="1" dirty="0"/>
              <a:t>L</a:t>
            </a:r>
            <a:r>
              <a:rPr lang="en-CA" sz="2800" dirty="0"/>
              <a:t>anguage for authentication and Authorization</a:t>
            </a:r>
          </a:p>
          <a:p>
            <a:r>
              <a:rPr lang="en-CA" sz="3200" dirty="0"/>
              <a:t>IBM </a:t>
            </a:r>
            <a:r>
              <a:rPr lang="en-CA" sz="3200" dirty="0">
                <a:hlinkClick r:id="rId3"/>
              </a:rPr>
              <a:t>Future</a:t>
            </a:r>
            <a:r>
              <a:rPr lang="en-CA" sz="3200" dirty="0"/>
              <a:t> of </a:t>
            </a:r>
            <a:r>
              <a:rPr lang="en-CA" sz="3200" dirty="0">
                <a:hlinkClick r:id="rId4"/>
              </a:rPr>
              <a:t>Identity</a:t>
            </a:r>
            <a:r>
              <a:rPr lang="en-CA" sz="3200" dirty="0"/>
              <a:t>   </a:t>
            </a:r>
            <a:r>
              <a:rPr lang="en-CA" sz="3200" dirty="0">
                <a:hlinkClick r:id="rId5"/>
              </a:rPr>
              <a:t>DIACC</a:t>
            </a:r>
            <a:r>
              <a:rPr lang="en-CA" sz="3200" dirty="0"/>
              <a:t>   </a:t>
            </a:r>
            <a:r>
              <a:rPr lang="en-CA" sz="3200" dirty="0">
                <a:hlinkClick r:id="rId6"/>
              </a:rPr>
              <a:t>Ontario-DID</a:t>
            </a:r>
            <a:endParaRPr lang="en-CA" sz="3200" dirty="0"/>
          </a:p>
        </p:txBody>
      </p:sp>
    </p:spTree>
    <p:extLst>
      <p:ext uri="{BB962C8B-B14F-4D97-AF65-F5344CB8AC3E}">
        <p14:creationId xmlns:p14="http://schemas.microsoft.com/office/powerpoint/2010/main" val="3919484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lstStyle/>
          <a:p>
            <a:r>
              <a:rPr lang="en-US" dirty="0"/>
              <a:t>Security protects Privacy</a:t>
            </a:r>
            <a:endParaRPr lang="en-CA" dirty="0"/>
          </a:p>
        </p:txBody>
      </p:sp>
      <p:sp>
        <p:nvSpPr>
          <p:cNvPr id="3" name="Content Placeholder 2"/>
          <p:cNvSpPr>
            <a:spLocks noGrp="1"/>
          </p:cNvSpPr>
          <p:nvPr>
            <p:ph idx="1"/>
          </p:nvPr>
        </p:nvSpPr>
        <p:spPr>
          <a:xfrm>
            <a:off x="457200" y="1059582"/>
            <a:ext cx="8686800" cy="3657600"/>
          </a:xfrm>
        </p:spPr>
        <p:txBody>
          <a:bodyPr>
            <a:normAutofit fontScale="92500" lnSpcReduction="10000"/>
          </a:bodyPr>
          <a:lstStyle/>
          <a:p>
            <a:r>
              <a:rPr lang="en-US" sz="3200" dirty="0"/>
              <a:t>Systems: Zero Trust Architecture</a:t>
            </a:r>
          </a:p>
          <a:p>
            <a:pPr lvl="1"/>
            <a:r>
              <a:rPr lang="en-GB" sz="2800" dirty="0"/>
              <a:t>Only Trusted Applications can run on OS</a:t>
            </a:r>
          </a:p>
          <a:p>
            <a:pPr lvl="1"/>
            <a:r>
              <a:rPr lang="en-GB" sz="2800" dirty="0"/>
              <a:t>Application’s users: “never trust, always verify”</a:t>
            </a:r>
          </a:p>
          <a:p>
            <a:pPr lvl="1"/>
            <a:r>
              <a:rPr lang="en-GB" sz="2800" dirty="0"/>
              <a:t>Includes server to server inside intranet</a:t>
            </a:r>
          </a:p>
          <a:p>
            <a:r>
              <a:rPr lang="en-GB" sz="3200" dirty="0" err="1"/>
              <a:t>IaC</a:t>
            </a:r>
            <a:r>
              <a:rPr lang="en-GB" sz="3200" dirty="0"/>
              <a:t> = Infrastructure as Code</a:t>
            </a:r>
          </a:p>
          <a:p>
            <a:r>
              <a:rPr lang="en-US" sz="3200" b="1" dirty="0"/>
              <a:t>Encrypt</a:t>
            </a:r>
            <a:r>
              <a:rPr lang="en-US" sz="3200" dirty="0"/>
              <a:t> both </a:t>
            </a:r>
            <a:r>
              <a:rPr lang="en-US" sz="3200" b="1" dirty="0"/>
              <a:t>local </a:t>
            </a:r>
            <a:r>
              <a:rPr lang="en-US" sz="3200" i="1" dirty="0"/>
              <a:t>and</a:t>
            </a:r>
            <a:r>
              <a:rPr lang="en-US" sz="3200" dirty="0"/>
              <a:t> </a:t>
            </a:r>
            <a:r>
              <a:rPr lang="en-US" sz="3200" b="1" dirty="0"/>
              <a:t>backup</a:t>
            </a:r>
            <a:r>
              <a:rPr lang="en-US" sz="3200" dirty="0"/>
              <a:t> data</a:t>
            </a:r>
          </a:p>
          <a:p>
            <a:pPr lvl="1"/>
            <a:r>
              <a:rPr lang="en-US" sz="2800" dirty="0"/>
              <a:t>So data exported by Ransomware cannot be read for double extortion. Then rebuild from backup.</a:t>
            </a:r>
          </a:p>
        </p:txBody>
      </p:sp>
    </p:spTree>
    <p:extLst>
      <p:ext uri="{BB962C8B-B14F-4D97-AF65-F5344CB8AC3E}">
        <p14:creationId xmlns:p14="http://schemas.microsoft.com/office/powerpoint/2010/main" val="401883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Notes</a:t>
            </a:r>
            <a:endParaRPr lang="en-CA" dirty="0"/>
          </a:p>
        </p:txBody>
      </p:sp>
      <p:sp>
        <p:nvSpPr>
          <p:cNvPr id="3" name="Subtitle 2"/>
          <p:cNvSpPr>
            <a:spLocks noGrp="1"/>
          </p:cNvSpPr>
          <p:nvPr>
            <p:ph type="subTitle" idx="1"/>
          </p:nvPr>
        </p:nvSpPr>
        <p:spPr/>
        <p:txBody>
          <a:bodyPr/>
          <a:lstStyle/>
          <a:p>
            <a:r>
              <a:rPr lang="en-US" b="1" dirty="0"/>
              <a:t>…not on the quiz but here </a:t>
            </a:r>
            <a:br>
              <a:rPr lang="en-US" b="1" dirty="0"/>
            </a:br>
            <a:r>
              <a:rPr lang="en-US" b="1" dirty="0"/>
              <a:t>for further information </a:t>
            </a:r>
            <a:br>
              <a:rPr lang="en-US" b="1" dirty="0"/>
            </a:br>
            <a:r>
              <a:rPr lang="en-US" b="1" dirty="0"/>
              <a:t>and explanation.</a:t>
            </a:r>
            <a:endParaRPr lang="en-CA" b="1" dirty="0"/>
          </a:p>
        </p:txBody>
      </p:sp>
      <p:pic>
        <p:nvPicPr>
          <p:cNvPr id="8194" name="Picture 2" descr="Related image">
            <a:extLst>
              <a:ext uri="{FF2B5EF4-FFF2-40B4-BE49-F238E27FC236}">
                <a16:creationId xmlns:a16="http://schemas.microsoft.com/office/drawing/2014/main" id="{018A749C-5E66-44E0-AA07-748577ECB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525" y="857250"/>
            <a:ext cx="357187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655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7F7DB-68C0-47B0-B635-B04C5DD87898}"/>
              </a:ext>
            </a:extLst>
          </p:cNvPr>
          <p:cNvSpPr>
            <a:spLocks noGrp="1"/>
          </p:cNvSpPr>
          <p:nvPr>
            <p:ph type="title"/>
          </p:nvPr>
        </p:nvSpPr>
        <p:spPr/>
        <p:txBody>
          <a:bodyPr/>
          <a:lstStyle/>
          <a:p>
            <a:r>
              <a:rPr lang="en-US" dirty="0"/>
              <a:t>PIN: Probably Insecure Number</a:t>
            </a:r>
            <a:endParaRPr lang="en-CA" dirty="0"/>
          </a:p>
        </p:txBody>
      </p:sp>
      <p:pic>
        <p:nvPicPr>
          <p:cNvPr id="11" name="Picture 10">
            <a:extLst>
              <a:ext uri="{FF2B5EF4-FFF2-40B4-BE49-F238E27FC236}">
                <a16:creationId xmlns:a16="http://schemas.microsoft.com/office/drawing/2014/main" id="{715D08D0-A76F-456E-89E2-064F0F4764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9067" y="915566"/>
            <a:ext cx="5925740" cy="4382361"/>
          </a:xfrm>
          <a:prstGeom prst="rect">
            <a:avLst/>
          </a:prstGeom>
        </p:spPr>
      </p:pic>
      <p:sp>
        <p:nvSpPr>
          <p:cNvPr id="12" name="TextBox 11">
            <a:extLst>
              <a:ext uri="{FF2B5EF4-FFF2-40B4-BE49-F238E27FC236}">
                <a16:creationId xmlns:a16="http://schemas.microsoft.com/office/drawing/2014/main" id="{D359FDE1-67C8-4291-BBF7-E0CDC996E559}"/>
              </a:ext>
            </a:extLst>
          </p:cNvPr>
          <p:cNvSpPr txBox="1"/>
          <p:nvPr/>
        </p:nvSpPr>
        <p:spPr>
          <a:xfrm>
            <a:off x="323528" y="1491630"/>
            <a:ext cx="2520280" cy="3416320"/>
          </a:xfrm>
          <a:prstGeom prst="rect">
            <a:avLst/>
          </a:prstGeom>
          <a:noFill/>
        </p:spPr>
        <p:txBody>
          <a:bodyPr wrap="square" rtlCol="0">
            <a:spAutoFit/>
          </a:bodyPr>
          <a:lstStyle/>
          <a:p>
            <a:r>
              <a:rPr lang="en-US" dirty="0"/>
              <a:t>Input pad at a Toronto ATM. Panel is on a sidewalk open to busy street. Dirt reveals:</a:t>
            </a:r>
          </a:p>
          <a:p>
            <a:endParaRPr lang="en-US" dirty="0"/>
          </a:p>
          <a:p>
            <a:pPr marL="285750" indent="-285750">
              <a:buFont typeface="Arial" panose="020B0604020202020204" pitchFamily="34" charset="0"/>
              <a:buChar char="•"/>
            </a:pPr>
            <a:r>
              <a:rPr lang="en-US" dirty="0"/>
              <a:t>1,2,5,7 used most.</a:t>
            </a:r>
          </a:p>
          <a:p>
            <a:pPr marL="285750" indent="-285750">
              <a:buFont typeface="Arial" panose="020B0604020202020204" pitchFamily="34" charset="0"/>
              <a:buChar char="•"/>
            </a:pPr>
            <a:r>
              <a:rPr lang="en-US" dirty="0"/>
              <a:t>1,5,7,1 could be a pattern PIN.</a:t>
            </a:r>
          </a:p>
          <a:p>
            <a:pPr marL="285750" indent="-285750">
              <a:buFont typeface="Arial" panose="020B0604020202020204" pitchFamily="34" charset="0"/>
              <a:buChar char="•"/>
            </a:pPr>
            <a:r>
              <a:rPr lang="en-US" dirty="0"/>
              <a:t>1,2,3,4 worth a try to crack password.</a:t>
            </a:r>
          </a:p>
          <a:p>
            <a:pPr marL="285750" indent="-285750">
              <a:buFont typeface="Arial" panose="020B0604020202020204" pitchFamily="34" charset="0"/>
              <a:buChar char="•"/>
            </a:pPr>
            <a:r>
              <a:rPr lang="en-US" dirty="0"/>
              <a:t>6,8,9 used least.</a:t>
            </a:r>
          </a:p>
          <a:p>
            <a:endParaRPr lang="en-CA" dirty="0"/>
          </a:p>
        </p:txBody>
      </p:sp>
    </p:spTree>
    <p:extLst>
      <p:ext uri="{BB962C8B-B14F-4D97-AF65-F5344CB8AC3E}">
        <p14:creationId xmlns:p14="http://schemas.microsoft.com/office/powerpoint/2010/main" val="3881247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649C1-4401-DBD0-C5C1-016F04150D21}"/>
              </a:ext>
            </a:extLst>
          </p:cNvPr>
          <p:cNvSpPr>
            <a:spLocks noGrp="1"/>
          </p:cNvSpPr>
          <p:nvPr>
            <p:ph type="title"/>
          </p:nvPr>
        </p:nvSpPr>
        <p:spPr/>
        <p:txBody>
          <a:bodyPr/>
          <a:lstStyle/>
          <a:p>
            <a:r>
              <a:rPr lang="en-CA" dirty="0"/>
              <a:t>Safe Payment Practices</a:t>
            </a:r>
          </a:p>
        </p:txBody>
      </p:sp>
      <p:sp>
        <p:nvSpPr>
          <p:cNvPr id="3" name="Content Placeholder 2">
            <a:extLst>
              <a:ext uri="{FF2B5EF4-FFF2-40B4-BE49-F238E27FC236}">
                <a16:creationId xmlns:a16="http://schemas.microsoft.com/office/drawing/2014/main" id="{C428B6AB-30B4-3A6D-8D22-E294FC40FFD1}"/>
              </a:ext>
            </a:extLst>
          </p:cNvPr>
          <p:cNvSpPr>
            <a:spLocks noGrp="1"/>
          </p:cNvSpPr>
          <p:nvPr>
            <p:ph idx="1"/>
          </p:nvPr>
        </p:nvSpPr>
        <p:spPr/>
        <p:txBody>
          <a:bodyPr>
            <a:normAutofit/>
          </a:bodyPr>
          <a:lstStyle/>
          <a:p>
            <a:pPr marL="0" indent="0">
              <a:buNone/>
            </a:pPr>
            <a:r>
              <a:rPr lang="en-CA" dirty="0"/>
              <a:t>Minimize reveal of financial credentials</a:t>
            </a:r>
          </a:p>
          <a:p>
            <a:r>
              <a:rPr lang="en-CA" dirty="0"/>
              <a:t>Make 'contactless purchases'</a:t>
            </a:r>
          </a:p>
          <a:p>
            <a:pPr lvl="1"/>
            <a:r>
              <a:rPr lang="en-CA" dirty="0"/>
              <a:t>Use Apple Pay or Google Wallet on smartphone</a:t>
            </a:r>
          </a:p>
          <a:p>
            <a:pPr lvl="1"/>
            <a:r>
              <a:rPr lang="en-CA" dirty="0"/>
              <a:t>Use prepaid card: Seneca </a:t>
            </a:r>
            <a:r>
              <a:rPr lang="en-CA" dirty="0" err="1"/>
              <a:t>OneCard</a:t>
            </a:r>
            <a:r>
              <a:rPr lang="en-CA" dirty="0"/>
              <a:t>, Mastercard, Visa, gift cards</a:t>
            </a:r>
          </a:p>
          <a:p>
            <a:pPr lvl="1"/>
            <a:r>
              <a:rPr lang="en-CA" dirty="0"/>
              <a:t>Tap payment card to avoid exposing PIN</a:t>
            </a:r>
          </a:p>
          <a:p>
            <a:r>
              <a:rPr lang="en-CA" dirty="0"/>
              <a:t>eCommerce</a:t>
            </a:r>
          </a:p>
          <a:p>
            <a:pPr lvl="1"/>
            <a:r>
              <a:rPr lang="en-CA" dirty="0"/>
              <a:t>Use </a:t>
            </a:r>
            <a:r>
              <a:rPr lang="en-CA" dirty="0" err="1"/>
              <a:t>ShopPay</a:t>
            </a:r>
            <a:r>
              <a:rPr lang="en-CA" dirty="0"/>
              <a:t>, PayPal, Visa Secure, </a:t>
            </a:r>
            <a:br>
              <a:rPr lang="en-CA" dirty="0"/>
            </a:br>
            <a:r>
              <a:rPr lang="en-CA" dirty="0"/>
              <a:t>Click to Pay (Mastercard) – with 2FA</a:t>
            </a:r>
          </a:p>
          <a:p>
            <a:pPr lvl="1"/>
            <a:r>
              <a:rPr lang="en-CA" dirty="0"/>
              <a:t>Never save credit card at merchant</a:t>
            </a:r>
          </a:p>
          <a:p>
            <a:pPr lvl="1"/>
            <a:endParaRPr lang="en-CA" dirty="0"/>
          </a:p>
        </p:txBody>
      </p:sp>
      <p:pic>
        <p:nvPicPr>
          <p:cNvPr id="7" name="Picture 6">
            <a:extLst>
              <a:ext uri="{FF2B5EF4-FFF2-40B4-BE49-F238E27FC236}">
                <a16:creationId xmlns:a16="http://schemas.microsoft.com/office/drawing/2014/main" id="{226CFD68-1C13-846E-0B04-31ACE41AE3A8}"/>
              </a:ext>
            </a:extLst>
          </p:cNvPr>
          <p:cNvPicPr>
            <a:picLocks noChangeAspect="1"/>
          </p:cNvPicPr>
          <p:nvPr/>
        </p:nvPicPr>
        <p:blipFill>
          <a:blip r:embed="rId3"/>
          <a:stretch>
            <a:fillRect/>
          </a:stretch>
        </p:blipFill>
        <p:spPr>
          <a:xfrm>
            <a:off x="5868144" y="2933218"/>
            <a:ext cx="2355398" cy="1924532"/>
          </a:xfrm>
          <a:prstGeom prst="rect">
            <a:avLst/>
          </a:prstGeom>
        </p:spPr>
      </p:pic>
    </p:spTree>
    <p:extLst>
      <p:ext uri="{BB962C8B-B14F-4D97-AF65-F5344CB8AC3E}">
        <p14:creationId xmlns:p14="http://schemas.microsoft.com/office/powerpoint/2010/main" val="923803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B0215-1034-B4C6-DE97-663F5BE68C9F}"/>
              </a:ext>
            </a:extLst>
          </p:cNvPr>
          <p:cNvSpPr>
            <a:spLocks noGrp="1"/>
          </p:cNvSpPr>
          <p:nvPr>
            <p:ph type="title"/>
          </p:nvPr>
        </p:nvSpPr>
        <p:spPr>
          <a:xfrm>
            <a:off x="457200" y="400050"/>
            <a:ext cx="8229600" cy="1091580"/>
          </a:xfrm>
        </p:spPr>
        <p:txBody>
          <a:bodyPr>
            <a:normAutofit fontScale="90000"/>
          </a:bodyPr>
          <a:lstStyle/>
          <a:p>
            <a:r>
              <a:rPr lang="en-CA" dirty="0"/>
              <a:t>What happens when free social media meets inadequate security management:</a:t>
            </a:r>
          </a:p>
        </p:txBody>
      </p:sp>
      <p:sp>
        <p:nvSpPr>
          <p:cNvPr id="5" name="Content Placeholder 4">
            <a:extLst>
              <a:ext uri="{FF2B5EF4-FFF2-40B4-BE49-F238E27FC236}">
                <a16:creationId xmlns:a16="http://schemas.microsoft.com/office/drawing/2014/main" id="{FEF06FC5-B863-3306-EE20-4E81CD3478AD}"/>
              </a:ext>
            </a:extLst>
          </p:cNvPr>
          <p:cNvSpPr>
            <a:spLocks noGrp="1"/>
          </p:cNvSpPr>
          <p:nvPr>
            <p:ph idx="1"/>
          </p:nvPr>
        </p:nvSpPr>
        <p:spPr>
          <a:xfrm>
            <a:off x="457200" y="1491630"/>
            <a:ext cx="8229600" cy="3366120"/>
          </a:xfrm>
        </p:spPr>
        <p:txBody>
          <a:bodyPr>
            <a:normAutofit fontScale="85000" lnSpcReduction="10000"/>
          </a:bodyPr>
          <a:lstStyle/>
          <a:p>
            <a:pPr marL="0" indent="0">
              <a:lnSpc>
                <a:spcPct val="120000"/>
              </a:lnSpc>
              <a:spcBef>
                <a:spcPts val="600"/>
              </a:spcBef>
              <a:buNone/>
            </a:pPr>
            <a:r>
              <a:rPr lang="en-US" dirty="0"/>
              <a:t>Dear Art Lovers,  [ </a:t>
            </a:r>
            <a:r>
              <a:rPr lang="en-US" i="1" dirty="0"/>
              <a:t>from a professional artist </a:t>
            </a:r>
            <a:r>
              <a:rPr lang="en-US" dirty="0"/>
              <a:t>]</a:t>
            </a:r>
          </a:p>
          <a:p>
            <a:pPr marL="0" indent="0">
              <a:lnSpc>
                <a:spcPct val="120000"/>
              </a:lnSpc>
              <a:spcBef>
                <a:spcPts val="600"/>
              </a:spcBef>
              <a:buNone/>
            </a:pPr>
            <a:r>
              <a:rPr lang="en-US" dirty="0"/>
              <a:t>So sad to lose contact with so many of you online.</a:t>
            </a:r>
          </a:p>
          <a:p>
            <a:pPr marL="0" indent="0">
              <a:lnSpc>
                <a:spcPct val="120000"/>
              </a:lnSpc>
              <a:spcBef>
                <a:spcPts val="600"/>
              </a:spcBef>
              <a:buNone/>
            </a:pPr>
            <a:r>
              <a:rPr lang="en-US" dirty="0"/>
              <a:t>It has been a crazy few weeks - I have been going down the rabbit hole trying to find a way to get my social media accounts back. From what I have heard, it could take 5 or 6 months...if I am even able to get my accounts back at all. This includes my personal and business Facebook page, my Instagram page, the </a:t>
            </a:r>
            <a:r>
              <a:rPr lang="en-GB" dirty="0" err="1"/>
              <a:t>ArtAlchemyEast</a:t>
            </a:r>
            <a:r>
              <a:rPr lang="en-GB" dirty="0"/>
              <a:t> Instagram page, </a:t>
            </a:r>
            <a:r>
              <a:rPr lang="en-US" dirty="0"/>
              <a:t>as well as the Art Alchemy studio pages. </a:t>
            </a:r>
          </a:p>
          <a:p>
            <a:pPr marL="0" indent="0">
              <a:lnSpc>
                <a:spcPct val="120000"/>
              </a:lnSpc>
              <a:spcBef>
                <a:spcPts val="600"/>
              </a:spcBef>
              <a:buNone/>
            </a:pPr>
            <a:r>
              <a:rPr lang="en-US" dirty="0"/>
              <a:t>Between all these accounts, over 9,000 people shared my art journey…</a:t>
            </a:r>
            <a:endParaRPr lang="en-CA" dirty="0"/>
          </a:p>
        </p:txBody>
      </p:sp>
    </p:spTree>
    <p:extLst>
      <p:ext uri="{BB962C8B-B14F-4D97-AF65-F5344CB8AC3E}">
        <p14:creationId xmlns:p14="http://schemas.microsoft.com/office/powerpoint/2010/main" val="3160611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C4D5E-8756-C6BA-5C88-A6B0C3C37118}"/>
              </a:ext>
            </a:extLst>
          </p:cNvPr>
          <p:cNvSpPr>
            <a:spLocks noGrp="1"/>
          </p:cNvSpPr>
          <p:nvPr>
            <p:ph type="title"/>
          </p:nvPr>
        </p:nvSpPr>
        <p:spPr>
          <a:xfrm>
            <a:off x="251520" y="297768"/>
            <a:ext cx="2458616" cy="4547964"/>
          </a:xfrm>
        </p:spPr>
        <p:txBody>
          <a:bodyPr/>
          <a:lstStyle/>
          <a:p>
            <a:r>
              <a:rPr lang="en-CA" dirty="0"/>
              <a:t>Obsolete practices</a:t>
            </a:r>
            <a:br>
              <a:rPr lang="en-CA" dirty="0"/>
            </a:br>
            <a:r>
              <a:rPr lang="en-CA" dirty="0"/>
              <a:t>are still in </a:t>
            </a:r>
            <a:br>
              <a:rPr lang="en-CA" dirty="0"/>
            </a:br>
            <a:r>
              <a:rPr lang="en-CA" dirty="0"/>
              <a:t>practice.</a:t>
            </a:r>
            <a:br>
              <a:rPr lang="en-CA" dirty="0"/>
            </a:br>
            <a:endParaRPr lang="en-CA" dirty="0"/>
          </a:p>
        </p:txBody>
      </p:sp>
      <p:pic>
        <p:nvPicPr>
          <p:cNvPr id="6" name="Picture 5">
            <a:extLst>
              <a:ext uri="{FF2B5EF4-FFF2-40B4-BE49-F238E27FC236}">
                <a16:creationId xmlns:a16="http://schemas.microsoft.com/office/drawing/2014/main" id="{6245B31B-96E4-0B8A-F780-C5C53758C0F5}"/>
              </a:ext>
            </a:extLst>
          </p:cNvPr>
          <p:cNvPicPr>
            <a:picLocks noChangeAspect="1"/>
          </p:cNvPicPr>
          <p:nvPr/>
        </p:nvPicPr>
        <p:blipFill>
          <a:blip r:embed="rId3"/>
          <a:stretch>
            <a:fillRect/>
          </a:stretch>
        </p:blipFill>
        <p:spPr>
          <a:xfrm>
            <a:off x="2608049" y="0"/>
            <a:ext cx="3927902" cy="5143500"/>
          </a:xfrm>
          <a:prstGeom prst="rect">
            <a:avLst/>
          </a:prstGeom>
        </p:spPr>
      </p:pic>
      <p:sp>
        <p:nvSpPr>
          <p:cNvPr id="3" name="Title 1">
            <a:extLst>
              <a:ext uri="{FF2B5EF4-FFF2-40B4-BE49-F238E27FC236}">
                <a16:creationId xmlns:a16="http://schemas.microsoft.com/office/drawing/2014/main" id="{353140BE-BC8F-2F43-50B9-1369ABE722A6}"/>
              </a:ext>
            </a:extLst>
          </p:cNvPr>
          <p:cNvSpPr txBox="1">
            <a:spLocks/>
          </p:cNvSpPr>
          <p:nvPr/>
        </p:nvSpPr>
        <p:spPr>
          <a:xfrm>
            <a:off x="6703754" y="297768"/>
            <a:ext cx="2458616" cy="45479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kern="1200" spc="-100" baseline="0">
                <a:solidFill>
                  <a:schemeClr val="tx2"/>
                </a:solidFill>
                <a:latin typeface="Franklin Gothic Demi" pitchFamily="34" charset="0"/>
                <a:ea typeface="+mj-ea"/>
                <a:cs typeface="+mj-cs"/>
              </a:defRPr>
            </a:lvl1pPr>
          </a:lstStyle>
          <a:p>
            <a:r>
              <a:rPr lang="en-CA" dirty="0"/>
              <a:t>Sun Life doesn't read the ICT news.</a:t>
            </a:r>
            <a:br>
              <a:rPr lang="en-CA" dirty="0"/>
            </a:br>
            <a:endParaRPr lang="en-CA" dirty="0"/>
          </a:p>
        </p:txBody>
      </p:sp>
    </p:spTree>
    <p:extLst>
      <p:ext uri="{BB962C8B-B14F-4D97-AF65-F5344CB8AC3E}">
        <p14:creationId xmlns:p14="http://schemas.microsoft.com/office/powerpoint/2010/main" val="3797813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9869" y="267494"/>
            <a:ext cx="8229600" cy="742950"/>
          </a:xfrm>
        </p:spPr>
        <p:txBody>
          <a:bodyPr/>
          <a:lstStyle/>
          <a:p>
            <a:pPr algn="ctr"/>
            <a:r>
              <a:rPr lang="en-CA" b="1" dirty="0"/>
              <a:t>Challenges in Secure Computing</a:t>
            </a:r>
            <a:endParaRPr lang="en-CA" dirty="0"/>
          </a:p>
        </p:txBody>
      </p:sp>
      <p:sp>
        <p:nvSpPr>
          <p:cNvPr id="5" name="Content Placeholder 4"/>
          <p:cNvSpPr>
            <a:spLocks noGrp="1"/>
          </p:cNvSpPr>
          <p:nvPr>
            <p:ph idx="1"/>
          </p:nvPr>
        </p:nvSpPr>
        <p:spPr>
          <a:xfrm>
            <a:off x="912198" y="1126900"/>
            <a:ext cx="7715200" cy="3965130"/>
          </a:xfrm>
        </p:spPr>
        <p:txBody>
          <a:bodyPr>
            <a:noAutofit/>
          </a:bodyPr>
          <a:lstStyle/>
          <a:p>
            <a:pPr marL="0" indent="0">
              <a:buNone/>
            </a:pPr>
            <a:r>
              <a:rPr lang="en-CA" dirty="0"/>
              <a:t>Lecture:</a:t>
            </a:r>
          </a:p>
          <a:p>
            <a:pPr marL="457200" indent="-457200">
              <a:buFont typeface="+mj-lt"/>
              <a:buAutoNum type="arabicPeriod"/>
            </a:pPr>
            <a:r>
              <a:rPr lang="en-CA" dirty="0"/>
              <a:t>Credentials, Authentication, Authorization</a:t>
            </a:r>
          </a:p>
          <a:p>
            <a:pPr marL="457200" indent="-457200">
              <a:buFont typeface="+mj-lt"/>
              <a:buAutoNum type="arabicPeriod"/>
            </a:pPr>
            <a:r>
              <a:rPr lang="en-US" dirty="0"/>
              <a:t>Secure computing and networking</a:t>
            </a:r>
            <a:endParaRPr lang="en-US" sz="1600" dirty="0"/>
          </a:p>
          <a:p>
            <a:pPr marL="457200" indent="-457200">
              <a:buFont typeface="+mj-lt"/>
              <a:buAutoNum type="arabicPeriod"/>
            </a:pPr>
            <a:r>
              <a:rPr lang="en-US" dirty="0"/>
              <a:t>Passwords, PINs, and problems</a:t>
            </a: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69" y="1126901"/>
            <a:ext cx="359863" cy="3600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335" y="2632968"/>
            <a:ext cx="359863" cy="360040"/>
          </a:xfrm>
          <a:prstGeom prst="rect">
            <a:avLst/>
          </a:prstGeom>
        </p:spPr>
      </p:pic>
    </p:spTree>
    <p:extLst>
      <p:ext uri="{BB962C8B-B14F-4D97-AF65-F5344CB8AC3E}">
        <p14:creationId xmlns:p14="http://schemas.microsoft.com/office/powerpoint/2010/main" val="1198030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840"/>
            <a:ext cx="6372200" cy="5175260"/>
          </a:xfrm>
          <a:prstGeom prst="rect">
            <a:avLst/>
          </a:prstGeom>
        </p:spPr>
      </p:pic>
      <p:pic>
        <p:nvPicPr>
          <p:cNvPr id="2" name="Picture 1">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425415" y="383058"/>
            <a:ext cx="2619731" cy="3484835"/>
          </a:xfrm>
          <a:prstGeom prst="rect">
            <a:avLst/>
          </a:prstGeom>
        </p:spPr>
      </p:pic>
      <p:sp>
        <p:nvSpPr>
          <p:cNvPr id="7" name="TextBox 6"/>
          <p:cNvSpPr txBox="1"/>
          <p:nvPr/>
        </p:nvSpPr>
        <p:spPr>
          <a:xfrm>
            <a:off x="6708901" y="3867894"/>
            <a:ext cx="2336245" cy="923330"/>
          </a:xfrm>
          <a:prstGeom prst="rect">
            <a:avLst/>
          </a:prstGeom>
          <a:noFill/>
        </p:spPr>
        <p:txBody>
          <a:bodyPr wrap="square" rtlCol="0">
            <a:spAutoFit/>
          </a:bodyPr>
          <a:lstStyle/>
          <a:p>
            <a:pPr algn="ctr"/>
            <a:r>
              <a:rPr lang="en-US" dirty="0"/>
              <a:t>2013 analysis of 2M intercepted logins from real humans.</a:t>
            </a:r>
            <a:endParaRPr lang="en-CA" dirty="0"/>
          </a:p>
        </p:txBody>
      </p:sp>
    </p:spTree>
    <p:extLst>
      <p:ext uri="{BB962C8B-B14F-4D97-AF65-F5344CB8AC3E}">
        <p14:creationId xmlns:p14="http://schemas.microsoft.com/office/powerpoint/2010/main" val="4163775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1AAE5-DDF1-4C86-839B-9B05398AC371}"/>
              </a:ext>
            </a:extLst>
          </p:cNvPr>
          <p:cNvSpPr>
            <a:spLocks noGrp="1"/>
          </p:cNvSpPr>
          <p:nvPr>
            <p:ph type="title"/>
          </p:nvPr>
        </p:nvSpPr>
        <p:spPr>
          <a:xfrm>
            <a:off x="457200" y="267494"/>
            <a:ext cx="8229600" cy="742950"/>
          </a:xfrm>
        </p:spPr>
        <p:txBody>
          <a:bodyPr/>
          <a:lstStyle/>
          <a:p>
            <a:r>
              <a:rPr lang="en-US" dirty="0"/>
              <a:t>Security Architecture</a:t>
            </a:r>
            <a:endParaRPr lang="en-CA" dirty="0"/>
          </a:p>
        </p:txBody>
      </p:sp>
      <p:sp>
        <p:nvSpPr>
          <p:cNvPr id="3" name="Content Placeholder 2">
            <a:extLst>
              <a:ext uri="{FF2B5EF4-FFF2-40B4-BE49-F238E27FC236}">
                <a16:creationId xmlns:a16="http://schemas.microsoft.com/office/drawing/2014/main" id="{2619518C-1BDC-4186-9CB7-76AE256DBDB3}"/>
              </a:ext>
            </a:extLst>
          </p:cNvPr>
          <p:cNvSpPr>
            <a:spLocks noGrp="1"/>
          </p:cNvSpPr>
          <p:nvPr>
            <p:ph idx="1"/>
          </p:nvPr>
        </p:nvSpPr>
        <p:spPr>
          <a:xfrm>
            <a:off x="457200" y="1059582"/>
            <a:ext cx="8229600" cy="3657600"/>
          </a:xfrm>
        </p:spPr>
        <p:txBody>
          <a:bodyPr>
            <a:normAutofit/>
          </a:bodyPr>
          <a:lstStyle/>
          <a:p>
            <a:r>
              <a:rPr lang="en-CA" dirty="0"/>
              <a:t>Multi-factor authentication is a mandatory requirement</a:t>
            </a:r>
          </a:p>
          <a:p>
            <a:r>
              <a:rPr lang="en-CA" dirty="0"/>
              <a:t>Web serving uses micro-services architecture with security baked in.</a:t>
            </a:r>
          </a:p>
          <a:p>
            <a:r>
              <a:rPr lang="en-CA" dirty="0"/>
              <a:t>Zero Trust model: never trust, always verify.</a:t>
            </a:r>
          </a:p>
          <a:p>
            <a:r>
              <a:rPr lang="en-CA" dirty="0"/>
              <a:t>segregate client processes from internal resources via highly constricted view of internal network. e.g. only to a switch, or to a port, or to specific services – not to the actual resources themselves such as a DB or file location or to IP addresses of other machines on the network</a:t>
            </a:r>
          </a:p>
        </p:txBody>
      </p:sp>
    </p:spTree>
    <p:extLst>
      <p:ext uri="{BB962C8B-B14F-4D97-AF65-F5344CB8AC3E}">
        <p14:creationId xmlns:p14="http://schemas.microsoft.com/office/powerpoint/2010/main" val="380810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lstStyle/>
          <a:p>
            <a:r>
              <a:rPr lang="en-US" dirty="0"/>
              <a:t>SQL Injection Attacks</a:t>
            </a:r>
            <a:endParaRPr lang="en-CA" dirty="0"/>
          </a:p>
        </p:txBody>
      </p:sp>
      <p:sp>
        <p:nvSpPr>
          <p:cNvPr id="3" name="Content Placeholder 2"/>
          <p:cNvSpPr>
            <a:spLocks noGrp="1"/>
          </p:cNvSpPr>
          <p:nvPr>
            <p:ph idx="1"/>
          </p:nvPr>
        </p:nvSpPr>
        <p:spPr>
          <a:xfrm>
            <a:off x="457200" y="3651870"/>
            <a:ext cx="8435280" cy="1205880"/>
          </a:xfrm>
        </p:spPr>
        <p:txBody>
          <a:bodyPr>
            <a:normAutofit fontScale="70000" lnSpcReduction="20000"/>
          </a:bodyPr>
          <a:lstStyle/>
          <a:p>
            <a:pPr lvl="0"/>
            <a:r>
              <a:rPr lang="en-CA" dirty="0"/>
              <a:t>INSERT INTO Students (name) VALUES ('</a:t>
            </a:r>
            <a:r>
              <a:rPr lang="en-CA" b="1" u="sng" dirty="0"/>
              <a:t>Robert');DROP TABLE </a:t>
            </a:r>
            <a:r>
              <a:rPr lang="en-CA" b="1" u="sng"/>
              <a:t>Students;--</a:t>
            </a:r>
            <a:r>
              <a:rPr lang="en-CA"/>
              <a:t>');</a:t>
            </a:r>
            <a:endParaRPr lang="en-CA" dirty="0"/>
          </a:p>
          <a:p>
            <a:pPr lvl="1"/>
            <a:r>
              <a:rPr lang="en-CA" dirty="0"/>
              <a:t>Do not run dynamic SQL statements that include outside data.</a:t>
            </a:r>
          </a:p>
          <a:p>
            <a:r>
              <a:rPr lang="en-CA" dirty="0"/>
              <a:t>Defence: Use SQL Prepared Statements or parameterized SQL calls. E.g. </a:t>
            </a:r>
            <a:br>
              <a:rPr lang="en-CA" dirty="0"/>
            </a:br>
            <a:r>
              <a:rPr lang="en-CA" dirty="0"/>
              <a:t>INSERT INTO Students (name) VALUES ('</a:t>
            </a:r>
            <a:r>
              <a:rPr lang="en-CA" b="1" u="sng" dirty="0"/>
              <a:t>?</a:t>
            </a:r>
            <a:r>
              <a:rPr lang="en-CA" dirty="0"/>
              <a:t>');</a:t>
            </a:r>
          </a:p>
        </p:txBody>
      </p:sp>
      <p:pic>
        <p:nvPicPr>
          <p:cNvPr id="7170" name="Picture 2" descr="Exploits of a Mo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032" y="1059582"/>
            <a:ext cx="8150768" cy="2508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8427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lstStyle/>
          <a:p>
            <a:r>
              <a:rPr lang="en-US" dirty="0"/>
              <a:t>Local and backup security</a:t>
            </a:r>
            <a:endParaRPr lang="en-CA" dirty="0"/>
          </a:p>
        </p:txBody>
      </p:sp>
      <p:sp>
        <p:nvSpPr>
          <p:cNvPr id="3" name="Content Placeholder 2"/>
          <p:cNvSpPr>
            <a:spLocks noGrp="1"/>
          </p:cNvSpPr>
          <p:nvPr>
            <p:ph idx="1"/>
          </p:nvPr>
        </p:nvSpPr>
        <p:spPr/>
        <p:txBody>
          <a:bodyPr/>
          <a:lstStyle/>
          <a:p>
            <a:pPr lvl="0"/>
            <a:r>
              <a:rPr lang="en-CA" dirty="0"/>
              <a:t>Device encryption, e.g. Windows BitLocker or </a:t>
            </a:r>
            <a:r>
              <a:rPr lang="en-CA" dirty="0" err="1"/>
              <a:t>VeraCrypt</a:t>
            </a:r>
            <a:br>
              <a:rPr lang="en-CA" dirty="0"/>
            </a:br>
            <a:r>
              <a:rPr lang="en-CA" dirty="0"/>
              <a:t>Works on local drives and/or USB drives. </a:t>
            </a:r>
          </a:p>
          <a:p>
            <a:pPr lvl="0"/>
            <a:r>
              <a:rPr lang="en-CA" dirty="0"/>
              <a:t>The defence against any ransomware is to have backed up your system </a:t>
            </a:r>
            <a:r>
              <a:rPr lang="en-CA" i="1" dirty="0"/>
              <a:t>yesterday</a:t>
            </a:r>
            <a:r>
              <a:rPr lang="en-CA" dirty="0"/>
              <a:t>.</a:t>
            </a:r>
          </a:p>
          <a:p>
            <a:pPr lvl="0"/>
            <a:r>
              <a:rPr lang="en-CA" dirty="0"/>
              <a:t>Backups mean your data has left your system’s control and its security and authorization controls. Encrypt all backups.</a:t>
            </a:r>
          </a:p>
          <a:p>
            <a:endParaRPr lang="en-CA" dirty="0"/>
          </a:p>
        </p:txBody>
      </p:sp>
    </p:spTree>
    <p:extLst>
      <p:ext uri="{BB962C8B-B14F-4D97-AF65-F5344CB8AC3E}">
        <p14:creationId xmlns:p14="http://schemas.microsoft.com/office/powerpoint/2010/main" val="2665749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lstStyle/>
          <a:p>
            <a:r>
              <a:rPr lang="en-US" dirty="0"/>
              <a:t>Safe Online Banking &amp; Finance</a:t>
            </a:r>
            <a:endParaRPr lang="en-CA" dirty="0"/>
          </a:p>
        </p:txBody>
      </p:sp>
      <p:sp>
        <p:nvSpPr>
          <p:cNvPr id="3" name="Content Placeholder 2"/>
          <p:cNvSpPr>
            <a:spLocks noGrp="1"/>
          </p:cNvSpPr>
          <p:nvPr>
            <p:ph idx="1"/>
          </p:nvPr>
        </p:nvSpPr>
        <p:spPr>
          <a:xfrm>
            <a:off x="457200" y="1059582"/>
            <a:ext cx="8229600" cy="3657600"/>
          </a:xfrm>
        </p:spPr>
        <p:txBody>
          <a:bodyPr>
            <a:normAutofit lnSpcReduction="10000"/>
          </a:bodyPr>
          <a:lstStyle/>
          <a:p>
            <a:r>
              <a:rPr lang="en-CA" dirty="0"/>
              <a:t>Tinfoil Hat: cold boot computer (from powered off state)</a:t>
            </a:r>
            <a:endParaRPr lang="en-US" dirty="0"/>
          </a:p>
          <a:p>
            <a:r>
              <a:rPr lang="en-US" dirty="0"/>
              <a:t>Use one browser only to access financial accounts.</a:t>
            </a:r>
          </a:p>
          <a:p>
            <a:pPr lvl="1"/>
            <a:r>
              <a:rPr lang="en-US" dirty="0"/>
              <a:t>Ensure that browser has no add-ins or extensions.</a:t>
            </a:r>
          </a:p>
          <a:p>
            <a:r>
              <a:rPr lang="en-CA" dirty="0"/>
              <a:t>Open browser with NO TABS, only a plain local page.</a:t>
            </a:r>
          </a:p>
          <a:p>
            <a:r>
              <a:rPr lang="en-US" dirty="0"/>
              <a:t>G</a:t>
            </a:r>
            <a:r>
              <a:rPr lang="en-CA" dirty="0"/>
              <a:t>o into private / incognito mode.</a:t>
            </a:r>
          </a:p>
          <a:p>
            <a:r>
              <a:rPr lang="en-CA" dirty="0"/>
              <a:t>Do your banking. </a:t>
            </a:r>
          </a:p>
          <a:p>
            <a:r>
              <a:rPr lang="en-CA" dirty="0"/>
              <a:t>Empty all caches, close browser.</a:t>
            </a:r>
          </a:p>
          <a:p>
            <a:r>
              <a:rPr lang="en-CA" dirty="0"/>
              <a:t>Tinfoil Hat: then cold boot to return to normal tasks.</a:t>
            </a:r>
            <a:br>
              <a:rPr lang="en-CA" dirty="0"/>
            </a:br>
            <a:r>
              <a:rPr lang="en-CA" dirty="0"/>
              <a:t>In Windows, this means Restart instead of Shutdown.</a:t>
            </a:r>
          </a:p>
        </p:txBody>
      </p:sp>
    </p:spTree>
    <p:extLst>
      <p:ext uri="{BB962C8B-B14F-4D97-AF65-F5344CB8AC3E}">
        <p14:creationId xmlns:p14="http://schemas.microsoft.com/office/powerpoint/2010/main" val="38743382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4"/>
          <p:cNvSpPr>
            <a:spLocks noGrp="1"/>
          </p:cNvSpPr>
          <p:nvPr>
            <p:ph type="sldNum" sz="quarter" idx="12"/>
          </p:nvPr>
        </p:nvSpPr>
        <p:spPr/>
        <p:txBody>
          <a:bodyPr/>
          <a:lstStyle/>
          <a:p>
            <a:fld id="{0F583747-A78C-4AFF-8848-677763FFCA47}" type="slidenum">
              <a:rPr lang="en-US"/>
              <a:pPr/>
              <a:t>45</a:t>
            </a:fld>
            <a:endParaRPr lang="en-US"/>
          </a:p>
        </p:txBody>
      </p:sp>
      <p:sp>
        <p:nvSpPr>
          <p:cNvPr id="37890" name="Rectangle 2"/>
          <p:cNvSpPr>
            <a:spLocks noGrp="1" noChangeArrowheads="1"/>
          </p:cNvSpPr>
          <p:nvPr>
            <p:ph type="title"/>
          </p:nvPr>
        </p:nvSpPr>
        <p:spPr>
          <a:xfrm>
            <a:off x="314325" y="192867"/>
            <a:ext cx="8229600" cy="742950"/>
          </a:xfrm>
        </p:spPr>
        <p:txBody>
          <a:bodyPr>
            <a:normAutofit/>
          </a:bodyPr>
          <a:lstStyle/>
          <a:p>
            <a:r>
              <a:rPr lang="en-IE" sz="2800" dirty="0"/>
              <a:t>Encryption/Decryption Process</a:t>
            </a:r>
            <a:endParaRPr lang="en-GB" sz="2800" dirty="0"/>
          </a:p>
        </p:txBody>
      </p:sp>
      <p:pic>
        <p:nvPicPr>
          <p:cNvPr id="37893" name="Picture 5" descr="MACPOWR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857500"/>
            <a:ext cx="815579" cy="914400"/>
          </a:xfrm>
          <a:prstGeom prst="rect">
            <a:avLst/>
          </a:prstGeom>
          <a:noFill/>
        </p:spPr>
      </p:pic>
      <p:pic>
        <p:nvPicPr>
          <p:cNvPr id="37895" name="Picture 7" descr="DUMBTER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2400302"/>
            <a:ext cx="685800" cy="667941"/>
          </a:xfrm>
          <a:prstGeom prst="rect">
            <a:avLst/>
          </a:prstGeom>
          <a:noFill/>
        </p:spPr>
      </p:pic>
      <p:pic>
        <p:nvPicPr>
          <p:cNvPr id="37896" name="Picture 8" descr="MULTMED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9150" y="4214812"/>
            <a:ext cx="914400" cy="814388"/>
          </a:xfrm>
          <a:prstGeom prst="rect">
            <a:avLst/>
          </a:prstGeom>
          <a:noFill/>
        </p:spPr>
      </p:pic>
      <p:grpSp>
        <p:nvGrpSpPr>
          <p:cNvPr id="37902" name="Group 14"/>
          <p:cNvGrpSpPr>
            <a:grpSpLocks/>
          </p:cNvGrpSpPr>
          <p:nvPr/>
        </p:nvGrpSpPr>
        <p:grpSpPr bwMode="auto">
          <a:xfrm>
            <a:off x="3600450" y="2628900"/>
            <a:ext cx="1657350" cy="514350"/>
            <a:chOff x="2064" y="2160"/>
            <a:chExt cx="1008" cy="384"/>
          </a:xfrm>
        </p:grpSpPr>
        <p:pic>
          <p:nvPicPr>
            <p:cNvPr id="37900" name="Picture 12" descr="PD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64" y="2160"/>
              <a:ext cx="1008" cy="384"/>
            </a:xfrm>
            <a:prstGeom prst="rect">
              <a:avLst/>
            </a:prstGeom>
            <a:noFill/>
          </p:spPr>
        </p:pic>
        <p:sp>
          <p:nvSpPr>
            <p:cNvPr id="37901" name="Text Box 13"/>
            <p:cNvSpPr txBox="1">
              <a:spLocks noChangeArrowheads="1"/>
            </p:cNvSpPr>
            <p:nvPr/>
          </p:nvSpPr>
          <p:spPr bwMode="auto">
            <a:xfrm>
              <a:off x="2345" y="2256"/>
              <a:ext cx="498" cy="224"/>
            </a:xfrm>
            <a:prstGeom prst="rect">
              <a:avLst/>
            </a:prstGeom>
            <a:noFill/>
            <a:ln w="9525">
              <a:noFill/>
              <a:miter lim="800000"/>
              <a:headEnd/>
              <a:tailEnd/>
            </a:ln>
            <a:effectLst/>
          </p:spPr>
          <p:txBody>
            <a:bodyPr wrap="none">
              <a:spAutoFit/>
            </a:bodyPr>
            <a:lstStyle/>
            <a:p>
              <a:r>
                <a:rPr lang="en-IE" sz="1350">
                  <a:solidFill>
                    <a:prstClr val="black"/>
                  </a:solidFill>
                </a:rPr>
                <a:t>Network</a:t>
              </a:r>
              <a:endParaRPr lang="en-GB" sz="1350">
                <a:solidFill>
                  <a:prstClr val="black"/>
                </a:solidFill>
              </a:endParaRPr>
            </a:p>
          </p:txBody>
        </p:sp>
      </p:grpSp>
      <p:grpSp>
        <p:nvGrpSpPr>
          <p:cNvPr id="37920" name="Group 32"/>
          <p:cNvGrpSpPr>
            <a:grpSpLocks/>
          </p:cNvGrpSpPr>
          <p:nvPr/>
        </p:nvGrpSpPr>
        <p:grpSpPr bwMode="auto">
          <a:xfrm>
            <a:off x="1314450" y="1257300"/>
            <a:ext cx="3829050" cy="1485900"/>
            <a:chOff x="192" y="864"/>
            <a:chExt cx="3216" cy="1248"/>
          </a:xfrm>
        </p:grpSpPr>
        <p:graphicFrame>
          <p:nvGraphicFramePr>
            <p:cNvPr id="37898" name="Object 10"/>
            <p:cNvGraphicFramePr>
              <a:graphicFrameLocks noChangeAspect="1"/>
            </p:cNvGraphicFramePr>
            <p:nvPr/>
          </p:nvGraphicFramePr>
          <p:xfrm>
            <a:off x="288" y="864"/>
            <a:ext cx="960" cy="455"/>
          </p:xfrm>
          <a:graphic>
            <a:graphicData uri="http://schemas.openxmlformats.org/presentationml/2006/ole">
              <mc:AlternateContent xmlns:mc="http://schemas.openxmlformats.org/markup-compatibility/2006">
                <mc:Choice xmlns:v="urn:schemas-microsoft-com:vml" Requires="v">
                  <p:oleObj name="VISIO" r:id="rId7" imgW="618480" imgH="294480" progId="">
                    <p:embed/>
                  </p:oleObj>
                </mc:Choice>
                <mc:Fallback>
                  <p:oleObj name="VISIO" r:id="rId7" imgW="618480" imgH="294480" progId="">
                    <p:embed/>
                    <p:pic>
                      <p:nvPicPr>
                        <p:cNvPr id="37898"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 y="864"/>
                          <a:ext cx="960" cy="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903" name="Rectangle 15"/>
            <p:cNvSpPr>
              <a:spLocks noChangeArrowheads="1"/>
            </p:cNvSpPr>
            <p:nvPr/>
          </p:nvSpPr>
          <p:spPr bwMode="auto">
            <a:xfrm>
              <a:off x="192" y="1536"/>
              <a:ext cx="672" cy="480"/>
            </a:xfrm>
            <a:prstGeom prst="rect">
              <a:avLst/>
            </a:prstGeom>
            <a:solidFill>
              <a:srgbClr val="FFFF99"/>
            </a:solidFill>
            <a:ln w="9525">
              <a:solidFill>
                <a:schemeClr val="tx1"/>
              </a:solidFill>
              <a:miter lim="800000"/>
              <a:headEnd/>
              <a:tailEnd/>
            </a:ln>
            <a:effectLst/>
          </p:spPr>
          <p:txBody>
            <a:bodyPr wrap="none" anchor="ctr"/>
            <a:lstStyle/>
            <a:p>
              <a:r>
                <a:rPr lang="en-IE" sz="1350">
                  <a:solidFill>
                    <a:prstClr val="black"/>
                  </a:solidFill>
                </a:rPr>
                <a:t>Plaintext</a:t>
              </a:r>
            </a:p>
            <a:p>
              <a:r>
                <a:rPr lang="en-IE" sz="1350">
                  <a:solidFill>
                    <a:prstClr val="black"/>
                  </a:solidFill>
                </a:rPr>
                <a:t>“Hello”</a:t>
              </a:r>
              <a:endParaRPr lang="en-GB" sz="1350">
                <a:solidFill>
                  <a:prstClr val="black"/>
                </a:solidFill>
              </a:endParaRPr>
            </a:p>
          </p:txBody>
        </p:sp>
        <p:sp>
          <p:nvSpPr>
            <p:cNvPr id="37904" name="Rectangle 16"/>
            <p:cNvSpPr>
              <a:spLocks noChangeArrowheads="1"/>
            </p:cNvSpPr>
            <p:nvPr/>
          </p:nvSpPr>
          <p:spPr bwMode="auto">
            <a:xfrm>
              <a:off x="960" y="1536"/>
              <a:ext cx="768" cy="576"/>
            </a:xfrm>
            <a:prstGeom prst="rect">
              <a:avLst/>
            </a:prstGeom>
            <a:solidFill>
              <a:srgbClr val="FFFF99"/>
            </a:solidFill>
            <a:ln w="9525">
              <a:solidFill>
                <a:schemeClr val="tx1"/>
              </a:solidFill>
              <a:miter lim="800000"/>
              <a:headEnd/>
              <a:tailEnd/>
            </a:ln>
            <a:effectLst/>
          </p:spPr>
          <p:txBody>
            <a:bodyPr wrap="none" anchor="ctr"/>
            <a:lstStyle/>
            <a:p>
              <a:r>
                <a:rPr lang="en-IE" sz="1350">
                  <a:solidFill>
                    <a:prstClr val="black"/>
                  </a:solidFill>
                </a:rPr>
                <a:t>Encryption</a:t>
              </a:r>
            </a:p>
            <a:p>
              <a:r>
                <a:rPr lang="en-IE" sz="1350">
                  <a:solidFill>
                    <a:prstClr val="black"/>
                  </a:solidFill>
                </a:rPr>
                <a:t>Method &amp;</a:t>
              </a:r>
            </a:p>
            <a:p>
              <a:r>
                <a:rPr lang="en-IE" sz="1350">
                  <a:solidFill>
                    <a:prstClr val="black"/>
                  </a:solidFill>
                </a:rPr>
                <a:t>Key</a:t>
              </a:r>
              <a:endParaRPr lang="en-GB" sz="1350">
                <a:solidFill>
                  <a:prstClr val="black"/>
                </a:solidFill>
              </a:endParaRPr>
            </a:p>
          </p:txBody>
        </p:sp>
        <p:sp>
          <p:nvSpPr>
            <p:cNvPr id="37906" name="Rectangle 18"/>
            <p:cNvSpPr>
              <a:spLocks noChangeArrowheads="1"/>
            </p:cNvSpPr>
            <p:nvPr/>
          </p:nvSpPr>
          <p:spPr bwMode="auto">
            <a:xfrm>
              <a:off x="1824" y="1536"/>
              <a:ext cx="1584" cy="288"/>
            </a:xfrm>
            <a:prstGeom prst="rect">
              <a:avLst/>
            </a:prstGeom>
            <a:solidFill>
              <a:srgbClr val="FFCC99"/>
            </a:solidFill>
            <a:ln w="9525">
              <a:solidFill>
                <a:schemeClr val="tx1"/>
              </a:solidFill>
              <a:miter lim="800000"/>
              <a:headEnd/>
              <a:tailEnd/>
            </a:ln>
            <a:effectLst/>
          </p:spPr>
          <p:txBody>
            <a:bodyPr wrap="none" anchor="ctr"/>
            <a:lstStyle/>
            <a:p>
              <a:r>
                <a:rPr lang="en-IE" sz="1350">
                  <a:solidFill>
                    <a:prstClr val="black"/>
                  </a:solidFill>
                </a:rPr>
                <a:t>Ciphertext “11011101”</a:t>
              </a:r>
              <a:endParaRPr lang="en-GB" sz="1350">
                <a:solidFill>
                  <a:prstClr val="black"/>
                </a:solidFill>
              </a:endParaRPr>
            </a:p>
          </p:txBody>
        </p:sp>
        <p:sp>
          <p:nvSpPr>
            <p:cNvPr id="37907" name="Line 19"/>
            <p:cNvSpPr>
              <a:spLocks noChangeShapeType="1"/>
            </p:cNvSpPr>
            <p:nvPr/>
          </p:nvSpPr>
          <p:spPr bwMode="auto">
            <a:xfrm>
              <a:off x="192" y="1392"/>
              <a:ext cx="2544" cy="0"/>
            </a:xfrm>
            <a:prstGeom prst="line">
              <a:avLst/>
            </a:prstGeom>
            <a:noFill/>
            <a:ln w="28575">
              <a:solidFill>
                <a:schemeClr val="tx1"/>
              </a:solidFill>
              <a:round/>
              <a:headEnd/>
              <a:tailEnd type="triangle" w="med" len="med"/>
            </a:ln>
            <a:effectLst/>
          </p:spPr>
          <p:txBody>
            <a:bodyPr/>
            <a:lstStyle/>
            <a:p>
              <a:endParaRPr lang="en-US" sz="1350">
                <a:solidFill>
                  <a:prstClr val="black"/>
                </a:solidFill>
              </a:endParaRPr>
            </a:p>
          </p:txBody>
        </p:sp>
        <p:sp>
          <p:nvSpPr>
            <p:cNvPr id="37908" name="Text Box 20"/>
            <p:cNvSpPr txBox="1">
              <a:spLocks noChangeArrowheads="1"/>
            </p:cNvSpPr>
            <p:nvPr/>
          </p:nvSpPr>
          <p:spPr bwMode="auto">
            <a:xfrm>
              <a:off x="1316" y="892"/>
              <a:ext cx="842" cy="427"/>
            </a:xfrm>
            <a:prstGeom prst="rect">
              <a:avLst/>
            </a:prstGeom>
            <a:noFill/>
            <a:ln w="9525">
              <a:noFill/>
              <a:miter lim="800000"/>
              <a:headEnd/>
              <a:tailEnd/>
            </a:ln>
            <a:effectLst/>
          </p:spPr>
          <p:txBody>
            <a:bodyPr wrap="none">
              <a:spAutoFit/>
            </a:bodyPr>
            <a:lstStyle/>
            <a:p>
              <a:r>
                <a:rPr lang="en-IE" sz="1350">
                  <a:solidFill>
                    <a:prstClr val="black"/>
                  </a:solidFill>
                </a:rPr>
                <a:t>Encryption</a:t>
              </a:r>
            </a:p>
            <a:p>
              <a:r>
                <a:rPr lang="en-IE" sz="1350">
                  <a:solidFill>
                    <a:prstClr val="black"/>
                  </a:solidFill>
                </a:rPr>
                <a:t>Key</a:t>
              </a:r>
              <a:endParaRPr lang="en-GB" sz="1350">
                <a:solidFill>
                  <a:prstClr val="black"/>
                </a:solidFill>
              </a:endParaRPr>
            </a:p>
          </p:txBody>
        </p:sp>
      </p:grpSp>
      <p:grpSp>
        <p:nvGrpSpPr>
          <p:cNvPr id="37919" name="Group 31"/>
          <p:cNvGrpSpPr>
            <a:grpSpLocks/>
          </p:cNvGrpSpPr>
          <p:nvPr/>
        </p:nvGrpSpPr>
        <p:grpSpPr bwMode="auto">
          <a:xfrm>
            <a:off x="3600452" y="2971800"/>
            <a:ext cx="4283869" cy="1428750"/>
            <a:chOff x="1344" y="2736"/>
            <a:chExt cx="3598" cy="1200"/>
          </a:xfrm>
        </p:grpSpPr>
        <p:pic>
          <p:nvPicPr>
            <p:cNvPr id="37897" name="Picture 9" descr="KE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68" y="2736"/>
              <a:ext cx="816" cy="386"/>
            </a:xfrm>
            <a:prstGeom prst="rect">
              <a:avLst/>
            </a:prstGeom>
            <a:noFill/>
          </p:spPr>
        </p:pic>
        <p:sp>
          <p:nvSpPr>
            <p:cNvPr id="37910" name="Rectangle 22"/>
            <p:cNvSpPr>
              <a:spLocks noChangeArrowheads="1"/>
            </p:cNvSpPr>
            <p:nvPr/>
          </p:nvSpPr>
          <p:spPr bwMode="auto">
            <a:xfrm>
              <a:off x="1344" y="3360"/>
              <a:ext cx="1584" cy="288"/>
            </a:xfrm>
            <a:prstGeom prst="rect">
              <a:avLst/>
            </a:prstGeom>
            <a:solidFill>
              <a:srgbClr val="FFCC99"/>
            </a:solidFill>
            <a:ln w="9525">
              <a:solidFill>
                <a:schemeClr val="tx1"/>
              </a:solidFill>
              <a:miter lim="800000"/>
              <a:headEnd/>
              <a:tailEnd/>
            </a:ln>
            <a:effectLst/>
          </p:spPr>
          <p:txBody>
            <a:bodyPr wrap="none" anchor="ctr"/>
            <a:lstStyle/>
            <a:p>
              <a:r>
                <a:rPr lang="en-IE" sz="1350">
                  <a:solidFill>
                    <a:prstClr val="black"/>
                  </a:solidFill>
                </a:rPr>
                <a:t>Ciphertext “11011101”</a:t>
              </a:r>
              <a:endParaRPr lang="en-GB" sz="1350">
                <a:solidFill>
                  <a:prstClr val="black"/>
                </a:solidFill>
              </a:endParaRPr>
            </a:p>
          </p:txBody>
        </p:sp>
        <p:sp>
          <p:nvSpPr>
            <p:cNvPr id="37911" name="Rectangle 23"/>
            <p:cNvSpPr>
              <a:spLocks noChangeArrowheads="1"/>
            </p:cNvSpPr>
            <p:nvPr/>
          </p:nvSpPr>
          <p:spPr bwMode="auto">
            <a:xfrm>
              <a:off x="3936" y="3360"/>
              <a:ext cx="672" cy="480"/>
            </a:xfrm>
            <a:prstGeom prst="rect">
              <a:avLst/>
            </a:prstGeom>
            <a:solidFill>
              <a:srgbClr val="FFFF99"/>
            </a:solidFill>
            <a:ln w="9525">
              <a:solidFill>
                <a:schemeClr val="tx1"/>
              </a:solidFill>
              <a:miter lim="800000"/>
              <a:headEnd/>
              <a:tailEnd/>
            </a:ln>
            <a:effectLst/>
          </p:spPr>
          <p:txBody>
            <a:bodyPr wrap="none" anchor="ctr"/>
            <a:lstStyle/>
            <a:p>
              <a:r>
                <a:rPr lang="en-IE" sz="1350">
                  <a:solidFill>
                    <a:prstClr val="black"/>
                  </a:solidFill>
                </a:rPr>
                <a:t>Plaintext</a:t>
              </a:r>
            </a:p>
            <a:p>
              <a:r>
                <a:rPr lang="en-IE" sz="1350">
                  <a:solidFill>
                    <a:prstClr val="black"/>
                  </a:solidFill>
                </a:rPr>
                <a:t>“Hello”</a:t>
              </a:r>
              <a:endParaRPr lang="en-GB" sz="1350">
                <a:solidFill>
                  <a:prstClr val="black"/>
                </a:solidFill>
              </a:endParaRPr>
            </a:p>
          </p:txBody>
        </p:sp>
        <p:sp>
          <p:nvSpPr>
            <p:cNvPr id="37912" name="Rectangle 24"/>
            <p:cNvSpPr>
              <a:spLocks noChangeArrowheads="1"/>
            </p:cNvSpPr>
            <p:nvPr/>
          </p:nvSpPr>
          <p:spPr bwMode="auto">
            <a:xfrm>
              <a:off x="3024" y="3360"/>
              <a:ext cx="816" cy="576"/>
            </a:xfrm>
            <a:prstGeom prst="rect">
              <a:avLst/>
            </a:prstGeom>
            <a:solidFill>
              <a:srgbClr val="FFFF99"/>
            </a:solidFill>
            <a:ln w="9525">
              <a:solidFill>
                <a:schemeClr val="tx1"/>
              </a:solidFill>
              <a:miter lim="800000"/>
              <a:headEnd/>
              <a:tailEnd/>
            </a:ln>
            <a:effectLst/>
          </p:spPr>
          <p:txBody>
            <a:bodyPr wrap="none" anchor="ctr"/>
            <a:lstStyle/>
            <a:p>
              <a:r>
                <a:rPr lang="en-IE" sz="1350">
                  <a:solidFill>
                    <a:prstClr val="black"/>
                  </a:solidFill>
                </a:rPr>
                <a:t>Decryption</a:t>
              </a:r>
            </a:p>
            <a:p>
              <a:r>
                <a:rPr lang="en-IE" sz="1350">
                  <a:solidFill>
                    <a:prstClr val="black"/>
                  </a:solidFill>
                </a:rPr>
                <a:t>Method &amp;</a:t>
              </a:r>
            </a:p>
            <a:p>
              <a:r>
                <a:rPr lang="en-IE" sz="1350">
                  <a:solidFill>
                    <a:prstClr val="black"/>
                  </a:solidFill>
                </a:rPr>
                <a:t>Key</a:t>
              </a:r>
              <a:endParaRPr lang="en-GB" sz="1350">
                <a:solidFill>
                  <a:prstClr val="black"/>
                </a:solidFill>
              </a:endParaRPr>
            </a:p>
          </p:txBody>
        </p:sp>
        <p:sp>
          <p:nvSpPr>
            <p:cNvPr id="37917" name="Line 29"/>
            <p:cNvSpPr>
              <a:spLocks noChangeShapeType="1"/>
            </p:cNvSpPr>
            <p:nvPr/>
          </p:nvSpPr>
          <p:spPr bwMode="auto">
            <a:xfrm>
              <a:off x="2112" y="3216"/>
              <a:ext cx="2544" cy="0"/>
            </a:xfrm>
            <a:prstGeom prst="line">
              <a:avLst/>
            </a:prstGeom>
            <a:noFill/>
            <a:ln w="28575">
              <a:solidFill>
                <a:schemeClr val="tx1"/>
              </a:solidFill>
              <a:round/>
              <a:headEnd/>
              <a:tailEnd type="triangle" w="med" len="med"/>
            </a:ln>
            <a:effectLst/>
          </p:spPr>
          <p:txBody>
            <a:bodyPr/>
            <a:lstStyle/>
            <a:p>
              <a:endParaRPr lang="en-US" sz="1350">
                <a:solidFill>
                  <a:prstClr val="black"/>
                </a:solidFill>
              </a:endParaRPr>
            </a:p>
          </p:txBody>
        </p:sp>
        <p:sp>
          <p:nvSpPr>
            <p:cNvPr id="37918" name="Text Box 30"/>
            <p:cNvSpPr txBox="1">
              <a:spLocks noChangeArrowheads="1"/>
            </p:cNvSpPr>
            <p:nvPr/>
          </p:nvSpPr>
          <p:spPr bwMode="auto">
            <a:xfrm>
              <a:off x="4092" y="2736"/>
              <a:ext cx="850" cy="427"/>
            </a:xfrm>
            <a:prstGeom prst="rect">
              <a:avLst/>
            </a:prstGeom>
            <a:noFill/>
            <a:ln w="9525">
              <a:noFill/>
              <a:miter lim="800000"/>
              <a:headEnd/>
              <a:tailEnd/>
            </a:ln>
            <a:effectLst/>
          </p:spPr>
          <p:txBody>
            <a:bodyPr wrap="none">
              <a:spAutoFit/>
            </a:bodyPr>
            <a:lstStyle/>
            <a:p>
              <a:r>
                <a:rPr lang="en-IE" sz="1350">
                  <a:solidFill>
                    <a:prstClr val="black"/>
                  </a:solidFill>
                </a:rPr>
                <a:t>Decryption</a:t>
              </a:r>
            </a:p>
            <a:p>
              <a:r>
                <a:rPr lang="en-IE" sz="1350">
                  <a:solidFill>
                    <a:prstClr val="black"/>
                  </a:solidFill>
                </a:rPr>
                <a:t>Key</a:t>
              </a:r>
              <a:endParaRPr lang="en-GB" sz="1350">
                <a:solidFill>
                  <a:prstClr val="black"/>
                </a:solidFill>
              </a:endParaRPr>
            </a:p>
          </p:txBody>
        </p:sp>
      </p:grpSp>
      <p:sp>
        <p:nvSpPr>
          <p:cNvPr id="37921" name="Line 33"/>
          <p:cNvSpPr>
            <a:spLocks noChangeShapeType="1"/>
          </p:cNvSpPr>
          <p:nvPr/>
        </p:nvSpPr>
        <p:spPr bwMode="auto">
          <a:xfrm>
            <a:off x="4062413" y="3086100"/>
            <a:ext cx="372666" cy="628650"/>
          </a:xfrm>
          <a:prstGeom prst="line">
            <a:avLst/>
          </a:prstGeom>
          <a:noFill/>
          <a:ln w="28575">
            <a:solidFill>
              <a:schemeClr val="tx1"/>
            </a:solidFill>
            <a:round/>
            <a:headEnd/>
            <a:tailEnd type="triangle" w="med" len="med"/>
          </a:ln>
          <a:effectLst/>
        </p:spPr>
        <p:txBody>
          <a:bodyPr/>
          <a:lstStyle/>
          <a:p>
            <a:endParaRPr lang="en-US" sz="1350">
              <a:solidFill>
                <a:prstClr val="black"/>
              </a:solidFill>
            </a:endParaRPr>
          </a:p>
        </p:txBody>
      </p:sp>
      <p:sp>
        <p:nvSpPr>
          <p:cNvPr id="37922" name="Line 34"/>
          <p:cNvSpPr>
            <a:spLocks noChangeShapeType="1"/>
          </p:cNvSpPr>
          <p:nvPr/>
        </p:nvSpPr>
        <p:spPr bwMode="auto">
          <a:xfrm flipH="1" flipV="1">
            <a:off x="3688560" y="2400300"/>
            <a:ext cx="197644" cy="342900"/>
          </a:xfrm>
          <a:prstGeom prst="line">
            <a:avLst/>
          </a:prstGeom>
          <a:noFill/>
          <a:ln w="28575">
            <a:solidFill>
              <a:schemeClr val="tx1"/>
            </a:solidFill>
            <a:round/>
            <a:headEnd/>
            <a:tailEnd/>
          </a:ln>
          <a:effectLst/>
        </p:spPr>
        <p:txBody>
          <a:bodyPr/>
          <a:lstStyle/>
          <a:p>
            <a:endParaRPr lang="en-US" sz="1350">
              <a:solidFill>
                <a:prstClr val="black"/>
              </a:solidFill>
            </a:endParaRPr>
          </a:p>
        </p:txBody>
      </p:sp>
      <p:sp>
        <p:nvSpPr>
          <p:cNvPr id="37923" name="Text Box 35"/>
          <p:cNvSpPr txBox="1">
            <a:spLocks noChangeArrowheads="1"/>
          </p:cNvSpPr>
          <p:nvPr/>
        </p:nvSpPr>
        <p:spPr bwMode="auto">
          <a:xfrm>
            <a:off x="5600701" y="2457450"/>
            <a:ext cx="1011815" cy="300082"/>
          </a:xfrm>
          <a:prstGeom prst="rect">
            <a:avLst/>
          </a:prstGeom>
          <a:noFill/>
          <a:ln w="9525">
            <a:noFill/>
            <a:miter lim="800000"/>
            <a:headEnd/>
            <a:tailEnd/>
          </a:ln>
          <a:effectLst/>
        </p:spPr>
        <p:txBody>
          <a:bodyPr wrap="none">
            <a:spAutoFit/>
          </a:bodyPr>
          <a:lstStyle/>
          <a:p>
            <a:r>
              <a:rPr lang="en-IE" sz="1350">
                <a:solidFill>
                  <a:prstClr val="black"/>
                </a:solidFill>
              </a:rPr>
              <a:t>Interceptor</a:t>
            </a:r>
            <a:endParaRPr lang="en-GB" sz="1350">
              <a:solidFill>
                <a:prstClr val="black"/>
              </a:solidFill>
            </a:endParaRPr>
          </a:p>
        </p:txBody>
      </p:sp>
      <p:sp>
        <p:nvSpPr>
          <p:cNvPr id="37924" name="Text Box 36"/>
          <p:cNvSpPr txBox="1">
            <a:spLocks noChangeArrowheads="1"/>
          </p:cNvSpPr>
          <p:nvPr/>
        </p:nvSpPr>
        <p:spPr bwMode="auto">
          <a:xfrm>
            <a:off x="2343150" y="3725466"/>
            <a:ext cx="742576" cy="300082"/>
          </a:xfrm>
          <a:prstGeom prst="rect">
            <a:avLst/>
          </a:prstGeom>
          <a:noFill/>
          <a:ln w="9525">
            <a:noFill/>
            <a:miter lim="800000"/>
            <a:headEnd/>
            <a:tailEnd/>
          </a:ln>
          <a:effectLst/>
        </p:spPr>
        <p:txBody>
          <a:bodyPr wrap="none">
            <a:spAutoFit/>
          </a:bodyPr>
          <a:lstStyle/>
          <a:p>
            <a:r>
              <a:rPr lang="en-IE" sz="1350">
                <a:solidFill>
                  <a:prstClr val="black"/>
                </a:solidFill>
              </a:rPr>
              <a:t>Party A</a:t>
            </a:r>
            <a:endParaRPr lang="en-GB" sz="1350">
              <a:solidFill>
                <a:prstClr val="black"/>
              </a:solidFill>
            </a:endParaRPr>
          </a:p>
        </p:txBody>
      </p:sp>
      <p:sp>
        <p:nvSpPr>
          <p:cNvPr id="37925" name="Text Box 37"/>
          <p:cNvSpPr txBox="1">
            <a:spLocks noChangeArrowheads="1"/>
          </p:cNvSpPr>
          <p:nvPr/>
        </p:nvSpPr>
        <p:spPr bwMode="auto">
          <a:xfrm>
            <a:off x="5543553" y="4657725"/>
            <a:ext cx="752129" cy="300082"/>
          </a:xfrm>
          <a:prstGeom prst="rect">
            <a:avLst/>
          </a:prstGeom>
          <a:noFill/>
          <a:ln w="9525">
            <a:noFill/>
            <a:miter lim="800000"/>
            <a:headEnd/>
            <a:tailEnd/>
          </a:ln>
          <a:effectLst/>
        </p:spPr>
        <p:txBody>
          <a:bodyPr wrap="none">
            <a:spAutoFit/>
          </a:bodyPr>
          <a:lstStyle/>
          <a:p>
            <a:r>
              <a:rPr lang="en-IE" sz="1350">
                <a:solidFill>
                  <a:prstClr val="black"/>
                </a:solidFill>
              </a:rPr>
              <a:t>Party B</a:t>
            </a:r>
            <a:endParaRPr lang="en-GB" sz="1350">
              <a:solidFill>
                <a:prstClr val="black"/>
              </a:solidFill>
            </a:endParaRPr>
          </a:p>
        </p:txBody>
      </p:sp>
      <p:sp>
        <p:nvSpPr>
          <p:cNvPr id="37926" name="Rectangle 38"/>
          <p:cNvSpPr>
            <a:spLocks noChangeArrowheads="1"/>
          </p:cNvSpPr>
          <p:nvPr/>
        </p:nvSpPr>
        <p:spPr bwMode="auto">
          <a:xfrm>
            <a:off x="5372100" y="1314450"/>
            <a:ext cx="2171700" cy="914400"/>
          </a:xfrm>
          <a:prstGeom prst="rect">
            <a:avLst/>
          </a:prstGeom>
          <a:solidFill>
            <a:schemeClr val="bg1"/>
          </a:solidFill>
          <a:ln w="28575">
            <a:solidFill>
              <a:schemeClr val="tx1"/>
            </a:solidFill>
            <a:miter lim="800000"/>
            <a:headEnd/>
            <a:tailEnd/>
          </a:ln>
          <a:effectLst/>
        </p:spPr>
        <p:txBody>
          <a:bodyPr wrap="none" anchor="ctr"/>
          <a:lstStyle/>
          <a:p>
            <a:r>
              <a:rPr lang="en-IE" sz="1350" b="1" dirty="0">
                <a:solidFill>
                  <a:prstClr val="black"/>
                </a:solidFill>
              </a:rPr>
              <a:t>Note:</a:t>
            </a:r>
          </a:p>
          <a:p>
            <a:r>
              <a:rPr lang="en-IE" sz="1350" b="1" dirty="0">
                <a:solidFill>
                  <a:prstClr val="black"/>
                </a:solidFill>
              </a:rPr>
              <a:t>Interceptor Cannot Read</a:t>
            </a:r>
          </a:p>
          <a:p>
            <a:r>
              <a:rPr lang="en-IE" sz="1350" b="1" dirty="0">
                <a:solidFill>
                  <a:prstClr val="black"/>
                </a:solidFill>
              </a:rPr>
              <a:t>Cyphertext Without the</a:t>
            </a:r>
          </a:p>
          <a:p>
            <a:r>
              <a:rPr lang="en-IE" sz="1350" b="1" dirty="0">
                <a:solidFill>
                  <a:prstClr val="black"/>
                </a:solidFill>
              </a:rPr>
              <a:t>Decryption Key</a:t>
            </a:r>
            <a:endParaRPr lang="en-GB" sz="1350" b="1" dirty="0">
              <a:solidFill>
                <a:prstClr val="black"/>
              </a:solidFill>
            </a:endParaRPr>
          </a:p>
        </p:txBody>
      </p:sp>
    </p:spTree>
    <p:extLst>
      <p:ext uri="{BB962C8B-B14F-4D97-AF65-F5344CB8AC3E}">
        <p14:creationId xmlns:p14="http://schemas.microsoft.com/office/powerpoint/2010/main" val="24012765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059582"/>
            <a:ext cx="8784976" cy="3657600"/>
          </a:xfrm>
        </p:spPr>
        <p:txBody>
          <a:bodyPr>
            <a:normAutofit fontScale="77500" lnSpcReduction="20000"/>
          </a:bodyPr>
          <a:lstStyle/>
          <a:p>
            <a:r>
              <a:rPr lang="en-US" altLang="en-US" dirty="0"/>
              <a:t>Authentication is </a:t>
            </a:r>
            <a:r>
              <a:rPr lang="en-US" altLang="en-US" dirty="0">
                <a:solidFill>
                  <a:schemeClr val="tx2"/>
                </a:solidFill>
              </a:rPr>
              <a:t>to verify the identity of a user when they log in to a network using a username and password</a:t>
            </a:r>
            <a:r>
              <a:rPr lang="en-US" altLang="en-US" sz="2500" dirty="0"/>
              <a:t>. It is </a:t>
            </a:r>
            <a:r>
              <a:rPr lang="en-US" sz="2500" dirty="0"/>
              <a:t>the </a:t>
            </a:r>
            <a:r>
              <a:rPr lang="en-US" dirty="0"/>
              <a:t>process or action of “</a:t>
            </a:r>
            <a:r>
              <a:rPr lang="en-US" dirty="0">
                <a:solidFill>
                  <a:schemeClr val="tx2"/>
                </a:solidFill>
              </a:rPr>
              <a:t>proving or showing something to be true, genuine, or valid</a:t>
            </a:r>
            <a:r>
              <a:rPr lang="en-US" dirty="0"/>
              <a:t>.” In Computing World, it is the process or action of “</a:t>
            </a:r>
            <a:r>
              <a:rPr lang="en-US" dirty="0">
                <a:solidFill>
                  <a:schemeClr val="tx2"/>
                </a:solidFill>
              </a:rPr>
              <a:t>verifying the identity of a user or a process</a:t>
            </a:r>
            <a:r>
              <a:rPr lang="en-US" dirty="0"/>
              <a:t>” (mostly used while logging into a computer software/network/website.)</a:t>
            </a:r>
            <a:endParaRPr lang="en-US" altLang="en-US" dirty="0">
              <a:solidFill>
                <a:schemeClr val="tx2"/>
              </a:solidFill>
            </a:endParaRPr>
          </a:p>
          <a:p>
            <a:endParaRPr lang="en-US" altLang="en-US" dirty="0">
              <a:solidFill>
                <a:schemeClr val="tx2"/>
              </a:solidFill>
            </a:endParaRPr>
          </a:p>
          <a:p>
            <a:r>
              <a:rPr lang="en-US" altLang="en-US" dirty="0"/>
              <a:t>The network administrator </a:t>
            </a:r>
            <a:r>
              <a:rPr lang="en-US" altLang="en-US" dirty="0">
                <a:solidFill>
                  <a:schemeClr val="tx2"/>
                </a:solidFill>
              </a:rPr>
              <a:t>creates an account and assigns a username + password to it.</a:t>
            </a:r>
          </a:p>
          <a:p>
            <a:endParaRPr lang="en-US" altLang="en-US" dirty="0">
              <a:solidFill>
                <a:srgbClr val="0070C0"/>
              </a:solidFill>
            </a:endParaRPr>
          </a:p>
          <a:p>
            <a:r>
              <a:rPr lang="en-CA" altLang="en-US" dirty="0"/>
              <a:t>The account is usually created </a:t>
            </a:r>
            <a:r>
              <a:rPr lang="en-CA" altLang="en-US" dirty="0">
                <a:solidFill>
                  <a:schemeClr val="tx2"/>
                </a:solidFill>
              </a:rPr>
              <a:t>when IT receives instruction from HR</a:t>
            </a:r>
            <a:r>
              <a:rPr lang="en-CA" altLang="en-US" dirty="0">
                <a:solidFill>
                  <a:srgbClr val="0070C0"/>
                </a:solidFill>
              </a:rPr>
              <a:t> </a:t>
            </a:r>
            <a:r>
              <a:rPr lang="en-CA" altLang="en-US" dirty="0"/>
              <a:t>about a new hire or a change in duties. </a:t>
            </a:r>
            <a:r>
              <a:rPr lang="en-CA" altLang="en-US" dirty="0">
                <a:solidFill>
                  <a:schemeClr val="tx2"/>
                </a:solidFill>
              </a:rPr>
              <a:t>Mostly a username is based on organization standard and a password is a temporary password </a:t>
            </a:r>
            <a:r>
              <a:rPr lang="en-CA" altLang="en-US" dirty="0"/>
              <a:t>which is changed on first login by the user.</a:t>
            </a:r>
            <a:endParaRPr lang="en-US" altLang="en-US" dirty="0"/>
          </a:p>
        </p:txBody>
      </p:sp>
      <p:sp>
        <p:nvSpPr>
          <p:cNvPr id="8" name="Title 1"/>
          <p:cNvSpPr>
            <a:spLocks noGrp="1"/>
          </p:cNvSpPr>
          <p:nvPr>
            <p:ph type="title"/>
          </p:nvPr>
        </p:nvSpPr>
        <p:spPr>
          <a:xfrm>
            <a:off x="467543" y="267494"/>
            <a:ext cx="8586699" cy="742950"/>
          </a:xfrm>
        </p:spPr>
        <p:txBody>
          <a:bodyPr>
            <a:noAutofit/>
          </a:bodyPr>
          <a:lstStyle/>
          <a:p>
            <a:r>
              <a:rPr lang="en-US" sz="3200" dirty="0"/>
              <a:t>Notes on Authentication</a:t>
            </a:r>
          </a:p>
        </p:txBody>
      </p:sp>
    </p:spTree>
    <p:extLst>
      <p:ext uri="{BB962C8B-B14F-4D97-AF65-F5344CB8AC3E}">
        <p14:creationId xmlns:p14="http://schemas.microsoft.com/office/powerpoint/2010/main" val="13963974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223" y="339502"/>
            <a:ext cx="8229600" cy="742950"/>
          </a:xfrm>
        </p:spPr>
        <p:txBody>
          <a:bodyPr>
            <a:normAutofit/>
          </a:bodyPr>
          <a:lstStyle/>
          <a:p>
            <a:r>
              <a:rPr lang="en-US" sz="2800" b="1" dirty="0">
                <a:latin typeface="Arial" panose="020B0604020202020204" pitchFamily="34" charset="0"/>
                <a:cs typeface="Arial" panose="020B0604020202020204" pitchFamily="34" charset="0"/>
              </a:rPr>
              <a:t>Programmer’s Perspective of Encryption</a:t>
            </a:r>
            <a:endParaRPr lang="en-CA" sz="2800" dirty="0"/>
          </a:p>
        </p:txBody>
      </p:sp>
      <p:sp>
        <p:nvSpPr>
          <p:cNvPr id="3" name="Content Placeholder 2"/>
          <p:cNvSpPr>
            <a:spLocks noGrp="1"/>
          </p:cNvSpPr>
          <p:nvPr>
            <p:ph idx="1"/>
          </p:nvPr>
        </p:nvSpPr>
        <p:spPr>
          <a:xfrm>
            <a:off x="251520" y="1200150"/>
            <a:ext cx="8784976" cy="3657600"/>
          </a:xfrm>
        </p:spPr>
        <p:txBody>
          <a:bodyPr>
            <a:normAutofit fontScale="92500" lnSpcReduction="20000"/>
          </a:bodyPr>
          <a:lstStyle/>
          <a:p>
            <a:r>
              <a:rPr lang="en-US" dirty="0">
                <a:latin typeface="Arial" panose="020B0604020202020204" pitchFamily="34" charset="0"/>
                <a:cs typeface="Arial" panose="020B0604020202020204" pitchFamily="34" charset="0"/>
              </a:rPr>
              <a:t>Popular symmetrical encryptions include AES and RC4. Popular Asymmetric encryptions include RSA and </a:t>
            </a:r>
            <a:r>
              <a:rPr lang="en-CA" dirty="0" err="1"/>
              <a:t>EIGamal</a:t>
            </a:r>
            <a:r>
              <a:rPr lang="en-CA" dirty="0"/>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Many programming languages have </a:t>
            </a:r>
            <a:r>
              <a:rPr lang="en-US" dirty="0">
                <a:solidFill>
                  <a:schemeClr val="tx2"/>
                </a:solidFill>
                <a:latin typeface="Arial" panose="020B0604020202020204" pitchFamily="34" charset="0"/>
                <a:cs typeface="Arial" panose="020B0604020202020204" pitchFamily="34" charset="0"/>
              </a:rPr>
              <a:t>libraries for implementing encryption and decryption algorithms </a:t>
            </a:r>
            <a:r>
              <a:rPr lang="en-US" dirty="0">
                <a:latin typeface="Arial" panose="020B0604020202020204" pitchFamily="34" charset="0"/>
                <a:cs typeface="Arial" panose="020B0604020202020204" pitchFamily="34" charset="0"/>
              </a:rPr>
              <a:t>to secure data across insecure networks.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These are just some examples:</a:t>
            </a:r>
          </a:p>
          <a:p>
            <a:pPr lvl="1">
              <a:buFont typeface="Courier New" panose="02070309020205020404" pitchFamily="49" charset="0"/>
              <a:buChar char="o"/>
            </a:pPr>
            <a:r>
              <a:rPr lang="en-US" dirty="0" err="1">
                <a:latin typeface="Arial" panose="020B0604020202020204" pitchFamily="34" charset="0"/>
                <a:cs typeface="Arial" panose="020B0604020202020204" pitchFamily="34" charset="0"/>
              </a:rPr>
              <a:t>Jasypt</a:t>
            </a:r>
            <a:r>
              <a:rPr lang="en-US" dirty="0">
                <a:latin typeface="Arial" panose="020B0604020202020204" pitchFamily="34" charset="0"/>
                <a:cs typeface="Arial" panose="020B0604020202020204" pitchFamily="34" charset="0"/>
              </a:rPr>
              <a:t> library: a Java simplified encryption library</a:t>
            </a:r>
          </a:p>
          <a:p>
            <a:pPr lvl="1">
              <a:buFont typeface="Courier New" panose="02070309020205020404" pitchFamily="49" charset="0"/>
              <a:buChar char="o"/>
            </a:pPr>
            <a:r>
              <a:rPr lang="en-CA" dirty="0">
                <a:latin typeface="Arial" panose="020B0604020202020204" pitchFamily="34" charset="0"/>
                <a:cs typeface="Arial" panose="020B0604020202020204" pitchFamily="34" charset="0"/>
              </a:rPr>
              <a:t>CryptoAPI: .NET encryption library</a:t>
            </a:r>
          </a:p>
          <a:p>
            <a:pPr lvl="1">
              <a:buFont typeface="Courier New" panose="02070309020205020404" pitchFamily="49" charset="0"/>
              <a:buChar char="o"/>
            </a:pPr>
            <a:r>
              <a:rPr lang="en-CA" dirty="0" err="1">
                <a:latin typeface="Arial" panose="020B0604020202020204" pitchFamily="34" charset="0"/>
                <a:cs typeface="Arial" panose="020B0604020202020204" pitchFamily="34" charset="0"/>
              </a:rPr>
              <a:t>OpenPGP</a:t>
            </a:r>
            <a:r>
              <a:rPr lang="en-CA" dirty="0">
                <a:latin typeface="Arial" panose="020B0604020202020204" pitchFamily="34" charset="0"/>
                <a:cs typeface="Arial" panose="020B0604020202020204" pitchFamily="34" charset="0"/>
              </a:rPr>
              <a:t>: available for different platforms</a:t>
            </a:r>
            <a:endParaRPr lang="en-US" dirty="0">
              <a:latin typeface="Antique Olive Roman"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889685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1347614"/>
            <a:ext cx="8712968" cy="3693000"/>
          </a:xfrm>
        </p:spPr>
        <p:txBody>
          <a:bodyPr>
            <a:normAutofit fontScale="77500" lnSpcReduction="20000"/>
          </a:bodyPr>
          <a:lstStyle/>
          <a:p>
            <a:r>
              <a:rPr lang="en-US" dirty="0"/>
              <a:t>Encryption is the “</a:t>
            </a:r>
            <a:r>
              <a:rPr lang="en-US" dirty="0">
                <a:solidFill>
                  <a:schemeClr val="tx2"/>
                </a:solidFill>
              </a:rPr>
              <a:t>process of converting information or data into a code</a:t>
            </a:r>
            <a:r>
              <a:rPr lang="en-US" dirty="0"/>
              <a:t>”, especially to “</a:t>
            </a:r>
            <a:r>
              <a:rPr lang="en-US" dirty="0">
                <a:solidFill>
                  <a:schemeClr val="tx2"/>
                </a:solidFill>
              </a:rPr>
              <a:t>prevent unauthorized access</a:t>
            </a:r>
            <a:r>
              <a:rPr lang="en-US" dirty="0"/>
              <a:t>,” even while data is being transmitted over insecure computer networks.</a:t>
            </a:r>
          </a:p>
          <a:p>
            <a:endParaRPr lang="en-US" dirty="0"/>
          </a:p>
          <a:p>
            <a:r>
              <a:rPr lang="en-US" dirty="0"/>
              <a:t>In other words, Encryption is a </a:t>
            </a:r>
            <a:r>
              <a:rPr lang="en-US" altLang="en-US" dirty="0">
                <a:solidFill>
                  <a:schemeClr val="tx2"/>
                </a:solidFill>
              </a:rPr>
              <a:t>process</a:t>
            </a:r>
            <a:r>
              <a:rPr lang="en-US" altLang="en-US" dirty="0">
                <a:solidFill>
                  <a:srgbClr val="0070C0"/>
                </a:solidFill>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of encoding or enciphering a message </a:t>
            </a:r>
            <a:r>
              <a:rPr lang="en-US" altLang="en-US" dirty="0">
                <a:solidFill>
                  <a:schemeClr val="tx2"/>
                </a:solidFill>
              </a:rPr>
              <a:t>to hide its meaning</a:t>
            </a:r>
            <a:r>
              <a:rPr lang="en-US" altLang="en-US" dirty="0">
                <a:latin typeface="Arial" panose="020B0604020202020204" pitchFamily="34" charset="0"/>
                <a:cs typeface="Arial" panose="020B0604020202020204" pitchFamily="34" charset="0"/>
              </a:rPr>
              <a:t>, called cyphertext, and </a:t>
            </a:r>
            <a:r>
              <a:rPr lang="en-US" altLang="en-US" dirty="0">
                <a:solidFill>
                  <a:schemeClr val="tx2"/>
                </a:solidFill>
              </a:rPr>
              <a:t>secure it across insecure networks </a:t>
            </a:r>
            <a:r>
              <a:rPr lang="en-US" altLang="en-US" dirty="0">
                <a:latin typeface="Arial" panose="020B0604020202020204" pitchFamily="34" charset="0"/>
                <a:cs typeface="Arial" panose="020B0604020202020204" pitchFamily="34" charset="0"/>
              </a:rPr>
              <a:t>such as Internet.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Encryption is </a:t>
            </a:r>
            <a:r>
              <a:rPr lang="en-US" dirty="0">
                <a:solidFill>
                  <a:schemeClr val="tx2"/>
                </a:solidFill>
              </a:rPr>
              <a:t>the most effective way to achieve data security in transit across insecure networks</a:t>
            </a:r>
            <a:r>
              <a:rPr lang="en-US" dirty="0">
                <a:latin typeface="Arial" panose="020B0604020202020204" pitchFamily="34" charset="0"/>
                <a:cs typeface="Arial" panose="020B0604020202020204" pitchFamily="34" charset="0"/>
              </a:rPr>
              <a:t>. To read an encrypted file, you must have access to </a:t>
            </a:r>
            <a:r>
              <a:rPr lang="en-US" dirty="0">
                <a:solidFill>
                  <a:schemeClr val="tx2"/>
                </a:solidFill>
              </a:rPr>
              <a:t>a secret key or password </a:t>
            </a:r>
            <a:r>
              <a:rPr lang="en-US" dirty="0">
                <a:latin typeface="Arial" panose="020B0604020202020204" pitchFamily="34" charset="0"/>
                <a:cs typeface="Arial" panose="020B0604020202020204" pitchFamily="34" charset="0"/>
              </a:rPr>
              <a:t>that enables you to decrypt it. </a:t>
            </a:r>
          </a:p>
          <a:p>
            <a:endParaRPr lang="en-US" dirty="0"/>
          </a:p>
        </p:txBody>
      </p:sp>
      <p:sp>
        <p:nvSpPr>
          <p:cNvPr id="6" name="Title 1"/>
          <p:cNvSpPr>
            <a:spLocks noGrp="1"/>
          </p:cNvSpPr>
          <p:nvPr>
            <p:ph type="title"/>
          </p:nvPr>
        </p:nvSpPr>
        <p:spPr>
          <a:xfrm>
            <a:off x="89755" y="339502"/>
            <a:ext cx="8964488" cy="742950"/>
          </a:xfrm>
        </p:spPr>
        <p:txBody>
          <a:bodyPr>
            <a:noAutofit/>
          </a:bodyPr>
          <a:lstStyle/>
          <a:p>
            <a:pPr lvl="0"/>
            <a:r>
              <a:rPr lang="en-US" sz="3200" dirty="0"/>
              <a:t>What is Encryption?</a:t>
            </a:r>
          </a:p>
        </p:txBody>
      </p:sp>
    </p:spTree>
    <p:extLst>
      <p:ext uri="{BB962C8B-B14F-4D97-AF65-F5344CB8AC3E}">
        <p14:creationId xmlns:p14="http://schemas.microsoft.com/office/powerpoint/2010/main" val="35806992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5515" y="1203598"/>
            <a:ext cx="8712968" cy="3693000"/>
          </a:xfrm>
        </p:spPr>
        <p:txBody>
          <a:bodyPr>
            <a:normAutofit/>
          </a:bodyPr>
          <a:lstStyle/>
          <a:p>
            <a:r>
              <a:rPr lang="en-US" dirty="0"/>
              <a:t>Decryption is the </a:t>
            </a:r>
            <a:r>
              <a:rPr lang="en-US" dirty="0">
                <a:solidFill>
                  <a:schemeClr val="tx2"/>
                </a:solidFill>
              </a:rPr>
              <a:t>process</a:t>
            </a:r>
            <a:r>
              <a:rPr lang="en-US" dirty="0"/>
              <a:t> of taking encoded or encrypted data and “</a:t>
            </a:r>
            <a:r>
              <a:rPr lang="en-US" dirty="0">
                <a:solidFill>
                  <a:schemeClr val="tx2"/>
                </a:solidFill>
              </a:rPr>
              <a:t>converting it back</a:t>
            </a:r>
            <a:r>
              <a:rPr lang="en-US" dirty="0"/>
              <a:t>” into something (text or other data) that </a:t>
            </a:r>
            <a:r>
              <a:rPr lang="en-US" dirty="0">
                <a:solidFill>
                  <a:schemeClr val="tx2"/>
                </a:solidFill>
              </a:rPr>
              <a:t>either a human or a computer program can read and understand</a:t>
            </a:r>
            <a:r>
              <a:rPr lang="en-US" dirty="0"/>
              <a:t>.</a:t>
            </a:r>
          </a:p>
          <a:p>
            <a:endParaRPr lang="en-US" dirty="0"/>
          </a:p>
          <a:p>
            <a:r>
              <a:rPr lang="en-US" dirty="0"/>
              <a:t>In other words, Decryption is a </a:t>
            </a:r>
            <a:r>
              <a:rPr lang="en-US" dirty="0">
                <a:solidFill>
                  <a:schemeClr val="tx2"/>
                </a:solidFill>
              </a:rPr>
              <a:t>process</a:t>
            </a:r>
            <a:r>
              <a:rPr lang="en-US" dirty="0"/>
              <a:t> of decoding or deciphering an encrypted message so as to </a:t>
            </a:r>
            <a:r>
              <a:rPr lang="en-US" dirty="0">
                <a:solidFill>
                  <a:schemeClr val="tx2"/>
                </a:solidFill>
              </a:rPr>
              <a:t>recover plaintext from cyphertext</a:t>
            </a:r>
            <a:r>
              <a:rPr lang="en-US" dirty="0"/>
              <a:t>.</a:t>
            </a:r>
          </a:p>
        </p:txBody>
      </p:sp>
      <p:sp>
        <p:nvSpPr>
          <p:cNvPr id="6" name="Title 1"/>
          <p:cNvSpPr>
            <a:spLocks noGrp="1"/>
          </p:cNvSpPr>
          <p:nvPr>
            <p:ph type="title"/>
          </p:nvPr>
        </p:nvSpPr>
        <p:spPr>
          <a:xfrm>
            <a:off x="89755" y="339502"/>
            <a:ext cx="8964488" cy="742950"/>
          </a:xfrm>
        </p:spPr>
        <p:txBody>
          <a:bodyPr>
            <a:noAutofit/>
          </a:bodyPr>
          <a:lstStyle/>
          <a:p>
            <a:pPr lvl="0"/>
            <a:r>
              <a:rPr lang="en-US" sz="3200" dirty="0"/>
              <a:t>What is Decryption?</a:t>
            </a:r>
          </a:p>
        </p:txBody>
      </p:sp>
    </p:spTree>
    <p:extLst>
      <p:ext uri="{BB962C8B-B14F-4D97-AF65-F5344CB8AC3E}">
        <p14:creationId xmlns:p14="http://schemas.microsoft.com/office/powerpoint/2010/main" val="3338028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95398-678A-4A80-F995-B60CDDB59A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591566B-3A64-766B-97A7-B046531EC27B}"/>
              </a:ext>
            </a:extLst>
          </p:cNvPr>
          <p:cNvSpPr>
            <a:spLocks noGrp="1"/>
          </p:cNvSpPr>
          <p:nvPr>
            <p:ph type="title"/>
          </p:nvPr>
        </p:nvSpPr>
        <p:spPr>
          <a:xfrm>
            <a:off x="559869" y="267494"/>
            <a:ext cx="8229600" cy="742950"/>
          </a:xfrm>
        </p:spPr>
        <p:txBody>
          <a:bodyPr/>
          <a:lstStyle/>
          <a:p>
            <a:pPr algn="ctr"/>
            <a:r>
              <a:rPr lang="en-CA" b="1" dirty="0"/>
              <a:t>Challenges in Secure Computing</a:t>
            </a:r>
            <a:endParaRPr lang="en-CA" dirty="0"/>
          </a:p>
        </p:txBody>
      </p:sp>
      <p:sp>
        <p:nvSpPr>
          <p:cNvPr id="5" name="Content Placeholder 4">
            <a:extLst>
              <a:ext uri="{FF2B5EF4-FFF2-40B4-BE49-F238E27FC236}">
                <a16:creationId xmlns:a16="http://schemas.microsoft.com/office/drawing/2014/main" id="{ECD03967-9ECB-4281-C084-06754AE920FC}"/>
              </a:ext>
            </a:extLst>
          </p:cNvPr>
          <p:cNvSpPr>
            <a:spLocks noGrp="1"/>
          </p:cNvSpPr>
          <p:nvPr>
            <p:ph idx="1"/>
          </p:nvPr>
        </p:nvSpPr>
        <p:spPr>
          <a:xfrm>
            <a:off x="912198" y="1126900"/>
            <a:ext cx="7715200" cy="3965130"/>
          </a:xfrm>
        </p:spPr>
        <p:txBody>
          <a:bodyPr>
            <a:noAutofit/>
          </a:bodyPr>
          <a:lstStyle/>
          <a:p>
            <a:pPr marL="0" indent="0">
              <a:spcBef>
                <a:spcPts val="600"/>
              </a:spcBef>
              <a:spcAft>
                <a:spcPts val="600"/>
              </a:spcAft>
              <a:buNone/>
            </a:pPr>
            <a:r>
              <a:rPr lang="en-CA" dirty="0"/>
              <a:t>Activity:  Security issues</a:t>
            </a:r>
            <a:endParaRPr lang="en-US" dirty="0"/>
          </a:p>
          <a:p>
            <a:pPr marL="0" indent="0">
              <a:spcBef>
                <a:spcPts val="0"/>
              </a:spcBef>
              <a:spcAft>
                <a:spcPts val="600"/>
              </a:spcAft>
              <a:buNone/>
            </a:pPr>
            <a:r>
              <a:rPr lang="en-CA" dirty="0"/>
              <a:t>What are you going to do about your passwords? </a:t>
            </a:r>
          </a:p>
          <a:p>
            <a:pPr marL="0" indent="0">
              <a:spcBef>
                <a:spcPts val="600"/>
              </a:spcBef>
              <a:buNone/>
            </a:pPr>
            <a:r>
              <a:rPr lang="en-CA" dirty="0"/>
              <a:t>Are Facebook, Google, SnapChat, InstaGram, and a host of others, really </a:t>
            </a:r>
            <a:r>
              <a:rPr lang="en-CA" i="1" dirty="0"/>
              <a:t>free</a:t>
            </a:r>
            <a:r>
              <a:rPr lang="en-CA" dirty="0"/>
              <a:t>? </a:t>
            </a:r>
            <a:br>
              <a:rPr lang="en-CA" dirty="0"/>
            </a:br>
            <a:r>
              <a:rPr lang="en-CA" i="1" dirty="0"/>
              <a:t>or</a:t>
            </a:r>
            <a:br>
              <a:rPr lang="en-CA" dirty="0"/>
            </a:br>
            <a:r>
              <a:rPr lang="en-CA" dirty="0"/>
              <a:t>Would a real digital identity free us from bots and trolls? Would being held responsible with legally enforceable accountability fix things?</a:t>
            </a:r>
            <a:br>
              <a:rPr lang="en-CA" dirty="0"/>
            </a:br>
            <a:endParaRPr lang="en-CA" dirty="0"/>
          </a:p>
        </p:txBody>
      </p:sp>
      <p:pic>
        <p:nvPicPr>
          <p:cNvPr id="6" name="Picture 5">
            <a:extLst>
              <a:ext uri="{FF2B5EF4-FFF2-40B4-BE49-F238E27FC236}">
                <a16:creationId xmlns:a16="http://schemas.microsoft.com/office/drawing/2014/main" id="{1D5A9A26-5DBD-E4DC-1759-563631104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670" y="1167728"/>
            <a:ext cx="359863" cy="360040"/>
          </a:xfrm>
          <a:prstGeom prst="rect">
            <a:avLst/>
          </a:prstGeom>
        </p:spPr>
      </p:pic>
    </p:spTree>
    <p:extLst>
      <p:ext uri="{BB962C8B-B14F-4D97-AF65-F5344CB8AC3E}">
        <p14:creationId xmlns:p14="http://schemas.microsoft.com/office/powerpoint/2010/main" val="1211905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67494"/>
            <a:ext cx="8229600" cy="742950"/>
          </a:xfrm>
        </p:spPr>
        <p:txBody>
          <a:bodyPr>
            <a:normAutofit/>
          </a:bodyPr>
          <a:lstStyle/>
          <a:p>
            <a:r>
              <a:rPr lang="en-US" sz="3200" dirty="0"/>
              <a:t>What is an “Encryption Algorithm?”</a:t>
            </a:r>
            <a:endParaRPr lang="en-CA" sz="3200" dirty="0"/>
          </a:p>
        </p:txBody>
      </p:sp>
      <p:sp>
        <p:nvSpPr>
          <p:cNvPr id="5" name="Content Placeholder 4"/>
          <p:cNvSpPr>
            <a:spLocks noGrp="1"/>
          </p:cNvSpPr>
          <p:nvPr>
            <p:ph idx="1"/>
          </p:nvPr>
        </p:nvSpPr>
        <p:spPr>
          <a:xfrm>
            <a:off x="395536" y="1347614"/>
            <a:ext cx="8291264" cy="3657600"/>
          </a:xfrm>
        </p:spPr>
        <p:txBody>
          <a:bodyPr>
            <a:normAutofit fontScale="92500" lnSpcReduction="20000"/>
          </a:bodyPr>
          <a:lstStyle/>
          <a:p>
            <a:r>
              <a:rPr lang="en-US" sz="2100" dirty="0">
                <a:latin typeface="Arial" panose="020B0604020202020204" pitchFamily="34" charset="0"/>
                <a:cs typeface="Arial" panose="020B0604020202020204" pitchFamily="34" charset="0"/>
              </a:rPr>
              <a:t>An</a:t>
            </a:r>
            <a:r>
              <a:rPr lang="en-US" sz="2100" b="1" dirty="0">
                <a:solidFill>
                  <a:schemeClr val="tx2"/>
                </a:solidFill>
                <a:latin typeface="Arial" panose="020B0604020202020204" pitchFamily="34" charset="0"/>
                <a:cs typeface="Arial" panose="020B0604020202020204" pitchFamily="34" charset="0"/>
              </a:rPr>
              <a:t> Encryption algorithm </a:t>
            </a:r>
            <a:r>
              <a:rPr lang="en-US" sz="2100" dirty="0">
                <a:latin typeface="Arial" panose="020B0604020202020204" pitchFamily="34" charset="0"/>
                <a:cs typeface="Arial" panose="020B0604020202020204" pitchFamily="34" charset="0"/>
              </a:rPr>
              <a:t>is the </a:t>
            </a:r>
            <a:r>
              <a:rPr lang="en-US" sz="2100" dirty="0">
                <a:solidFill>
                  <a:schemeClr val="tx2"/>
                </a:solidFill>
                <a:latin typeface="Arial" panose="020B0604020202020204" pitchFamily="34" charset="0"/>
                <a:cs typeface="Arial" panose="020B0604020202020204" pitchFamily="34" charset="0"/>
              </a:rPr>
              <a:t>sequence of data processing </a:t>
            </a:r>
            <a:r>
              <a:rPr lang="en-US" sz="2100" dirty="0">
                <a:latin typeface="Arial" panose="020B0604020202020204" pitchFamily="34" charset="0"/>
                <a:cs typeface="Arial" panose="020B0604020202020204" pitchFamily="34" charset="0"/>
              </a:rPr>
              <a:t>that goes into </a:t>
            </a:r>
            <a:r>
              <a:rPr lang="en-US" sz="2100" dirty="0">
                <a:solidFill>
                  <a:schemeClr val="tx2"/>
                </a:solidFill>
                <a:latin typeface="Arial" panose="020B0604020202020204" pitchFamily="34" charset="0"/>
                <a:cs typeface="Arial" panose="020B0604020202020204" pitchFamily="34" charset="0"/>
              </a:rPr>
              <a:t>transforming plaintext into cyphertext </a:t>
            </a:r>
            <a:r>
              <a:rPr lang="en-US" sz="2100" dirty="0">
                <a:latin typeface="Arial" panose="020B0604020202020204" pitchFamily="34" charset="0"/>
                <a:cs typeface="Arial" panose="020B0604020202020204" pitchFamily="34" charset="0"/>
              </a:rPr>
              <a:t>(some examples in the next slides.)</a:t>
            </a:r>
          </a:p>
          <a:p>
            <a:endParaRPr lang="en-US" sz="21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100" dirty="0">
                <a:latin typeface="Arial" panose="020B0604020202020204" pitchFamily="34" charset="0"/>
                <a:cs typeface="Arial" panose="020B0604020202020204" pitchFamily="34" charset="0"/>
              </a:rPr>
              <a:t>Some Encryption terminology is listed here:</a:t>
            </a:r>
          </a:p>
          <a:p>
            <a:endParaRPr lang="en-US" sz="2100" b="1" dirty="0">
              <a:solidFill>
                <a:schemeClr val="tx2"/>
              </a:solidFill>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1700" b="1" dirty="0">
                <a:solidFill>
                  <a:schemeClr val="tx2"/>
                </a:solidFill>
                <a:latin typeface="Arial" panose="020B0604020202020204" pitchFamily="34" charset="0"/>
                <a:cs typeface="Arial" panose="020B0604020202020204" pitchFamily="34" charset="0"/>
              </a:rPr>
              <a:t>Plaintext</a:t>
            </a:r>
            <a:r>
              <a:rPr lang="en-US" sz="1700" dirty="0">
                <a:latin typeface="Arial" panose="020B0604020202020204" pitchFamily="34" charset="0"/>
                <a:cs typeface="Arial" panose="020B0604020202020204" pitchFamily="34" charset="0"/>
              </a:rPr>
              <a:t>: This is what you want to encrypt.</a:t>
            </a:r>
          </a:p>
          <a:p>
            <a:pPr lvl="1">
              <a:buFont typeface="Courier New" panose="02070309020205020404" pitchFamily="49" charset="0"/>
              <a:buChar char="o"/>
            </a:pPr>
            <a:endParaRPr lang="en-US" sz="1700" dirty="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1700" b="1" dirty="0">
                <a:solidFill>
                  <a:schemeClr val="tx2"/>
                </a:solidFill>
                <a:latin typeface="Arial" panose="020B0604020202020204" pitchFamily="34" charset="0"/>
                <a:cs typeface="Arial" panose="020B0604020202020204" pitchFamily="34" charset="0"/>
              </a:rPr>
              <a:t>Cyphertext</a:t>
            </a:r>
            <a:r>
              <a:rPr lang="en-US" sz="1700" dirty="0">
                <a:latin typeface="Arial" panose="020B0604020202020204" pitchFamily="34" charset="0"/>
                <a:cs typeface="Arial" panose="020B0604020202020204" pitchFamily="34" charset="0"/>
              </a:rPr>
              <a:t>: The encrypted output.</a:t>
            </a:r>
          </a:p>
          <a:p>
            <a:pPr lvl="1">
              <a:buFont typeface="Courier New" panose="02070309020205020404" pitchFamily="49" charset="0"/>
              <a:buChar char="o"/>
            </a:pPr>
            <a:endParaRPr lang="en-US" sz="1700" dirty="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1700" b="1" dirty="0">
                <a:solidFill>
                  <a:schemeClr val="tx2"/>
                </a:solidFill>
                <a:latin typeface="Arial" panose="020B0604020202020204" pitchFamily="34" charset="0"/>
                <a:cs typeface="Arial" panose="020B0604020202020204" pitchFamily="34" charset="0"/>
              </a:rPr>
              <a:t>Enciphering or Encrypting</a:t>
            </a:r>
            <a:r>
              <a:rPr lang="en-US" sz="1700" dirty="0">
                <a:latin typeface="Arial" panose="020B0604020202020204" pitchFamily="34" charset="0"/>
                <a:cs typeface="Arial" panose="020B0604020202020204" pitchFamily="34" charset="0"/>
              </a:rPr>
              <a:t>: Converting plaintext into cyphertext.</a:t>
            </a:r>
          </a:p>
          <a:p>
            <a:pPr lvl="1">
              <a:buFont typeface="Courier New" panose="02070309020205020404" pitchFamily="49" charset="0"/>
              <a:buChar char="o"/>
            </a:pPr>
            <a:endParaRPr lang="en-US" sz="1700" dirty="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altLang="en-US" sz="1700" b="1" dirty="0">
                <a:solidFill>
                  <a:schemeClr val="tx2"/>
                </a:solidFill>
                <a:latin typeface="Arial" panose="020B0604020202020204" pitchFamily="34" charset="0"/>
                <a:cs typeface="Arial" panose="020B0604020202020204" pitchFamily="34" charset="0"/>
              </a:rPr>
              <a:t>Cryptosystem</a:t>
            </a:r>
            <a:r>
              <a:rPr lang="en-US" altLang="en-US" sz="1600" dirty="0">
                <a:latin typeface="Arial" panose="020B0604020202020204" pitchFamily="34" charset="0"/>
                <a:cs typeface="Arial" panose="020B0604020202020204" pitchFamily="34" charset="0"/>
              </a:rPr>
              <a:t>: </a:t>
            </a:r>
            <a:r>
              <a:rPr lang="en-US" altLang="en-US" sz="1700" dirty="0">
                <a:latin typeface="Arial" panose="020B0604020202020204" pitchFamily="34" charset="0"/>
                <a:cs typeface="Arial" panose="020B0604020202020204" pitchFamily="34" charset="0"/>
              </a:rPr>
              <a:t>A system for encryption and decryption.</a:t>
            </a:r>
            <a:endParaRPr lang="en-CA"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5509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03598"/>
            <a:ext cx="9144000" cy="3939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9756" y="339502"/>
            <a:ext cx="8964488" cy="742950"/>
          </a:xfrm>
        </p:spPr>
        <p:txBody>
          <a:bodyPr>
            <a:noAutofit/>
          </a:bodyPr>
          <a:lstStyle/>
          <a:p>
            <a:r>
              <a:rPr lang="en-US" sz="2800" dirty="0"/>
              <a:t>An intro to some types of Encryption Algorithms (Substitutions and Transpositions) with some examples</a:t>
            </a:r>
          </a:p>
        </p:txBody>
      </p:sp>
    </p:spTree>
    <p:extLst>
      <p:ext uri="{BB962C8B-B14F-4D97-AF65-F5344CB8AC3E}">
        <p14:creationId xmlns:p14="http://schemas.microsoft.com/office/powerpoint/2010/main" val="13192467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756" y="1275606"/>
            <a:ext cx="8784976" cy="3816424"/>
          </a:xfrm>
        </p:spPr>
        <p:txBody>
          <a:bodyPr>
            <a:normAutofit fontScale="92500" lnSpcReduction="20000"/>
          </a:bodyPr>
          <a:lstStyle/>
          <a:p>
            <a:r>
              <a:rPr lang="en-CA" altLang="en-US" dirty="0"/>
              <a:t>All encryption algorithms use </a:t>
            </a:r>
            <a:r>
              <a:rPr lang="en-CA" altLang="en-US" dirty="0">
                <a:solidFill>
                  <a:schemeClr val="tx2"/>
                </a:solidFill>
              </a:rPr>
              <a:t>a combination of Substitution and Transposition </a:t>
            </a:r>
            <a:r>
              <a:rPr lang="en-CA" altLang="en-US" dirty="0"/>
              <a:t>to create cyphertext:</a:t>
            </a:r>
          </a:p>
          <a:p>
            <a:endParaRPr lang="en-US" altLang="en-US" dirty="0"/>
          </a:p>
          <a:p>
            <a:pPr lvl="1">
              <a:buFont typeface="Courier New" panose="02070309020205020404" pitchFamily="49" charset="0"/>
              <a:buChar char="o"/>
            </a:pPr>
            <a:r>
              <a:rPr lang="en-US" altLang="en-US" dirty="0">
                <a:solidFill>
                  <a:schemeClr val="tx2"/>
                </a:solidFill>
              </a:rPr>
              <a:t>Substitutions</a:t>
            </a:r>
            <a:r>
              <a:rPr lang="en-US" altLang="en-US" dirty="0">
                <a:solidFill>
                  <a:srgbClr val="0070C0"/>
                </a:solidFill>
              </a:rPr>
              <a:t>: </a:t>
            </a:r>
            <a:r>
              <a:rPr lang="en-US" altLang="en-US" dirty="0"/>
              <a:t>One letter of plaintext is </a:t>
            </a:r>
            <a:r>
              <a:rPr lang="en-US" altLang="en-US" dirty="0">
                <a:solidFill>
                  <a:schemeClr val="tx2"/>
                </a:solidFill>
              </a:rPr>
              <a:t>replaced with another letter or random symbol</a:t>
            </a:r>
            <a:r>
              <a:rPr lang="en-US" altLang="en-US" dirty="0"/>
              <a:t>. We have </a:t>
            </a:r>
            <a:r>
              <a:rPr lang="en-US" altLang="en-US" dirty="0">
                <a:solidFill>
                  <a:schemeClr val="tx2"/>
                </a:solidFill>
              </a:rPr>
              <a:t>Monoalphabetic</a:t>
            </a:r>
            <a:r>
              <a:rPr lang="en-US" altLang="en-US" dirty="0"/>
              <a:t> substitution ciphers (like Caesar ciphers) and </a:t>
            </a:r>
            <a:r>
              <a:rPr lang="en-US" altLang="en-US" dirty="0">
                <a:solidFill>
                  <a:schemeClr val="tx2"/>
                </a:solidFill>
              </a:rPr>
              <a:t>Polyalphabetic</a:t>
            </a:r>
            <a:r>
              <a:rPr lang="en-US" altLang="en-US" dirty="0"/>
              <a:t> substitution ciphers (the same plaintext character is encrypted to different cyphertext along the way.)</a:t>
            </a:r>
          </a:p>
          <a:p>
            <a:pPr lvl="1">
              <a:buFont typeface="Courier New" panose="02070309020205020404" pitchFamily="49" charset="0"/>
              <a:buChar char="o"/>
            </a:pPr>
            <a:endParaRPr lang="en-US" altLang="en-US" dirty="0">
              <a:solidFill>
                <a:srgbClr val="0070C0"/>
              </a:solidFill>
            </a:endParaRPr>
          </a:p>
          <a:p>
            <a:pPr lvl="1">
              <a:buFont typeface="Courier New" panose="02070309020205020404" pitchFamily="49" charset="0"/>
              <a:buChar char="o"/>
            </a:pPr>
            <a:r>
              <a:rPr lang="en-US" altLang="en-US" dirty="0">
                <a:solidFill>
                  <a:schemeClr val="tx2"/>
                </a:solidFill>
              </a:rPr>
              <a:t>Transpositions or Permutations</a:t>
            </a:r>
            <a:r>
              <a:rPr lang="en-US" altLang="en-US" dirty="0"/>
              <a:t>: The letters are not changed, but </a:t>
            </a:r>
            <a:r>
              <a:rPr lang="en-US" altLang="en-US" dirty="0">
                <a:solidFill>
                  <a:schemeClr val="tx2"/>
                </a:solidFill>
              </a:rPr>
              <a:t>the order of the letters is rearranged </a:t>
            </a:r>
            <a:r>
              <a:rPr lang="en-US" altLang="en-US" dirty="0"/>
              <a:t>(e.g. NEXT = ENTX or JOHN = OJNH)</a:t>
            </a:r>
            <a:endParaRPr lang="en-US" dirty="0"/>
          </a:p>
        </p:txBody>
      </p:sp>
      <p:sp>
        <p:nvSpPr>
          <p:cNvPr id="6" name="Title 1"/>
          <p:cNvSpPr>
            <a:spLocks noGrp="1"/>
          </p:cNvSpPr>
          <p:nvPr>
            <p:ph type="title"/>
          </p:nvPr>
        </p:nvSpPr>
        <p:spPr>
          <a:xfrm>
            <a:off x="89756" y="339502"/>
            <a:ext cx="8964488" cy="742950"/>
          </a:xfrm>
        </p:spPr>
        <p:txBody>
          <a:bodyPr>
            <a:noAutofit/>
          </a:bodyPr>
          <a:lstStyle/>
          <a:p>
            <a:r>
              <a:rPr lang="en-US" sz="2800" dirty="0"/>
              <a:t>An intro to some types of Encryption Algorithms (Substitutions and Transpositions) with some examples</a:t>
            </a:r>
          </a:p>
        </p:txBody>
      </p:sp>
    </p:spTree>
    <p:extLst>
      <p:ext uri="{BB962C8B-B14F-4D97-AF65-F5344CB8AC3E}">
        <p14:creationId xmlns:p14="http://schemas.microsoft.com/office/powerpoint/2010/main" val="30175497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731"/>
            <a:ext cx="8229600" cy="742950"/>
          </a:xfrm>
        </p:spPr>
        <p:txBody>
          <a:bodyPr>
            <a:normAutofit/>
          </a:bodyPr>
          <a:lstStyle/>
          <a:p>
            <a:r>
              <a:rPr lang="en-US" b="1" dirty="0">
                <a:latin typeface="Arial" panose="020B0604020202020204" pitchFamily="34" charset="0"/>
                <a:cs typeface="Arial" panose="020B0604020202020204" pitchFamily="34" charset="0"/>
              </a:rPr>
              <a:t>Monoalphabetic Ciphers</a:t>
            </a:r>
            <a:endParaRPr lang="en-CA" dirty="0"/>
          </a:p>
        </p:txBody>
      </p:sp>
      <p:sp>
        <p:nvSpPr>
          <p:cNvPr id="3" name="Content Placeholder 2"/>
          <p:cNvSpPr>
            <a:spLocks noGrp="1"/>
          </p:cNvSpPr>
          <p:nvPr>
            <p:ph idx="1"/>
          </p:nvPr>
        </p:nvSpPr>
        <p:spPr/>
        <p:txBody>
          <a:bodyPr>
            <a:normAutofit fontScale="92500" lnSpcReduction="10000"/>
          </a:bodyPr>
          <a:lstStyle/>
          <a:p>
            <a:r>
              <a:rPr lang="en-US" b="1" i="1" dirty="0">
                <a:latin typeface="Arial" panose="020B0604020202020204" pitchFamily="34" charset="0"/>
                <a:cs typeface="Arial" panose="020B0604020202020204" pitchFamily="34" charset="0"/>
              </a:rPr>
              <a:t>Monoalphabetic substitution ciphers </a:t>
            </a:r>
            <a:r>
              <a:rPr lang="en-US" dirty="0">
                <a:latin typeface="Arial" panose="020B0604020202020204" pitchFamily="34" charset="0"/>
                <a:cs typeface="Arial" panose="020B0604020202020204" pitchFamily="34" charset="0"/>
              </a:rPr>
              <a:t>are </a:t>
            </a:r>
            <a:r>
              <a:rPr lang="en-US" dirty="0">
                <a:solidFill>
                  <a:schemeClr val="tx2"/>
                </a:solidFill>
                <a:latin typeface="Arial" panose="020B0604020202020204" pitchFamily="34" charset="0"/>
                <a:cs typeface="Arial" panose="020B0604020202020204" pitchFamily="34" charset="0"/>
              </a:rPr>
              <a:t>based on a fixed replacement structure.</a:t>
            </a:r>
          </a:p>
          <a:p>
            <a:endParaRPr lang="en-US" dirty="0">
              <a:solidFill>
                <a:schemeClr val="tx2"/>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Using this substitution and the following cyphertext alphabet</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r>
              <a:rPr lang="en-CA" dirty="0"/>
              <a:t>“</a:t>
            </a:r>
            <a:r>
              <a:rPr lang="en-CA" dirty="0">
                <a:solidFill>
                  <a:schemeClr val="tx2"/>
                </a:solidFill>
              </a:rPr>
              <a:t>Toronto</a:t>
            </a:r>
            <a:r>
              <a:rPr lang="en-CA" dirty="0"/>
              <a:t>” encrypts </a:t>
            </a:r>
            <a:r>
              <a:rPr lang="en-CA" dirty="0">
                <a:latin typeface="Arial" panose="020B0604020202020204" pitchFamily="34" charset="0"/>
                <a:cs typeface="Arial" panose="020B0604020202020204" pitchFamily="34" charset="0"/>
              </a:rPr>
              <a:t>to “</a:t>
            </a:r>
            <a:r>
              <a:rPr lang="en-US" dirty="0">
                <a:solidFill>
                  <a:schemeClr val="tx2"/>
                </a:solidFill>
                <a:latin typeface="Arial" panose="020B0604020202020204" pitchFamily="34" charset="0"/>
                <a:cs typeface="Arial" panose="020B0604020202020204" pitchFamily="34" charset="0"/>
              </a:rPr>
              <a:t>UPSPOUP</a:t>
            </a:r>
            <a:r>
              <a:rPr lang="en-US" dirty="0">
                <a:latin typeface="Arial" panose="020B0604020202020204" pitchFamily="34" charset="0"/>
                <a:cs typeface="Arial" panose="020B0604020202020204" pitchFamily="34" charset="0"/>
              </a:rPr>
              <a:t>”. N</a:t>
            </a:r>
            <a:r>
              <a:rPr lang="en-CA" dirty="0">
                <a:latin typeface="Arial" panose="020B0604020202020204" pitchFamily="34" charset="0"/>
                <a:cs typeface="Arial" panose="020B0604020202020204" pitchFamily="34" charset="0"/>
              </a:rPr>
              <a:t>ote that </a:t>
            </a:r>
            <a:r>
              <a:rPr lang="en-CA" dirty="0">
                <a:solidFill>
                  <a:schemeClr val="tx2"/>
                </a:solidFill>
                <a:latin typeface="Arial" panose="020B0604020202020204" pitchFamily="34" charset="0"/>
                <a:cs typeface="Arial" panose="020B0604020202020204" pitchFamily="34" charset="0"/>
              </a:rPr>
              <a:t>the frequency of each character is retained which makes simple substitution easy to crack</a:t>
            </a:r>
            <a:r>
              <a:rPr lang="en-CA" dirty="0">
                <a:latin typeface="Arial" panose="020B0604020202020204" pitchFamily="34" charset="0"/>
                <a:cs typeface="Arial" panose="020B0604020202020204" pitchFamily="34" charset="0"/>
              </a:rPr>
              <a:t>.</a:t>
            </a:r>
          </a:p>
        </p:txBody>
      </p:sp>
      <p:pic>
        <p:nvPicPr>
          <p:cNvPr id="4" name="Picture 3" descr="Picture"/>
          <p:cNvPicPr/>
          <p:nvPr/>
        </p:nvPicPr>
        <p:blipFill>
          <a:blip r:embed="rId3">
            <a:extLst>
              <a:ext uri="{28A0092B-C50C-407E-A947-70E740481C1C}">
                <a14:useLocalDpi xmlns:a14="http://schemas.microsoft.com/office/drawing/2010/main" val="0"/>
              </a:ext>
            </a:extLst>
          </a:blip>
          <a:srcRect/>
          <a:stretch>
            <a:fillRect/>
          </a:stretch>
        </p:blipFill>
        <p:spPr bwMode="auto">
          <a:xfrm>
            <a:off x="611560" y="2609850"/>
            <a:ext cx="7920880" cy="838200"/>
          </a:xfrm>
          <a:prstGeom prst="rect">
            <a:avLst/>
          </a:prstGeom>
          <a:noFill/>
          <a:ln>
            <a:noFill/>
          </a:ln>
        </p:spPr>
      </p:pic>
    </p:spTree>
    <p:extLst>
      <p:ext uri="{BB962C8B-B14F-4D97-AF65-F5344CB8AC3E}">
        <p14:creationId xmlns:p14="http://schemas.microsoft.com/office/powerpoint/2010/main" val="35833189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13837"/>
            <a:ext cx="8640960" cy="742950"/>
          </a:xfrm>
        </p:spPr>
        <p:txBody>
          <a:bodyPr>
            <a:normAutofit/>
          </a:bodyPr>
          <a:lstStyle/>
          <a:p>
            <a:r>
              <a:rPr lang="en-CA" b="1" dirty="0">
                <a:latin typeface="Arial" panose="020B0604020202020204" pitchFamily="34" charset="0"/>
                <a:cs typeface="Arial" panose="020B0604020202020204" pitchFamily="34" charset="0"/>
              </a:rPr>
              <a:t>Polyalphabetic Ciphers</a:t>
            </a:r>
            <a:endParaRPr lang="en-US" b="1" dirty="0">
              <a:latin typeface="Arial" panose="020B0604020202020204" pitchFamily="34" charset="0"/>
              <a:cs typeface="Arial" panose="020B0604020202020204" pitchFamily="34" charset="0"/>
            </a:endParaRPr>
          </a:p>
        </p:txBody>
      </p:sp>
      <p:sp>
        <p:nvSpPr>
          <p:cNvPr id="3" name="TextBox 2"/>
          <p:cNvSpPr txBox="1"/>
          <p:nvPr/>
        </p:nvSpPr>
        <p:spPr>
          <a:xfrm>
            <a:off x="467544" y="1787641"/>
            <a:ext cx="8208912" cy="1015663"/>
          </a:xfrm>
          <a:prstGeom prst="rect">
            <a:avLst/>
          </a:prstGeom>
          <a:noFill/>
        </p:spPr>
        <p:txBody>
          <a:bodyPr wrap="square" rtlCol="0">
            <a:spAutoFit/>
          </a:bodyPr>
          <a:lstStyle/>
          <a:p>
            <a:r>
              <a:rPr lang="en-US" sz="1500" dirty="0"/>
              <a:t>Plain Alphabet:           A  B  C  D  E  F  G  H  I   J  K   L  M  N  O  P  Q  R  S   T  U   V  W  X  Y  Z </a:t>
            </a:r>
          </a:p>
          <a:p>
            <a:r>
              <a:rPr lang="en-US" sz="1500" dirty="0"/>
              <a:t>Cipher Alphabet #1:   B  D  F  H  J   L  N  P  R  T  V  X  Z   A  C   E  G  I   K   M O   Q  S  U  W Y </a:t>
            </a:r>
          </a:p>
          <a:p>
            <a:r>
              <a:rPr lang="en-US" sz="1500" dirty="0"/>
              <a:t>Cipher Alphabet #2:   Z  Y  X  W V  U   T  S  R  Q P  O  N  M  L   K  J   I   H   G  F   E  D  C  B  A</a:t>
            </a:r>
          </a:p>
          <a:p>
            <a:r>
              <a:rPr lang="en-US" sz="1500" dirty="0"/>
              <a:t>Cipher Alphabet #3:   V  Z  A  Y  B  W  C  T  D  S  E  Q  F  J   I    M  N  O  P  G  H   K  L   X  R U</a:t>
            </a:r>
          </a:p>
        </p:txBody>
      </p:sp>
      <p:sp>
        <p:nvSpPr>
          <p:cNvPr id="4" name="TextBox 3"/>
          <p:cNvSpPr txBox="1"/>
          <p:nvPr/>
        </p:nvSpPr>
        <p:spPr>
          <a:xfrm>
            <a:off x="179512" y="1044691"/>
            <a:ext cx="8496944" cy="646331"/>
          </a:xfrm>
          <a:prstGeom prst="rect">
            <a:avLst/>
          </a:prstGeom>
          <a:noFill/>
        </p:spPr>
        <p:txBody>
          <a:bodyPr wrap="square" rtlCol="0">
            <a:spAutoFit/>
          </a:bodyPr>
          <a:lstStyle/>
          <a:p>
            <a:pPr marL="214313" indent="-214313">
              <a:buClr>
                <a:schemeClr val="accent1"/>
              </a:buClr>
              <a:buFont typeface="Arial" panose="020B0604020202020204" pitchFamily="34" charset="0"/>
              <a:buChar char="•"/>
            </a:pPr>
            <a:r>
              <a:rPr lang="en-CA" b="1" i="1" dirty="0"/>
              <a:t>Polyalphabetic Substitution ciphers </a:t>
            </a:r>
            <a:r>
              <a:rPr lang="en-CA" dirty="0"/>
              <a:t>are </a:t>
            </a:r>
            <a:r>
              <a:rPr lang="en-CA" dirty="0">
                <a:solidFill>
                  <a:schemeClr val="tx2"/>
                </a:solidFill>
              </a:rPr>
              <a:t>based on using multiple alphabets for each character. </a:t>
            </a:r>
            <a:r>
              <a:rPr lang="en-CA" dirty="0"/>
              <a:t>Let’s have an example using the following alphabets:</a:t>
            </a:r>
            <a:endParaRPr lang="en-US" dirty="0"/>
          </a:p>
        </p:txBody>
      </p:sp>
      <p:sp>
        <p:nvSpPr>
          <p:cNvPr id="5" name="TextBox 4"/>
          <p:cNvSpPr txBox="1"/>
          <p:nvPr/>
        </p:nvSpPr>
        <p:spPr>
          <a:xfrm>
            <a:off x="395536" y="2848828"/>
            <a:ext cx="8280920" cy="1815882"/>
          </a:xfrm>
          <a:prstGeom prst="rect">
            <a:avLst/>
          </a:prstGeom>
          <a:noFill/>
        </p:spPr>
        <p:txBody>
          <a:bodyPr wrap="square" rtlCol="0">
            <a:spAutoFit/>
          </a:bodyPr>
          <a:lstStyle/>
          <a:p>
            <a:pPr>
              <a:buClr>
                <a:schemeClr val="accent1"/>
              </a:buClr>
            </a:pPr>
            <a:r>
              <a:rPr lang="en-CA" sz="1600" dirty="0"/>
              <a:t>This time, “</a:t>
            </a:r>
            <a:r>
              <a:rPr lang="en-CA" sz="1600" dirty="0">
                <a:solidFill>
                  <a:schemeClr val="tx2"/>
                </a:solidFill>
              </a:rPr>
              <a:t>Toronto</a:t>
            </a:r>
            <a:r>
              <a:rPr lang="en-CA" sz="1600" dirty="0"/>
              <a:t>” encrypts </a:t>
            </a:r>
            <a:r>
              <a:rPr lang="en-CA" sz="1600" dirty="0">
                <a:cs typeface="Arial" panose="020B0604020202020204" pitchFamily="34" charset="0"/>
              </a:rPr>
              <a:t>to “</a:t>
            </a:r>
            <a:r>
              <a:rPr lang="en-CA" sz="1600" dirty="0">
                <a:solidFill>
                  <a:schemeClr val="tx2"/>
                </a:solidFill>
              </a:rPr>
              <a:t>MLOCMGC</a:t>
            </a:r>
            <a:r>
              <a:rPr lang="en-CA" sz="1600" dirty="0"/>
              <a:t>” (We use alphabet #1 for the first letter, alphabet #2 for the second letter, alphabet #3 for the third letter, then cycling from the first alphabet again and continue the process to the end of the phrase.)</a:t>
            </a:r>
          </a:p>
          <a:p>
            <a:pPr>
              <a:buClr>
                <a:schemeClr val="accent1"/>
              </a:buClr>
            </a:pPr>
            <a:endParaRPr lang="en-CA" sz="1600" dirty="0"/>
          </a:p>
          <a:p>
            <a:pPr marL="285750" indent="-285750">
              <a:buClr>
                <a:schemeClr val="accent1"/>
              </a:buClr>
              <a:buFont typeface="Wingdings" panose="05000000000000000000" pitchFamily="2" charset="2"/>
              <a:buChar char="Ø"/>
            </a:pPr>
            <a:r>
              <a:rPr lang="en-CA" sz="1600" dirty="0"/>
              <a:t>Note that </a:t>
            </a:r>
            <a:r>
              <a:rPr lang="en-CA" sz="1600" dirty="0">
                <a:solidFill>
                  <a:schemeClr val="tx2"/>
                </a:solidFill>
              </a:rPr>
              <a:t>the frequency of the characters is obscured</a:t>
            </a:r>
            <a:r>
              <a:rPr lang="en-CA" sz="1600" dirty="0"/>
              <a:t>.  Even though there are repeated characters they are coming from different alphabets and represent different characters. </a:t>
            </a:r>
            <a:r>
              <a:rPr lang="en-CA" sz="1600" dirty="0">
                <a:solidFill>
                  <a:schemeClr val="tx2"/>
                </a:solidFill>
              </a:rPr>
              <a:t>The more alphabets used, the more random the output</a:t>
            </a:r>
            <a:r>
              <a:rPr lang="en-CA" sz="1600" dirty="0"/>
              <a:t>.</a:t>
            </a:r>
            <a:endParaRPr lang="en-US" sz="1600" dirty="0"/>
          </a:p>
        </p:txBody>
      </p:sp>
    </p:spTree>
    <p:extLst>
      <p:ext uri="{BB962C8B-B14F-4D97-AF65-F5344CB8AC3E}">
        <p14:creationId xmlns:p14="http://schemas.microsoft.com/office/powerpoint/2010/main" val="38547934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03598"/>
            <a:ext cx="9144000" cy="3939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9755" y="339502"/>
            <a:ext cx="8964488" cy="742950"/>
          </a:xfrm>
        </p:spPr>
        <p:txBody>
          <a:bodyPr>
            <a:noAutofit/>
          </a:bodyPr>
          <a:lstStyle/>
          <a:p>
            <a:r>
              <a:rPr lang="en-US" sz="2400" dirty="0"/>
              <a:t>Overview of two types of Cryptosystems (Symmetric/Private Key vs. Asymmetric/Public Key)</a:t>
            </a:r>
          </a:p>
        </p:txBody>
      </p:sp>
      <p:sp>
        <p:nvSpPr>
          <p:cNvPr id="2" name="TextBox 1">
            <a:extLst>
              <a:ext uri="{FF2B5EF4-FFF2-40B4-BE49-F238E27FC236}">
                <a16:creationId xmlns:a16="http://schemas.microsoft.com/office/drawing/2014/main" id="{73386CE4-3F70-4303-9FA6-438553D4D609}"/>
              </a:ext>
            </a:extLst>
          </p:cNvPr>
          <p:cNvSpPr txBox="1"/>
          <p:nvPr/>
        </p:nvSpPr>
        <p:spPr>
          <a:xfrm>
            <a:off x="179512" y="1491630"/>
            <a:ext cx="8640960" cy="1200329"/>
          </a:xfrm>
          <a:prstGeom prst="rect">
            <a:avLst/>
          </a:prstGeom>
          <a:noFill/>
        </p:spPr>
        <p:txBody>
          <a:bodyPr wrap="square" rtlCol="0">
            <a:spAutoFit/>
          </a:bodyPr>
          <a:lstStyle/>
          <a:p>
            <a:r>
              <a:rPr lang="en-GB" dirty="0">
                <a:hlinkClick r:id="rId3"/>
              </a:rPr>
              <a:t>Cryptography | NIST</a:t>
            </a:r>
            <a:endParaRPr lang="en-GB" dirty="0">
              <a:hlinkClick r:id="rId4"/>
            </a:endParaRPr>
          </a:p>
          <a:p>
            <a:r>
              <a:rPr lang="en-GB" dirty="0">
                <a:hlinkClick r:id="rId4"/>
              </a:rPr>
              <a:t>NIST Post-Quantum Cryptography Standardization – Wikipedia</a:t>
            </a:r>
            <a:endParaRPr lang="en-GB" dirty="0"/>
          </a:p>
          <a:p>
            <a:r>
              <a:rPr lang="en-GB" dirty="0">
                <a:hlinkClick r:id="rId5"/>
              </a:rPr>
              <a:t>NTRU – Wikipedia</a:t>
            </a:r>
            <a:endParaRPr lang="en-GB" dirty="0"/>
          </a:p>
          <a:p>
            <a:endParaRPr lang="en-CA" dirty="0"/>
          </a:p>
        </p:txBody>
      </p:sp>
    </p:spTree>
    <p:extLst>
      <p:ext uri="{BB962C8B-B14F-4D97-AF65-F5344CB8AC3E}">
        <p14:creationId xmlns:p14="http://schemas.microsoft.com/office/powerpoint/2010/main" val="36424735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008" y="339502"/>
            <a:ext cx="8229600" cy="742950"/>
          </a:xfrm>
        </p:spPr>
        <p:txBody>
          <a:bodyPr/>
          <a:lstStyle/>
          <a:p>
            <a:r>
              <a:rPr lang="en-US" altLang="en-US" b="1" dirty="0">
                <a:latin typeface="Arial" panose="020B0604020202020204" pitchFamily="34" charset="0"/>
                <a:cs typeface="Arial" panose="020B0604020202020204" pitchFamily="34" charset="0"/>
              </a:rPr>
              <a:t>Symmetric Cryptosystem</a:t>
            </a:r>
            <a:endParaRPr lang="en-CA"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0" y="1203598"/>
            <a:ext cx="9361040" cy="3657600"/>
          </a:xfrm>
        </p:spPr>
        <p:txBody>
          <a:bodyPr>
            <a:normAutofit/>
          </a:bodyPr>
          <a:lstStyle/>
          <a:p>
            <a:pPr>
              <a:lnSpc>
                <a:spcPct val="90000"/>
              </a:lnSpc>
            </a:pPr>
            <a:r>
              <a:rPr lang="en-US" altLang="en-US" b="1" dirty="0">
                <a:solidFill>
                  <a:schemeClr val="tx2"/>
                </a:solidFill>
              </a:rPr>
              <a:t>Symmetric Cryptosystem </a:t>
            </a:r>
            <a:r>
              <a:rPr lang="en-US" altLang="en-US" dirty="0"/>
              <a:t>uses </a:t>
            </a:r>
            <a:r>
              <a:rPr lang="en-US" altLang="en-US" dirty="0">
                <a:solidFill>
                  <a:schemeClr val="tx2"/>
                </a:solidFill>
              </a:rPr>
              <a:t>the same key to encrypt and decrypt </a:t>
            </a:r>
            <a:r>
              <a:rPr lang="en-US" altLang="en-US" dirty="0"/>
              <a:t>the message. It is a</a:t>
            </a:r>
            <a:r>
              <a:rPr lang="en-CA" altLang="en-US" dirty="0"/>
              <a:t>lso called “</a:t>
            </a:r>
            <a:r>
              <a:rPr lang="en-CA" altLang="en-US" dirty="0">
                <a:solidFill>
                  <a:schemeClr val="tx2"/>
                </a:solidFill>
              </a:rPr>
              <a:t>Private Key Cryptosystem</a:t>
            </a:r>
            <a:r>
              <a:rPr lang="en-CA" altLang="en-US" dirty="0"/>
              <a:t>”.</a:t>
            </a:r>
          </a:p>
          <a:p>
            <a:endParaRPr lang="en-US" sz="2000" dirty="0">
              <a:latin typeface="Arial" panose="020B0604020202020204" pitchFamily="34" charset="0"/>
              <a:cs typeface="Arial" panose="020B0604020202020204" pitchFamily="34" charset="0"/>
            </a:endParaRPr>
          </a:p>
          <a:p>
            <a:r>
              <a:rPr lang="en-US" dirty="0"/>
              <a:t>A private or secret key is known only to the parties that exchange secret messages and </a:t>
            </a:r>
            <a:r>
              <a:rPr lang="en-US" dirty="0">
                <a:solidFill>
                  <a:schemeClr val="tx2"/>
                </a:solidFill>
              </a:rPr>
              <a:t>has</a:t>
            </a:r>
            <a:r>
              <a:rPr lang="en-US" altLang="en-US" dirty="0">
                <a:solidFill>
                  <a:schemeClr val="tx2"/>
                </a:solidFill>
              </a:rPr>
              <a:t> to be kept secret for security</a:t>
            </a:r>
            <a:r>
              <a:rPr lang="en-US" altLang="en-US" dirty="0"/>
              <a:t>.</a:t>
            </a:r>
            <a:endParaRPr lang="en-CA" dirty="0"/>
          </a:p>
        </p:txBody>
      </p:sp>
      <p:pic>
        <p:nvPicPr>
          <p:cNvPr id="7" name="Picture 6" descr="http://gadmo.com/wp-content/uploads/2015/10/secret-key-CRYPTOGRAPHY.gif"/>
          <p:cNvPicPr/>
          <p:nvPr/>
        </p:nvPicPr>
        <p:blipFill>
          <a:blip r:embed="rId3">
            <a:extLst>
              <a:ext uri="{28A0092B-C50C-407E-A947-70E740481C1C}">
                <a14:useLocalDpi xmlns:a14="http://schemas.microsoft.com/office/drawing/2010/main" val="0"/>
              </a:ext>
            </a:extLst>
          </a:blip>
          <a:srcRect/>
          <a:stretch>
            <a:fillRect/>
          </a:stretch>
        </p:blipFill>
        <p:spPr bwMode="auto">
          <a:xfrm>
            <a:off x="2052650" y="3274690"/>
            <a:ext cx="5255740" cy="1707654"/>
          </a:xfrm>
          <a:prstGeom prst="rect">
            <a:avLst/>
          </a:prstGeom>
          <a:noFill/>
          <a:ln>
            <a:noFill/>
          </a:ln>
        </p:spPr>
      </p:pic>
    </p:spTree>
    <p:extLst>
      <p:ext uri="{BB962C8B-B14F-4D97-AF65-F5344CB8AC3E}">
        <p14:creationId xmlns:p14="http://schemas.microsoft.com/office/powerpoint/2010/main" val="18376979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ChangeArrowheads="1"/>
          </p:cNvSpPr>
          <p:nvPr/>
        </p:nvSpPr>
        <p:spPr bwMode="auto">
          <a:xfrm>
            <a:off x="2651770" y="2920381"/>
            <a:ext cx="971550" cy="504825"/>
          </a:xfrm>
          <a:prstGeom prst="rect">
            <a:avLst/>
          </a:pr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w="12700">
            <a:solidFill>
              <a:schemeClr val="accent2"/>
            </a:solidFill>
            <a:miter lim="800000"/>
            <a:headEnd/>
            <a:tailEnd/>
          </a:ln>
          <a:effectLst/>
        </p:spPr>
        <p:txBody>
          <a:bodyPr wrap="none" lIns="69056" tIns="34529" rIns="69056" bIns="34529" anchor="ctr"/>
          <a:lstStyle/>
          <a:p>
            <a:pPr eaLnBrk="0" hangingPunct="0">
              <a:defRPr/>
            </a:pPr>
            <a:r>
              <a:rPr lang="en-US" sz="1350" b="1" dirty="0">
                <a:solidFill>
                  <a:prstClr val="black"/>
                </a:solidFill>
                <a:effectLst>
                  <a:outerShdw blurRad="38100" dist="38100" dir="2700000" algn="tl">
                    <a:srgbClr val="000000"/>
                  </a:outerShdw>
                </a:effectLst>
              </a:rPr>
              <a:t>Encryption</a:t>
            </a:r>
          </a:p>
        </p:txBody>
      </p:sp>
      <p:graphicFrame>
        <p:nvGraphicFramePr>
          <p:cNvPr id="181252" name="Object 4"/>
          <p:cNvGraphicFramePr>
            <a:graphicFrameLocks/>
          </p:cNvGraphicFramePr>
          <p:nvPr>
            <p:extLst>
              <p:ext uri="{D42A27DB-BD31-4B8C-83A1-F6EECF244321}">
                <p14:modId xmlns:p14="http://schemas.microsoft.com/office/powerpoint/2010/main" val="2051941838"/>
              </p:ext>
            </p:extLst>
          </p:nvPr>
        </p:nvGraphicFramePr>
        <p:xfrm>
          <a:off x="2880370" y="3434731"/>
          <a:ext cx="514350" cy="873919"/>
        </p:xfrm>
        <a:graphic>
          <a:graphicData uri="http://schemas.openxmlformats.org/presentationml/2006/ole">
            <mc:AlternateContent xmlns:mc="http://schemas.openxmlformats.org/markup-compatibility/2006">
              <mc:Choice xmlns:v="urn:schemas-microsoft-com:vml" Requires="v">
                <p:oleObj name="Clip" r:id="rId3" imgW="1393560" imgH="2657160" progId="">
                  <p:embed/>
                </p:oleObj>
              </mc:Choice>
              <mc:Fallback>
                <p:oleObj name="Clip" r:id="rId3" imgW="1393560" imgH="2657160" progId="">
                  <p:embed/>
                  <p:pic>
                    <p:nvPicPr>
                      <p:cNvPr id="181252"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370" y="3434731"/>
                        <a:ext cx="514350" cy="873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1253" name="Rectangle 5"/>
          <p:cNvSpPr>
            <a:spLocks noChangeArrowheads="1"/>
          </p:cNvSpPr>
          <p:nvPr/>
        </p:nvSpPr>
        <p:spPr bwMode="auto">
          <a:xfrm>
            <a:off x="6595120" y="1777381"/>
            <a:ext cx="1009650" cy="993062"/>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12700">
            <a:solidFill>
              <a:srgbClr val="5949F7"/>
            </a:solidFill>
            <a:miter lim="800000"/>
            <a:headEnd/>
            <a:tailEnd/>
          </a:ln>
          <a:effectLst/>
        </p:spPr>
        <p:txBody>
          <a:bodyPr lIns="69056" tIns="34529" rIns="69056" bIns="34529">
            <a:spAutoFit/>
          </a:bodyPr>
          <a:lstStyle/>
          <a:p>
            <a:pPr eaLnBrk="0" hangingPunct="0">
              <a:defRPr/>
            </a:pPr>
            <a:r>
              <a:rPr lang="en-US" sz="1200" b="1" dirty="0">
                <a:solidFill>
                  <a:prstClr val="black"/>
                </a:solidFill>
                <a:effectLst>
                  <a:outerShdw blurRad="38100" dist="38100" dir="2700000" algn="tl">
                    <a:srgbClr val="000000"/>
                  </a:outerShdw>
                </a:effectLst>
              </a:rPr>
              <a:t>“The quick brown fox jumps over the lazy dog”</a:t>
            </a:r>
          </a:p>
        </p:txBody>
      </p:sp>
      <p:sp>
        <p:nvSpPr>
          <p:cNvPr id="181254" name="Rectangle 6"/>
          <p:cNvSpPr>
            <a:spLocks noChangeArrowheads="1"/>
          </p:cNvSpPr>
          <p:nvPr/>
        </p:nvSpPr>
        <p:spPr bwMode="auto">
          <a:xfrm>
            <a:off x="3566170" y="1834530"/>
            <a:ext cx="1696641" cy="808396"/>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12700">
            <a:solidFill>
              <a:srgbClr val="5949F7"/>
            </a:solidFill>
            <a:miter lim="800000"/>
            <a:headEnd/>
            <a:tailEnd/>
          </a:ln>
          <a:effectLst/>
        </p:spPr>
        <p:txBody>
          <a:bodyPr lIns="69056" tIns="34529" rIns="69056" bIns="34529">
            <a:spAutoFit/>
          </a:bodyPr>
          <a:lstStyle/>
          <a:p>
            <a:pPr eaLnBrk="0" hangingPunct="0">
              <a:defRPr/>
            </a:pPr>
            <a:r>
              <a:rPr lang="en-US" sz="1200" b="1" dirty="0">
                <a:solidFill>
                  <a:prstClr val="black"/>
                </a:solidFill>
                <a:effectLst>
                  <a:outerShdw blurRad="38100" dist="38100" dir="2700000" algn="tl">
                    <a:srgbClr val="000000"/>
                  </a:outerShdw>
                </a:effectLst>
              </a:rPr>
              <a:t>“AxCv;5bmEseTfid3)fGsmWe#4^,sdgfMwir3:dkJeTsY8R\s@!q3%”</a:t>
            </a:r>
          </a:p>
        </p:txBody>
      </p:sp>
      <p:sp>
        <p:nvSpPr>
          <p:cNvPr id="181255" name="Rectangle 7"/>
          <p:cNvSpPr>
            <a:spLocks noChangeArrowheads="1"/>
          </p:cNvSpPr>
          <p:nvPr/>
        </p:nvSpPr>
        <p:spPr bwMode="auto">
          <a:xfrm>
            <a:off x="1565923" y="1777383"/>
            <a:ext cx="1046560" cy="993062"/>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12700">
            <a:solidFill>
              <a:srgbClr val="5949F7"/>
            </a:solidFill>
            <a:miter lim="800000"/>
            <a:headEnd/>
            <a:tailEnd/>
          </a:ln>
          <a:effectLst/>
        </p:spPr>
        <p:txBody>
          <a:bodyPr lIns="69056" tIns="34529" rIns="69056" bIns="34529">
            <a:spAutoFit/>
          </a:bodyPr>
          <a:lstStyle/>
          <a:p>
            <a:pPr eaLnBrk="0" hangingPunct="0">
              <a:defRPr/>
            </a:pPr>
            <a:r>
              <a:rPr lang="en-US" sz="1200" b="1" dirty="0">
                <a:solidFill>
                  <a:prstClr val="black"/>
                </a:solidFill>
                <a:effectLst>
                  <a:outerShdw blurRad="38100" dist="38100" dir="2700000" algn="tl">
                    <a:srgbClr val="000000"/>
                  </a:outerShdw>
                </a:effectLst>
              </a:rPr>
              <a:t>“The quick brown fox jumps over the lazy dog”</a:t>
            </a:r>
          </a:p>
        </p:txBody>
      </p:sp>
      <p:sp>
        <p:nvSpPr>
          <p:cNvPr id="181256" name="Freeform 8"/>
          <p:cNvSpPr>
            <a:spLocks/>
          </p:cNvSpPr>
          <p:nvPr/>
        </p:nvSpPr>
        <p:spPr bwMode="auto">
          <a:xfrm>
            <a:off x="3737624" y="2634631"/>
            <a:ext cx="535781" cy="591741"/>
          </a:xfrm>
          <a:custGeom>
            <a:avLst/>
            <a:gdLst/>
            <a:ahLst/>
            <a:cxnLst>
              <a:cxn ang="0">
                <a:pos x="89" y="191"/>
              </a:cxn>
              <a:cxn ang="0">
                <a:pos x="177" y="191"/>
              </a:cxn>
              <a:cxn ang="0">
                <a:pos x="177" y="315"/>
              </a:cxn>
              <a:cxn ang="0">
                <a:pos x="176" y="333"/>
              </a:cxn>
              <a:cxn ang="0">
                <a:pos x="174" y="347"/>
              </a:cxn>
              <a:cxn ang="0">
                <a:pos x="169" y="361"/>
              </a:cxn>
              <a:cxn ang="0">
                <a:pos x="163" y="376"/>
              </a:cxn>
              <a:cxn ang="0">
                <a:pos x="154" y="390"/>
              </a:cxn>
              <a:cxn ang="0">
                <a:pos x="144" y="404"/>
              </a:cxn>
              <a:cxn ang="0">
                <a:pos x="132" y="416"/>
              </a:cxn>
              <a:cxn ang="0">
                <a:pos x="122" y="426"/>
              </a:cxn>
              <a:cxn ang="0">
                <a:pos x="110" y="435"/>
              </a:cxn>
              <a:cxn ang="0">
                <a:pos x="98" y="442"/>
              </a:cxn>
              <a:cxn ang="0">
                <a:pos x="85" y="450"/>
              </a:cxn>
              <a:cxn ang="0">
                <a:pos x="72" y="457"/>
              </a:cxn>
              <a:cxn ang="0">
                <a:pos x="59" y="464"/>
              </a:cxn>
              <a:cxn ang="0">
                <a:pos x="45" y="470"/>
              </a:cxn>
              <a:cxn ang="0">
                <a:pos x="31" y="476"/>
              </a:cxn>
              <a:cxn ang="0">
                <a:pos x="18" y="480"/>
              </a:cxn>
              <a:cxn ang="0">
                <a:pos x="0" y="484"/>
              </a:cxn>
              <a:cxn ang="0">
                <a:pos x="15" y="490"/>
              </a:cxn>
              <a:cxn ang="0">
                <a:pos x="29" y="494"/>
              </a:cxn>
              <a:cxn ang="0">
                <a:pos x="46" y="496"/>
              </a:cxn>
              <a:cxn ang="0">
                <a:pos x="63" y="496"/>
              </a:cxn>
              <a:cxn ang="0">
                <a:pos x="79" y="496"/>
              </a:cxn>
              <a:cxn ang="0">
                <a:pos x="99" y="496"/>
              </a:cxn>
              <a:cxn ang="0">
                <a:pos x="122" y="495"/>
              </a:cxn>
              <a:cxn ang="0">
                <a:pos x="142" y="494"/>
              </a:cxn>
              <a:cxn ang="0">
                <a:pos x="162" y="490"/>
              </a:cxn>
              <a:cxn ang="0">
                <a:pos x="183" y="484"/>
              </a:cxn>
              <a:cxn ang="0">
                <a:pos x="203" y="478"/>
              </a:cxn>
              <a:cxn ang="0">
                <a:pos x="222" y="470"/>
              </a:cxn>
              <a:cxn ang="0">
                <a:pos x="244" y="460"/>
              </a:cxn>
              <a:cxn ang="0">
                <a:pos x="260" y="450"/>
              </a:cxn>
              <a:cxn ang="0">
                <a:pos x="281" y="438"/>
              </a:cxn>
              <a:cxn ang="0">
                <a:pos x="300" y="421"/>
              </a:cxn>
              <a:cxn ang="0">
                <a:pos x="316" y="408"/>
              </a:cxn>
              <a:cxn ang="0">
                <a:pos x="332" y="391"/>
              </a:cxn>
              <a:cxn ang="0">
                <a:pos x="344" y="373"/>
              </a:cxn>
              <a:cxn ang="0">
                <a:pos x="353" y="356"/>
              </a:cxn>
              <a:cxn ang="0">
                <a:pos x="359" y="331"/>
              </a:cxn>
              <a:cxn ang="0">
                <a:pos x="361" y="311"/>
              </a:cxn>
              <a:cxn ang="0">
                <a:pos x="361" y="291"/>
              </a:cxn>
              <a:cxn ang="0">
                <a:pos x="361" y="191"/>
              </a:cxn>
              <a:cxn ang="0">
                <a:pos x="449" y="191"/>
              </a:cxn>
              <a:cxn ang="0">
                <a:pos x="271" y="0"/>
              </a:cxn>
              <a:cxn ang="0">
                <a:pos x="89" y="191"/>
              </a:cxn>
            </a:cxnLst>
            <a:rect l="0" t="0" r="r" b="b"/>
            <a:pathLst>
              <a:path w="450" h="497">
                <a:moveTo>
                  <a:pt x="89" y="191"/>
                </a:moveTo>
                <a:lnTo>
                  <a:pt x="177" y="191"/>
                </a:lnTo>
                <a:lnTo>
                  <a:pt x="177" y="315"/>
                </a:lnTo>
                <a:lnTo>
                  <a:pt x="176" y="333"/>
                </a:lnTo>
                <a:lnTo>
                  <a:pt x="174" y="347"/>
                </a:lnTo>
                <a:lnTo>
                  <a:pt x="169" y="361"/>
                </a:lnTo>
                <a:lnTo>
                  <a:pt x="163" y="376"/>
                </a:lnTo>
                <a:lnTo>
                  <a:pt x="154" y="390"/>
                </a:lnTo>
                <a:lnTo>
                  <a:pt x="144" y="404"/>
                </a:lnTo>
                <a:lnTo>
                  <a:pt x="132" y="416"/>
                </a:lnTo>
                <a:lnTo>
                  <a:pt x="122" y="426"/>
                </a:lnTo>
                <a:lnTo>
                  <a:pt x="110" y="435"/>
                </a:lnTo>
                <a:lnTo>
                  <a:pt x="98" y="442"/>
                </a:lnTo>
                <a:lnTo>
                  <a:pt x="85" y="450"/>
                </a:lnTo>
                <a:lnTo>
                  <a:pt x="72" y="457"/>
                </a:lnTo>
                <a:lnTo>
                  <a:pt x="59" y="464"/>
                </a:lnTo>
                <a:lnTo>
                  <a:pt x="45" y="470"/>
                </a:lnTo>
                <a:lnTo>
                  <a:pt x="31" y="476"/>
                </a:lnTo>
                <a:lnTo>
                  <a:pt x="18" y="480"/>
                </a:lnTo>
                <a:lnTo>
                  <a:pt x="0" y="484"/>
                </a:lnTo>
                <a:lnTo>
                  <a:pt x="15" y="490"/>
                </a:lnTo>
                <a:lnTo>
                  <a:pt x="29" y="494"/>
                </a:lnTo>
                <a:lnTo>
                  <a:pt x="46" y="496"/>
                </a:lnTo>
                <a:lnTo>
                  <a:pt x="63" y="496"/>
                </a:lnTo>
                <a:lnTo>
                  <a:pt x="79" y="496"/>
                </a:lnTo>
                <a:lnTo>
                  <a:pt x="99" y="496"/>
                </a:lnTo>
                <a:lnTo>
                  <a:pt x="122" y="495"/>
                </a:lnTo>
                <a:lnTo>
                  <a:pt x="142" y="494"/>
                </a:lnTo>
                <a:lnTo>
                  <a:pt x="162" y="490"/>
                </a:lnTo>
                <a:lnTo>
                  <a:pt x="183" y="484"/>
                </a:lnTo>
                <a:lnTo>
                  <a:pt x="203" y="478"/>
                </a:lnTo>
                <a:lnTo>
                  <a:pt x="222" y="470"/>
                </a:lnTo>
                <a:lnTo>
                  <a:pt x="244" y="460"/>
                </a:lnTo>
                <a:lnTo>
                  <a:pt x="260" y="450"/>
                </a:lnTo>
                <a:lnTo>
                  <a:pt x="281" y="438"/>
                </a:lnTo>
                <a:lnTo>
                  <a:pt x="300" y="421"/>
                </a:lnTo>
                <a:lnTo>
                  <a:pt x="316" y="408"/>
                </a:lnTo>
                <a:lnTo>
                  <a:pt x="332" y="391"/>
                </a:lnTo>
                <a:lnTo>
                  <a:pt x="344" y="373"/>
                </a:lnTo>
                <a:lnTo>
                  <a:pt x="353" y="356"/>
                </a:lnTo>
                <a:lnTo>
                  <a:pt x="359" y="331"/>
                </a:lnTo>
                <a:lnTo>
                  <a:pt x="361" y="311"/>
                </a:lnTo>
                <a:lnTo>
                  <a:pt x="361" y="291"/>
                </a:lnTo>
                <a:lnTo>
                  <a:pt x="361" y="191"/>
                </a:lnTo>
                <a:lnTo>
                  <a:pt x="449" y="191"/>
                </a:lnTo>
                <a:lnTo>
                  <a:pt x="271" y="0"/>
                </a:lnTo>
                <a:lnTo>
                  <a:pt x="89" y="191"/>
                </a:lnTo>
              </a:path>
            </a:pathLst>
          </a:custGeom>
          <a:gradFill rotWithShape="0">
            <a:gsLst>
              <a:gs pos="0">
                <a:schemeClr val="tx2">
                  <a:gamma/>
                  <a:shade val="80000"/>
                  <a:invGamma/>
                </a:schemeClr>
              </a:gs>
              <a:gs pos="100000">
                <a:schemeClr val="tx2"/>
              </a:gs>
            </a:gsLst>
            <a:lin ang="5400000" scaled="1"/>
          </a:gradFill>
          <a:ln w="12700" cap="rnd" cmpd="sng">
            <a:solidFill>
              <a:srgbClr val="000000"/>
            </a:solidFill>
            <a:prstDash val="solid"/>
            <a:round/>
            <a:headEnd/>
            <a:tailEnd/>
          </a:ln>
          <a:effectLst/>
        </p:spPr>
        <p:txBody>
          <a:bodyPr/>
          <a:lstStyle/>
          <a:p>
            <a:pPr eaLnBrk="0" hangingPunct="0">
              <a:defRPr/>
            </a:pPr>
            <a:endParaRPr lang="en-US" sz="1350">
              <a:solidFill>
                <a:prstClr val="black"/>
              </a:solidFill>
            </a:endParaRPr>
          </a:p>
        </p:txBody>
      </p:sp>
      <p:sp>
        <p:nvSpPr>
          <p:cNvPr id="181257" name="Freeform 9"/>
          <p:cNvSpPr>
            <a:spLocks/>
          </p:cNvSpPr>
          <p:nvPr/>
        </p:nvSpPr>
        <p:spPr bwMode="auto">
          <a:xfrm>
            <a:off x="4537723" y="2691782"/>
            <a:ext cx="731044" cy="603647"/>
          </a:xfrm>
          <a:custGeom>
            <a:avLst/>
            <a:gdLst/>
            <a:ahLst/>
            <a:cxnLst>
              <a:cxn ang="0">
                <a:pos x="414" y="93"/>
              </a:cxn>
              <a:cxn ang="0">
                <a:pos x="414" y="195"/>
              </a:cxn>
              <a:cxn ang="0">
                <a:pos x="154" y="195"/>
              </a:cxn>
              <a:cxn ang="0">
                <a:pos x="139" y="194"/>
              </a:cxn>
              <a:cxn ang="0">
                <a:pos x="127" y="192"/>
              </a:cxn>
              <a:cxn ang="0">
                <a:pos x="114" y="186"/>
              </a:cxn>
              <a:cxn ang="0">
                <a:pos x="102" y="180"/>
              </a:cxn>
              <a:cxn ang="0">
                <a:pos x="90" y="170"/>
              </a:cxn>
              <a:cxn ang="0">
                <a:pos x="79" y="159"/>
              </a:cxn>
              <a:cxn ang="0">
                <a:pos x="68" y="147"/>
              </a:cxn>
              <a:cxn ang="0">
                <a:pos x="60" y="135"/>
              </a:cxn>
              <a:cxn ang="0">
                <a:pos x="51" y="122"/>
              </a:cxn>
              <a:cxn ang="0">
                <a:pos x="46" y="108"/>
              </a:cxn>
              <a:cxn ang="0">
                <a:pos x="39" y="94"/>
              </a:cxn>
              <a:cxn ang="0">
                <a:pos x="32" y="80"/>
              </a:cxn>
              <a:cxn ang="0">
                <a:pos x="27" y="65"/>
              </a:cxn>
              <a:cxn ang="0">
                <a:pos x="21" y="50"/>
              </a:cxn>
              <a:cxn ang="0">
                <a:pos x="17" y="35"/>
              </a:cxn>
              <a:cxn ang="0">
                <a:pos x="13" y="20"/>
              </a:cxn>
              <a:cxn ang="0">
                <a:pos x="10" y="0"/>
              </a:cxn>
              <a:cxn ang="0">
                <a:pos x="4" y="17"/>
              </a:cxn>
              <a:cxn ang="0">
                <a:pos x="1" y="33"/>
              </a:cxn>
              <a:cxn ang="0">
                <a:pos x="0" y="51"/>
              </a:cxn>
              <a:cxn ang="0">
                <a:pos x="0" y="70"/>
              </a:cxn>
              <a:cxn ang="0">
                <a:pos x="0" y="88"/>
              </a:cxn>
              <a:cxn ang="0">
                <a:pos x="0" y="111"/>
              </a:cxn>
              <a:cxn ang="0">
                <a:pos x="0" y="135"/>
              </a:cxn>
              <a:cxn ang="0">
                <a:pos x="1" y="157"/>
              </a:cxn>
              <a:cxn ang="0">
                <a:pos x="4" y="179"/>
              </a:cxn>
              <a:cxn ang="0">
                <a:pos x="10" y="202"/>
              </a:cxn>
              <a:cxn ang="0">
                <a:pos x="14" y="225"/>
              </a:cxn>
              <a:cxn ang="0">
                <a:pos x="21" y="245"/>
              </a:cxn>
              <a:cxn ang="0">
                <a:pos x="30" y="269"/>
              </a:cxn>
              <a:cxn ang="0">
                <a:pos x="39" y="287"/>
              </a:cxn>
              <a:cxn ang="0">
                <a:pos x="50" y="311"/>
              </a:cxn>
              <a:cxn ang="0">
                <a:pos x="63" y="332"/>
              </a:cxn>
              <a:cxn ang="0">
                <a:pos x="74" y="348"/>
              </a:cxn>
              <a:cxn ang="0">
                <a:pos x="90" y="366"/>
              </a:cxn>
              <a:cxn ang="0">
                <a:pos x="104" y="379"/>
              </a:cxn>
              <a:cxn ang="0">
                <a:pos x="120" y="390"/>
              </a:cxn>
              <a:cxn ang="0">
                <a:pos x="140" y="397"/>
              </a:cxn>
              <a:cxn ang="0">
                <a:pos x="158" y="398"/>
              </a:cxn>
              <a:cxn ang="0">
                <a:pos x="174" y="398"/>
              </a:cxn>
              <a:cxn ang="0">
                <a:pos x="414" y="398"/>
              </a:cxn>
              <a:cxn ang="0">
                <a:pos x="414" y="506"/>
              </a:cxn>
              <a:cxn ang="0">
                <a:pos x="613" y="300"/>
              </a:cxn>
              <a:cxn ang="0">
                <a:pos x="414" y="93"/>
              </a:cxn>
            </a:cxnLst>
            <a:rect l="0" t="0" r="r" b="b"/>
            <a:pathLst>
              <a:path w="614" h="507">
                <a:moveTo>
                  <a:pt x="414" y="93"/>
                </a:moveTo>
                <a:lnTo>
                  <a:pt x="414" y="195"/>
                </a:lnTo>
                <a:lnTo>
                  <a:pt x="154" y="195"/>
                </a:lnTo>
                <a:lnTo>
                  <a:pt x="139" y="194"/>
                </a:lnTo>
                <a:lnTo>
                  <a:pt x="127" y="192"/>
                </a:lnTo>
                <a:lnTo>
                  <a:pt x="114" y="186"/>
                </a:lnTo>
                <a:lnTo>
                  <a:pt x="102" y="180"/>
                </a:lnTo>
                <a:lnTo>
                  <a:pt x="90" y="170"/>
                </a:lnTo>
                <a:lnTo>
                  <a:pt x="79" y="159"/>
                </a:lnTo>
                <a:lnTo>
                  <a:pt x="68" y="147"/>
                </a:lnTo>
                <a:lnTo>
                  <a:pt x="60" y="135"/>
                </a:lnTo>
                <a:lnTo>
                  <a:pt x="51" y="122"/>
                </a:lnTo>
                <a:lnTo>
                  <a:pt x="46" y="108"/>
                </a:lnTo>
                <a:lnTo>
                  <a:pt x="39" y="94"/>
                </a:lnTo>
                <a:lnTo>
                  <a:pt x="32" y="80"/>
                </a:lnTo>
                <a:lnTo>
                  <a:pt x="27" y="65"/>
                </a:lnTo>
                <a:lnTo>
                  <a:pt x="21" y="50"/>
                </a:lnTo>
                <a:lnTo>
                  <a:pt x="17" y="35"/>
                </a:lnTo>
                <a:lnTo>
                  <a:pt x="13" y="20"/>
                </a:lnTo>
                <a:lnTo>
                  <a:pt x="10" y="0"/>
                </a:lnTo>
                <a:lnTo>
                  <a:pt x="4" y="17"/>
                </a:lnTo>
                <a:lnTo>
                  <a:pt x="1" y="33"/>
                </a:lnTo>
                <a:lnTo>
                  <a:pt x="0" y="51"/>
                </a:lnTo>
                <a:lnTo>
                  <a:pt x="0" y="70"/>
                </a:lnTo>
                <a:lnTo>
                  <a:pt x="0" y="88"/>
                </a:lnTo>
                <a:lnTo>
                  <a:pt x="0" y="111"/>
                </a:lnTo>
                <a:lnTo>
                  <a:pt x="0" y="135"/>
                </a:lnTo>
                <a:lnTo>
                  <a:pt x="1" y="157"/>
                </a:lnTo>
                <a:lnTo>
                  <a:pt x="4" y="179"/>
                </a:lnTo>
                <a:lnTo>
                  <a:pt x="10" y="202"/>
                </a:lnTo>
                <a:lnTo>
                  <a:pt x="14" y="225"/>
                </a:lnTo>
                <a:lnTo>
                  <a:pt x="21" y="245"/>
                </a:lnTo>
                <a:lnTo>
                  <a:pt x="30" y="269"/>
                </a:lnTo>
                <a:lnTo>
                  <a:pt x="39" y="287"/>
                </a:lnTo>
                <a:lnTo>
                  <a:pt x="50" y="311"/>
                </a:lnTo>
                <a:lnTo>
                  <a:pt x="63" y="332"/>
                </a:lnTo>
                <a:lnTo>
                  <a:pt x="74" y="348"/>
                </a:lnTo>
                <a:lnTo>
                  <a:pt x="90" y="366"/>
                </a:lnTo>
                <a:lnTo>
                  <a:pt x="104" y="379"/>
                </a:lnTo>
                <a:lnTo>
                  <a:pt x="120" y="390"/>
                </a:lnTo>
                <a:lnTo>
                  <a:pt x="140" y="397"/>
                </a:lnTo>
                <a:lnTo>
                  <a:pt x="158" y="398"/>
                </a:lnTo>
                <a:lnTo>
                  <a:pt x="174" y="398"/>
                </a:lnTo>
                <a:lnTo>
                  <a:pt x="414" y="398"/>
                </a:lnTo>
                <a:lnTo>
                  <a:pt x="414" y="506"/>
                </a:lnTo>
                <a:lnTo>
                  <a:pt x="613" y="300"/>
                </a:lnTo>
                <a:lnTo>
                  <a:pt x="414" y="93"/>
                </a:lnTo>
              </a:path>
            </a:pathLst>
          </a:custGeom>
          <a:gradFill rotWithShape="0">
            <a:gsLst>
              <a:gs pos="0">
                <a:schemeClr val="tx2">
                  <a:gamma/>
                  <a:shade val="80000"/>
                  <a:invGamma/>
                </a:schemeClr>
              </a:gs>
              <a:gs pos="100000">
                <a:schemeClr val="tx2"/>
              </a:gs>
            </a:gsLst>
            <a:lin ang="5400000" scaled="1"/>
          </a:gradFill>
          <a:ln w="12700" cap="rnd" cmpd="sng">
            <a:solidFill>
              <a:srgbClr val="000000"/>
            </a:solidFill>
            <a:prstDash val="solid"/>
            <a:round/>
            <a:headEnd/>
            <a:tailEnd/>
          </a:ln>
          <a:effectLst/>
        </p:spPr>
        <p:txBody>
          <a:bodyPr/>
          <a:lstStyle/>
          <a:p>
            <a:pPr eaLnBrk="0" hangingPunct="0">
              <a:defRPr/>
            </a:pPr>
            <a:endParaRPr lang="en-US" sz="1350">
              <a:solidFill>
                <a:prstClr val="black"/>
              </a:solidFill>
            </a:endParaRPr>
          </a:p>
        </p:txBody>
      </p:sp>
      <p:sp>
        <p:nvSpPr>
          <p:cNvPr id="181258" name="Rectangle 10"/>
          <p:cNvSpPr>
            <a:spLocks noChangeArrowheads="1"/>
          </p:cNvSpPr>
          <p:nvPr/>
        </p:nvSpPr>
        <p:spPr bwMode="auto">
          <a:xfrm>
            <a:off x="5394970" y="2920381"/>
            <a:ext cx="1076325" cy="504825"/>
          </a:xfrm>
          <a:prstGeom prst="rect">
            <a:avLst/>
          </a:pr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w="12700">
            <a:solidFill>
              <a:schemeClr val="accent2"/>
            </a:solidFill>
            <a:miter lim="800000"/>
            <a:headEnd/>
            <a:tailEnd/>
          </a:ln>
          <a:effectLst/>
        </p:spPr>
        <p:txBody>
          <a:bodyPr wrap="none" lIns="69056" tIns="34529" rIns="69056" bIns="34529" anchor="ctr"/>
          <a:lstStyle/>
          <a:p>
            <a:pPr eaLnBrk="0" hangingPunct="0">
              <a:defRPr/>
            </a:pPr>
            <a:r>
              <a:rPr lang="en-US" sz="1350" b="1">
                <a:solidFill>
                  <a:prstClr val="black"/>
                </a:solidFill>
                <a:effectLst>
                  <a:outerShdw blurRad="38100" dist="38100" dir="2700000" algn="tl">
                    <a:srgbClr val="000000"/>
                  </a:outerShdw>
                </a:effectLst>
              </a:rPr>
              <a:t>Decryption</a:t>
            </a:r>
          </a:p>
        </p:txBody>
      </p:sp>
      <p:sp>
        <p:nvSpPr>
          <p:cNvPr id="181259" name="Freeform 11"/>
          <p:cNvSpPr>
            <a:spLocks/>
          </p:cNvSpPr>
          <p:nvPr/>
        </p:nvSpPr>
        <p:spPr bwMode="auto">
          <a:xfrm>
            <a:off x="6709420" y="2748931"/>
            <a:ext cx="538163" cy="591741"/>
          </a:xfrm>
          <a:custGeom>
            <a:avLst/>
            <a:gdLst/>
            <a:ahLst/>
            <a:cxnLst>
              <a:cxn ang="0">
                <a:pos x="90" y="191"/>
              </a:cxn>
              <a:cxn ang="0">
                <a:pos x="178" y="191"/>
              </a:cxn>
              <a:cxn ang="0">
                <a:pos x="178" y="315"/>
              </a:cxn>
              <a:cxn ang="0">
                <a:pos x="177" y="333"/>
              </a:cxn>
              <a:cxn ang="0">
                <a:pos x="175" y="347"/>
              </a:cxn>
              <a:cxn ang="0">
                <a:pos x="170" y="361"/>
              </a:cxn>
              <a:cxn ang="0">
                <a:pos x="164" y="376"/>
              </a:cxn>
              <a:cxn ang="0">
                <a:pos x="154" y="390"/>
              </a:cxn>
              <a:cxn ang="0">
                <a:pos x="145" y="404"/>
              </a:cxn>
              <a:cxn ang="0">
                <a:pos x="133" y="416"/>
              </a:cxn>
              <a:cxn ang="0">
                <a:pos x="122" y="426"/>
              </a:cxn>
              <a:cxn ang="0">
                <a:pos x="111" y="435"/>
              </a:cxn>
              <a:cxn ang="0">
                <a:pos x="99" y="442"/>
              </a:cxn>
              <a:cxn ang="0">
                <a:pos x="86" y="450"/>
              </a:cxn>
              <a:cxn ang="0">
                <a:pos x="73" y="457"/>
              </a:cxn>
              <a:cxn ang="0">
                <a:pos x="59" y="464"/>
              </a:cxn>
              <a:cxn ang="0">
                <a:pos x="45" y="470"/>
              </a:cxn>
              <a:cxn ang="0">
                <a:pos x="31" y="476"/>
              </a:cxn>
              <a:cxn ang="0">
                <a:pos x="18" y="480"/>
              </a:cxn>
              <a:cxn ang="0">
                <a:pos x="0" y="484"/>
              </a:cxn>
              <a:cxn ang="0">
                <a:pos x="16" y="490"/>
              </a:cxn>
              <a:cxn ang="0">
                <a:pos x="30" y="494"/>
              </a:cxn>
              <a:cxn ang="0">
                <a:pos x="46" y="496"/>
              </a:cxn>
              <a:cxn ang="0">
                <a:pos x="63" y="496"/>
              </a:cxn>
              <a:cxn ang="0">
                <a:pos x="80" y="496"/>
              </a:cxn>
              <a:cxn ang="0">
                <a:pos x="100" y="496"/>
              </a:cxn>
              <a:cxn ang="0">
                <a:pos x="122" y="495"/>
              </a:cxn>
              <a:cxn ang="0">
                <a:pos x="143" y="494"/>
              </a:cxn>
              <a:cxn ang="0">
                <a:pos x="163" y="490"/>
              </a:cxn>
              <a:cxn ang="0">
                <a:pos x="184" y="484"/>
              </a:cxn>
              <a:cxn ang="0">
                <a:pos x="204" y="478"/>
              </a:cxn>
              <a:cxn ang="0">
                <a:pos x="223" y="470"/>
              </a:cxn>
              <a:cxn ang="0">
                <a:pos x="245" y="460"/>
              </a:cxn>
              <a:cxn ang="0">
                <a:pos x="261" y="450"/>
              </a:cxn>
              <a:cxn ang="0">
                <a:pos x="283" y="438"/>
              </a:cxn>
              <a:cxn ang="0">
                <a:pos x="302" y="421"/>
              </a:cxn>
              <a:cxn ang="0">
                <a:pos x="317" y="408"/>
              </a:cxn>
              <a:cxn ang="0">
                <a:pos x="334" y="391"/>
              </a:cxn>
              <a:cxn ang="0">
                <a:pos x="345" y="373"/>
              </a:cxn>
              <a:cxn ang="0">
                <a:pos x="355" y="356"/>
              </a:cxn>
              <a:cxn ang="0">
                <a:pos x="361" y="331"/>
              </a:cxn>
              <a:cxn ang="0">
                <a:pos x="362" y="311"/>
              </a:cxn>
              <a:cxn ang="0">
                <a:pos x="362" y="291"/>
              </a:cxn>
              <a:cxn ang="0">
                <a:pos x="362" y="191"/>
              </a:cxn>
              <a:cxn ang="0">
                <a:pos x="451" y="191"/>
              </a:cxn>
              <a:cxn ang="0">
                <a:pos x="272" y="0"/>
              </a:cxn>
              <a:cxn ang="0">
                <a:pos x="90" y="191"/>
              </a:cxn>
            </a:cxnLst>
            <a:rect l="0" t="0" r="r" b="b"/>
            <a:pathLst>
              <a:path w="452" h="497">
                <a:moveTo>
                  <a:pt x="90" y="191"/>
                </a:moveTo>
                <a:lnTo>
                  <a:pt x="178" y="191"/>
                </a:lnTo>
                <a:lnTo>
                  <a:pt x="178" y="315"/>
                </a:lnTo>
                <a:lnTo>
                  <a:pt x="177" y="333"/>
                </a:lnTo>
                <a:lnTo>
                  <a:pt x="175" y="347"/>
                </a:lnTo>
                <a:lnTo>
                  <a:pt x="170" y="361"/>
                </a:lnTo>
                <a:lnTo>
                  <a:pt x="164" y="376"/>
                </a:lnTo>
                <a:lnTo>
                  <a:pt x="154" y="390"/>
                </a:lnTo>
                <a:lnTo>
                  <a:pt x="145" y="404"/>
                </a:lnTo>
                <a:lnTo>
                  <a:pt x="133" y="416"/>
                </a:lnTo>
                <a:lnTo>
                  <a:pt x="122" y="426"/>
                </a:lnTo>
                <a:lnTo>
                  <a:pt x="111" y="435"/>
                </a:lnTo>
                <a:lnTo>
                  <a:pt x="99" y="442"/>
                </a:lnTo>
                <a:lnTo>
                  <a:pt x="86" y="450"/>
                </a:lnTo>
                <a:lnTo>
                  <a:pt x="73" y="457"/>
                </a:lnTo>
                <a:lnTo>
                  <a:pt x="59" y="464"/>
                </a:lnTo>
                <a:lnTo>
                  <a:pt x="45" y="470"/>
                </a:lnTo>
                <a:lnTo>
                  <a:pt x="31" y="476"/>
                </a:lnTo>
                <a:lnTo>
                  <a:pt x="18" y="480"/>
                </a:lnTo>
                <a:lnTo>
                  <a:pt x="0" y="484"/>
                </a:lnTo>
                <a:lnTo>
                  <a:pt x="16" y="490"/>
                </a:lnTo>
                <a:lnTo>
                  <a:pt x="30" y="494"/>
                </a:lnTo>
                <a:lnTo>
                  <a:pt x="46" y="496"/>
                </a:lnTo>
                <a:lnTo>
                  <a:pt x="63" y="496"/>
                </a:lnTo>
                <a:lnTo>
                  <a:pt x="80" y="496"/>
                </a:lnTo>
                <a:lnTo>
                  <a:pt x="100" y="496"/>
                </a:lnTo>
                <a:lnTo>
                  <a:pt x="122" y="495"/>
                </a:lnTo>
                <a:lnTo>
                  <a:pt x="143" y="494"/>
                </a:lnTo>
                <a:lnTo>
                  <a:pt x="163" y="490"/>
                </a:lnTo>
                <a:lnTo>
                  <a:pt x="184" y="484"/>
                </a:lnTo>
                <a:lnTo>
                  <a:pt x="204" y="478"/>
                </a:lnTo>
                <a:lnTo>
                  <a:pt x="223" y="470"/>
                </a:lnTo>
                <a:lnTo>
                  <a:pt x="245" y="460"/>
                </a:lnTo>
                <a:lnTo>
                  <a:pt x="261" y="450"/>
                </a:lnTo>
                <a:lnTo>
                  <a:pt x="283" y="438"/>
                </a:lnTo>
                <a:lnTo>
                  <a:pt x="302" y="421"/>
                </a:lnTo>
                <a:lnTo>
                  <a:pt x="317" y="408"/>
                </a:lnTo>
                <a:lnTo>
                  <a:pt x="334" y="391"/>
                </a:lnTo>
                <a:lnTo>
                  <a:pt x="345" y="373"/>
                </a:lnTo>
                <a:lnTo>
                  <a:pt x="355" y="356"/>
                </a:lnTo>
                <a:lnTo>
                  <a:pt x="361" y="331"/>
                </a:lnTo>
                <a:lnTo>
                  <a:pt x="362" y="311"/>
                </a:lnTo>
                <a:lnTo>
                  <a:pt x="362" y="291"/>
                </a:lnTo>
                <a:lnTo>
                  <a:pt x="362" y="191"/>
                </a:lnTo>
                <a:lnTo>
                  <a:pt x="451" y="191"/>
                </a:lnTo>
                <a:lnTo>
                  <a:pt x="272" y="0"/>
                </a:lnTo>
                <a:lnTo>
                  <a:pt x="90" y="191"/>
                </a:lnTo>
              </a:path>
            </a:pathLst>
          </a:custGeom>
          <a:gradFill rotWithShape="0">
            <a:gsLst>
              <a:gs pos="0">
                <a:schemeClr val="tx2">
                  <a:gamma/>
                  <a:shade val="80000"/>
                  <a:invGamma/>
                </a:schemeClr>
              </a:gs>
              <a:gs pos="100000">
                <a:schemeClr val="tx2"/>
              </a:gs>
            </a:gsLst>
            <a:lin ang="5400000" scaled="1"/>
          </a:gradFill>
          <a:ln w="12700" cap="rnd" cmpd="sng">
            <a:solidFill>
              <a:srgbClr val="000000"/>
            </a:solidFill>
            <a:prstDash val="solid"/>
            <a:round/>
            <a:headEnd/>
            <a:tailEnd/>
          </a:ln>
          <a:effectLst/>
        </p:spPr>
        <p:txBody>
          <a:bodyPr/>
          <a:lstStyle/>
          <a:p>
            <a:pPr eaLnBrk="0" hangingPunct="0">
              <a:defRPr/>
            </a:pPr>
            <a:endParaRPr lang="en-US" sz="1350">
              <a:solidFill>
                <a:prstClr val="black"/>
              </a:solidFill>
            </a:endParaRPr>
          </a:p>
        </p:txBody>
      </p:sp>
      <p:sp>
        <p:nvSpPr>
          <p:cNvPr id="181260" name="Freeform 12"/>
          <p:cNvSpPr>
            <a:spLocks/>
          </p:cNvSpPr>
          <p:nvPr/>
        </p:nvSpPr>
        <p:spPr bwMode="auto">
          <a:xfrm>
            <a:off x="2137420" y="2806082"/>
            <a:ext cx="476250" cy="603647"/>
          </a:xfrm>
          <a:custGeom>
            <a:avLst/>
            <a:gdLst/>
            <a:ahLst/>
            <a:cxnLst>
              <a:cxn ang="0">
                <a:pos x="414" y="93"/>
              </a:cxn>
              <a:cxn ang="0">
                <a:pos x="414" y="195"/>
              </a:cxn>
              <a:cxn ang="0">
                <a:pos x="154" y="195"/>
              </a:cxn>
              <a:cxn ang="0">
                <a:pos x="138" y="194"/>
              </a:cxn>
              <a:cxn ang="0">
                <a:pos x="127" y="192"/>
              </a:cxn>
              <a:cxn ang="0">
                <a:pos x="114" y="186"/>
              </a:cxn>
              <a:cxn ang="0">
                <a:pos x="102" y="180"/>
              </a:cxn>
              <a:cxn ang="0">
                <a:pos x="90" y="170"/>
              </a:cxn>
              <a:cxn ang="0">
                <a:pos x="78" y="159"/>
              </a:cxn>
              <a:cxn ang="0">
                <a:pos x="68" y="147"/>
              </a:cxn>
              <a:cxn ang="0">
                <a:pos x="59" y="135"/>
              </a:cxn>
              <a:cxn ang="0">
                <a:pos x="51" y="122"/>
              </a:cxn>
              <a:cxn ang="0">
                <a:pos x="46" y="108"/>
              </a:cxn>
              <a:cxn ang="0">
                <a:pos x="39" y="94"/>
              </a:cxn>
              <a:cxn ang="0">
                <a:pos x="32" y="80"/>
              </a:cxn>
              <a:cxn ang="0">
                <a:pos x="27" y="65"/>
              </a:cxn>
              <a:cxn ang="0">
                <a:pos x="21" y="50"/>
              </a:cxn>
              <a:cxn ang="0">
                <a:pos x="17" y="35"/>
              </a:cxn>
              <a:cxn ang="0">
                <a:pos x="13" y="20"/>
              </a:cxn>
              <a:cxn ang="0">
                <a:pos x="9" y="0"/>
              </a:cxn>
              <a:cxn ang="0">
                <a:pos x="4" y="17"/>
              </a:cxn>
              <a:cxn ang="0">
                <a:pos x="1" y="33"/>
              </a:cxn>
              <a:cxn ang="0">
                <a:pos x="0" y="51"/>
              </a:cxn>
              <a:cxn ang="0">
                <a:pos x="0" y="70"/>
              </a:cxn>
              <a:cxn ang="0">
                <a:pos x="0" y="88"/>
              </a:cxn>
              <a:cxn ang="0">
                <a:pos x="0" y="111"/>
              </a:cxn>
              <a:cxn ang="0">
                <a:pos x="0" y="135"/>
              </a:cxn>
              <a:cxn ang="0">
                <a:pos x="1" y="157"/>
              </a:cxn>
              <a:cxn ang="0">
                <a:pos x="4" y="179"/>
              </a:cxn>
              <a:cxn ang="0">
                <a:pos x="9" y="202"/>
              </a:cxn>
              <a:cxn ang="0">
                <a:pos x="14" y="225"/>
              </a:cxn>
              <a:cxn ang="0">
                <a:pos x="21" y="245"/>
              </a:cxn>
              <a:cxn ang="0">
                <a:pos x="30" y="269"/>
              </a:cxn>
              <a:cxn ang="0">
                <a:pos x="39" y="287"/>
              </a:cxn>
              <a:cxn ang="0">
                <a:pos x="49" y="311"/>
              </a:cxn>
              <a:cxn ang="0">
                <a:pos x="63" y="332"/>
              </a:cxn>
              <a:cxn ang="0">
                <a:pos x="74" y="348"/>
              </a:cxn>
              <a:cxn ang="0">
                <a:pos x="89" y="366"/>
              </a:cxn>
              <a:cxn ang="0">
                <a:pos x="104" y="379"/>
              </a:cxn>
              <a:cxn ang="0">
                <a:pos x="119" y="390"/>
              </a:cxn>
              <a:cxn ang="0">
                <a:pos x="140" y="397"/>
              </a:cxn>
              <a:cxn ang="0">
                <a:pos x="157" y="398"/>
              </a:cxn>
              <a:cxn ang="0">
                <a:pos x="174" y="398"/>
              </a:cxn>
              <a:cxn ang="0">
                <a:pos x="414" y="398"/>
              </a:cxn>
              <a:cxn ang="0">
                <a:pos x="414" y="506"/>
              </a:cxn>
              <a:cxn ang="0">
                <a:pos x="612" y="300"/>
              </a:cxn>
              <a:cxn ang="0">
                <a:pos x="414" y="93"/>
              </a:cxn>
            </a:cxnLst>
            <a:rect l="0" t="0" r="r" b="b"/>
            <a:pathLst>
              <a:path w="613" h="507">
                <a:moveTo>
                  <a:pt x="414" y="93"/>
                </a:moveTo>
                <a:lnTo>
                  <a:pt x="414" y="195"/>
                </a:lnTo>
                <a:lnTo>
                  <a:pt x="154" y="195"/>
                </a:lnTo>
                <a:lnTo>
                  <a:pt x="138" y="194"/>
                </a:lnTo>
                <a:lnTo>
                  <a:pt x="127" y="192"/>
                </a:lnTo>
                <a:lnTo>
                  <a:pt x="114" y="186"/>
                </a:lnTo>
                <a:lnTo>
                  <a:pt x="102" y="180"/>
                </a:lnTo>
                <a:lnTo>
                  <a:pt x="90" y="170"/>
                </a:lnTo>
                <a:lnTo>
                  <a:pt x="78" y="159"/>
                </a:lnTo>
                <a:lnTo>
                  <a:pt x="68" y="147"/>
                </a:lnTo>
                <a:lnTo>
                  <a:pt x="59" y="135"/>
                </a:lnTo>
                <a:lnTo>
                  <a:pt x="51" y="122"/>
                </a:lnTo>
                <a:lnTo>
                  <a:pt x="46" y="108"/>
                </a:lnTo>
                <a:lnTo>
                  <a:pt x="39" y="94"/>
                </a:lnTo>
                <a:lnTo>
                  <a:pt x="32" y="80"/>
                </a:lnTo>
                <a:lnTo>
                  <a:pt x="27" y="65"/>
                </a:lnTo>
                <a:lnTo>
                  <a:pt x="21" y="50"/>
                </a:lnTo>
                <a:lnTo>
                  <a:pt x="17" y="35"/>
                </a:lnTo>
                <a:lnTo>
                  <a:pt x="13" y="20"/>
                </a:lnTo>
                <a:lnTo>
                  <a:pt x="9" y="0"/>
                </a:lnTo>
                <a:lnTo>
                  <a:pt x="4" y="17"/>
                </a:lnTo>
                <a:lnTo>
                  <a:pt x="1" y="33"/>
                </a:lnTo>
                <a:lnTo>
                  <a:pt x="0" y="51"/>
                </a:lnTo>
                <a:lnTo>
                  <a:pt x="0" y="70"/>
                </a:lnTo>
                <a:lnTo>
                  <a:pt x="0" y="88"/>
                </a:lnTo>
                <a:lnTo>
                  <a:pt x="0" y="111"/>
                </a:lnTo>
                <a:lnTo>
                  <a:pt x="0" y="135"/>
                </a:lnTo>
                <a:lnTo>
                  <a:pt x="1" y="157"/>
                </a:lnTo>
                <a:lnTo>
                  <a:pt x="4" y="179"/>
                </a:lnTo>
                <a:lnTo>
                  <a:pt x="9" y="202"/>
                </a:lnTo>
                <a:lnTo>
                  <a:pt x="14" y="225"/>
                </a:lnTo>
                <a:lnTo>
                  <a:pt x="21" y="245"/>
                </a:lnTo>
                <a:lnTo>
                  <a:pt x="30" y="269"/>
                </a:lnTo>
                <a:lnTo>
                  <a:pt x="39" y="287"/>
                </a:lnTo>
                <a:lnTo>
                  <a:pt x="49" y="311"/>
                </a:lnTo>
                <a:lnTo>
                  <a:pt x="63" y="332"/>
                </a:lnTo>
                <a:lnTo>
                  <a:pt x="74" y="348"/>
                </a:lnTo>
                <a:lnTo>
                  <a:pt x="89" y="366"/>
                </a:lnTo>
                <a:lnTo>
                  <a:pt x="104" y="379"/>
                </a:lnTo>
                <a:lnTo>
                  <a:pt x="119" y="390"/>
                </a:lnTo>
                <a:lnTo>
                  <a:pt x="140" y="397"/>
                </a:lnTo>
                <a:lnTo>
                  <a:pt x="157" y="398"/>
                </a:lnTo>
                <a:lnTo>
                  <a:pt x="174" y="398"/>
                </a:lnTo>
                <a:lnTo>
                  <a:pt x="414" y="398"/>
                </a:lnTo>
                <a:lnTo>
                  <a:pt x="414" y="506"/>
                </a:lnTo>
                <a:lnTo>
                  <a:pt x="612" y="300"/>
                </a:lnTo>
                <a:lnTo>
                  <a:pt x="414" y="93"/>
                </a:lnTo>
              </a:path>
            </a:pathLst>
          </a:custGeom>
          <a:gradFill rotWithShape="0">
            <a:gsLst>
              <a:gs pos="0">
                <a:schemeClr val="tx2">
                  <a:gamma/>
                  <a:shade val="80000"/>
                  <a:invGamma/>
                </a:schemeClr>
              </a:gs>
              <a:gs pos="100000">
                <a:schemeClr val="tx2"/>
              </a:gs>
            </a:gsLst>
            <a:lin ang="5400000" scaled="1"/>
          </a:gradFill>
          <a:ln w="12700" cap="rnd" cmpd="sng">
            <a:solidFill>
              <a:srgbClr val="000000"/>
            </a:solidFill>
            <a:prstDash val="solid"/>
            <a:round/>
            <a:headEnd/>
            <a:tailEnd/>
          </a:ln>
          <a:effectLst/>
        </p:spPr>
        <p:txBody>
          <a:bodyPr/>
          <a:lstStyle/>
          <a:p>
            <a:pPr eaLnBrk="0" hangingPunct="0">
              <a:defRPr/>
            </a:pPr>
            <a:endParaRPr lang="en-US" sz="1350">
              <a:solidFill>
                <a:prstClr val="black"/>
              </a:solidFill>
            </a:endParaRPr>
          </a:p>
        </p:txBody>
      </p:sp>
      <p:sp>
        <p:nvSpPr>
          <p:cNvPr id="181261" name="Rectangle 13"/>
          <p:cNvSpPr>
            <a:spLocks noChangeArrowheads="1"/>
          </p:cNvSpPr>
          <p:nvPr/>
        </p:nvSpPr>
        <p:spPr bwMode="auto">
          <a:xfrm>
            <a:off x="1508772" y="1491630"/>
            <a:ext cx="1603772" cy="277482"/>
          </a:xfrm>
          <a:prstGeom prst="rect">
            <a:avLst/>
          </a:prstGeom>
          <a:noFill/>
          <a:ln w="9525">
            <a:noFill/>
            <a:miter lim="800000"/>
            <a:headEnd/>
            <a:tailEnd/>
          </a:ln>
          <a:effectLst/>
        </p:spPr>
        <p:txBody>
          <a:bodyPr lIns="69056" tIns="34529" rIns="69056" bIns="34529">
            <a:spAutoFit/>
          </a:bodyPr>
          <a:lstStyle/>
          <a:p>
            <a:pPr eaLnBrk="0" hangingPunct="0">
              <a:defRPr/>
            </a:pPr>
            <a:r>
              <a:rPr lang="en-US" sz="1350" b="1">
                <a:solidFill>
                  <a:prstClr val="black"/>
                </a:solidFill>
                <a:effectLst>
                  <a:outerShdw blurRad="38100" dist="38100" dir="2700000" algn="tl">
                    <a:srgbClr val="000000"/>
                  </a:outerShdw>
                </a:effectLst>
              </a:rPr>
              <a:t>Plain-text </a:t>
            </a:r>
            <a:r>
              <a:rPr lang="en-US" sz="1350" b="1" dirty="0">
                <a:solidFill>
                  <a:prstClr val="black"/>
                </a:solidFill>
                <a:effectLst>
                  <a:outerShdw blurRad="38100" dist="38100" dir="2700000" algn="tl">
                    <a:srgbClr val="000000"/>
                  </a:outerShdw>
                </a:effectLst>
              </a:rPr>
              <a:t>input</a:t>
            </a:r>
          </a:p>
        </p:txBody>
      </p:sp>
      <p:sp>
        <p:nvSpPr>
          <p:cNvPr id="181262" name="Rectangle 14"/>
          <p:cNvSpPr>
            <a:spLocks noChangeArrowheads="1"/>
          </p:cNvSpPr>
          <p:nvPr/>
        </p:nvSpPr>
        <p:spPr bwMode="auto">
          <a:xfrm>
            <a:off x="6070058" y="1434479"/>
            <a:ext cx="1725215" cy="277482"/>
          </a:xfrm>
          <a:prstGeom prst="rect">
            <a:avLst/>
          </a:prstGeom>
          <a:noFill/>
          <a:ln w="9525">
            <a:noFill/>
            <a:miter lim="800000"/>
            <a:headEnd/>
            <a:tailEnd/>
          </a:ln>
          <a:effectLst/>
        </p:spPr>
        <p:txBody>
          <a:bodyPr lIns="69056" tIns="34529" rIns="69056" bIns="34529">
            <a:spAutoFit/>
          </a:bodyPr>
          <a:lstStyle/>
          <a:p>
            <a:pPr eaLnBrk="0" hangingPunct="0">
              <a:defRPr/>
            </a:pPr>
            <a:r>
              <a:rPr lang="en-US" sz="1350" b="1">
                <a:solidFill>
                  <a:prstClr val="black"/>
                </a:solidFill>
                <a:effectLst>
                  <a:outerShdw blurRad="38100" dist="38100" dir="2700000" algn="tl">
                    <a:srgbClr val="000000"/>
                  </a:outerShdw>
                </a:effectLst>
              </a:rPr>
              <a:t>Plain-text </a:t>
            </a:r>
            <a:r>
              <a:rPr lang="en-US" sz="1350" b="1" dirty="0">
                <a:solidFill>
                  <a:prstClr val="black"/>
                </a:solidFill>
                <a:effectLst>
                  <a:outerShdw blurRad="38100" dist="38100" dir="2700000" algn="tl">
                    <a:srgbClr val="000000"/>
                  </a:outerShdw>
                </a:effectLst>
              </a:rPr>
              <a:t>output</a:t>
            </a:r>
          </a:p>
        </p:txBody>
      </p:sp>
      <p:sp>
        <p:nvSpPr>
          <p:cNvPr id="181263" name="Rectangle 15"/>
          <p:cNvSpPr>
            <a:spLocks noChangeArrowheads="1"/>
          </p:cNvSpPr>
          <p:nvPr/>
        </p:nvSpPr>
        <p:spPr bwMode="auto">
          <a:xfrm>
            <a:off x="3851920" y="1491630"/>
            <a:ext cx="1158479" cy="277482"/>
          </a:xfrm>
          <a:prstGeom prst="rect">
            <a:avLst/>
          </a:prstGeom>
          <a:noFill/>
          <a:ln w="9525">
            <a:noFill/>
            <a:miter lim="800000"/>
            <a:headEnd/>
            <a:tailEnd/>
          </a:ln>
          <a:effectLst/>
        </p:spPr>
        <p:txBody>
          <a:bodyPr lIns="69056" tIns="34529" rIns="69056" bIns="34529">
            <a:spAutoFit/>
          </a:bodyPr>
          <a:lstStyle/>
          <a:p>
            <a:pPr eaLnBrk="0" hangingPunct="0">
              <a:defRPr/>
            </a:pPr>
            <a:r>
              <a:rPr lang="en-US" sz="1350" b="1">
                <a:solidFill>
                  <a:prstClr val="black"/>
                </a:solidFill>
                <a:effectLst>
                  <a:outerShdw blurRad="38100" dist="38100" dir="2700000" algn="tl">
                    <a:srgbClr val="000000"/>
                  </a:outerShdw>
                </a:effectLst>
              </a:rPr>
              <a:t>Cipher-text</a:t>
            </a:r>
            <a:endParaRPr lang="en-US" sz="1350" b="1" dirty="0">
              <a:solidFill>
                <a:prstClr val="black"/>
              </a:solidFill>
              <a:effectLst>
                <a:outerShdw blurRad="38100" dist="38100" dir="2700000" algn="tl">
                  <a:srgbClr val="000000"/>
                </a:outerShdw>
              </a:effectLst>
            </a:endParaRPr>
          </a:p>
        </p:txBody>
      </p:sp>
      <p:sp>
        <p:nvSpPr>
          <p:cNvPr id="181266" name="Rectangle 18"/>
          <p:cNvSpPr>
            <a:spLocks noChangeArrowheads="1"/>
          </p:cNvSpPr>
          <p:nvPr/>
        </p:nvSpPr>
        <p:spPr bwMode="auto">
          <a:xfrm>
            <a:off x="3803105" y="3606180"/>
            <a:ext cx="1952625" cy="669897"/>
          </a:xfrm>
          <a:prstGeom prst="rect">
            <a:avLst/>
          </a:prstGeom>
          <a:noFill/>
          <a:ln w="9525">
            <a:noFill/>
            <a:miter lim="800000"/>
            <a:headEnd/>
            <a:tailEnd/>
          </a:ln>
          <a:effectLst/>
        </p:spPr>
        <p:txBody>
          <a:bodyPr lIns="69056" tIns="34529" rIns="69056" bIns="34529">
            <a:spAutoFit/>
          </a:bodyPr>
          <a:lstStyle/>
          <a:p>
            <a:pPr eaLnBrk="0" hangingPunct="0">
              <a:defRPr/>
            </a:pPr>
            <a:r>
              <a:rPr lang="en-US" sz="2100" b="1" dirty="0">
                <a:solidFill>
                  <a:prstClr val="black"/>
                </a:solidFill>
                <a:effectLst>
                  <a:outerShdw blurRad="38100" dist="38100" dir="2700000" algn="tl">
                    <a:srgbClr val="000000"/>
                  </a:outerShdw>
                </a:effectLst>
              </a:rPr>
              <a:t>Same key</a:t>
            </a:r>
            <a:br>
              <a:rPr lang="en-US" sz="2100" b="1" dirty="0">
                <a:solidFill>
                  <a:prstClr val="black"/>
                </a:solidFill>
                <a:effectLst>
                  <a:outerShdw blurRad="38100" dist="38100" dir="2700000" algn="tl">
                    <a:srgbClr val="000000"/>
                  </a:outerShdw>
                </a:effectLst>
              </a:rPr>
            </a:br>
            <a:r>
              <a:rPr lang="en-US" b="1" dirty="0">
                <a:solidFill>
                  <a:prstClr val="black"/>
                </a:solidFill>
                <a:effectLst>
                  <a:outerShdw blurRad="38100" dist="38100" dir="2700000" algn="tl">
                    <a:srgbClr val="000000"/>
                  </a:outerShdw>
                </a:effectLst>
              </a:rPr>
              <a:t>(shared secret)</a:t>
            </a:r>
          </a:p>
        </p:txBody>
      </p:sp>
      <p:sp>
        <p:nvSpPr>
          <p:cNvPr id="181267" name="Line 19"/>
          <p:cNvSpPr>
            <a:spLocks noChangeShapeType="1"/>
          </p:cNvSpPr>
          <p:nvPr/>
        </p:nvSpPr>
        <p:spPr bwMode="auto">
          <a:xfrm flipH="1" flipV="1">
            <a:off x="3337574" y="3777629"/>
            <a:ext cx="307181" cy="342900"/>
          </a:xfrm>
          <a:prstGeom prst="line">
            <a:avLst/>
          </a:prstGeom>
          <a:noFill/>
          <a:ln w="50800">
            <a:solidFill>
              <a:schemeClr val="tx2"/>
            </a:solidFill>
            <a:round/>
            <a:headEnd type="none" w="sm" len="sm"/>
            <a:tailEnd type="stealth" w="med" len="lg"/>
          </a:ln>
        </p:spPr>
        <p:txBody>
          <a:bodyPr wrap="none" anchor="ctr"/>
          <a:lstStyle/>
          <a:p>
            <a:endParaRPr lang="en-US" sz="1350">
              <a:solidFill>
                <a:prstClr val="black"/>
              </a:solidFill>
            </a:endParaRPr>
          </a:p>
        </p:txBody>
      </p:sp>
      <p:sp>
        <p:nvSpPr>
          <p:cNvPr id="181268" name="Line 20"/>
          <p:cNvSpPr>
            <a:spLocks noChangeShapeType="1"/>
          </p:cNvSpPr>
          <p:nvPr/>
        </p:nvSpPr>
        <p:spPr bwMode="auto">
          <a:xfrm flipV="1">
            <a:off x="5623570" y="3777630"/>
            <a:ext cx="285750" cy="308372"/>
          </a:xfrm>
          <a:prstGeom prst="line">
            <a:avLst/>
          </a:prstGeom>
          <a:noFill/>
          <a:ln w="50800">
            <a:solidFill>
              <a:schemeClr val="tx2"/>
            </a:solidFill>
            <a:round/>
            <a:headEnd type="none" w="sm" len="sm"/>
            <a:tailEnd type="stealth" w="med" len="lg"/>
          </a:ln>
        </p:spPr>
        <p:txBody>
          <a:bodyPr wrap="none" anchor="ctr"/>
          <a:lstStyle/>
          <a:p>
            <a:endParaRPr lang="en-US" sz="1350">
              <a:solidFill>
                <a:prstClr val="black"/>
              </a:solidFill>
            </a:endParaRPr>
          </a:p>
        </p:txBody>
      </p:sp>
      <p:graphicFrame>
        <p:nvGraphicFramePr>
          <p:cNvPr id="181269" name="Object 21"/>
          <p:cNvGraphicFramePr>
            <a:graphicFrameLocks/>
          </p:cNvGraphicFramePr>
          <p:nvPr>
            <p:extLst>
              <p:ext uri="{D42A27DB-BD31-4B8C-83A1-F6EECF244321}">
                <p14:modId xmlns:p14="http://schemas.microsoft.com/office/powerpoint/2010/main" val="38865395"/>
              </p:ext>
            </p:extLst>
          </p:nvPr>
        </p:nvGraphicFramePr>
        <p:xfrm>
          <a:off x="5909323" y="3434731"/>
          <a:ext cx="445294" cy="931069"/>
        </p:xfrm>
        <a:graphic>
          <a:graphicData uri="http://schemas.openxmlformats.org/presentationml/2006/ole">
            <mc:AlternateContent xmlns:mc="http://schemas.openxmlformats.org/markup-compatibility/2006">
              <mc:Choice xmlns:v="urn:schemas-microsoft-com:vml" Requires="v">
                <p:oleObj name="Clip" r:id="rId5" imgW="1393560" imgH="2657160" progId="">
                  <p:embed/>
                </p:oleObj>
              </mc:Choice>
              <mc:Fallback>
                <p:oleObj name="Clip" r:id="rId5" imgW="1393560" imgH="2657160" progId="">
                  <p:embed/>
                  <p:pic>
                    <p:nvPicPr>
                      <p:cNvPr id="181269" name="Object 2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9323" y="3434731"/>
                        <a:ext cx="445294" cy="93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Rounded Rectangle 21"/>
          <p:cNvSpPr>
            <a:spLocks noChangeArrowheads="1"/>
          </p:cNvSpPr>
          <p:nvPr/>
        </p:nvSpPr>
        <p:spPr bwMode="auto">
          <a:xfrm>
            <a:off x="2480320" y="3434729"/>
            <a:ext cx="4400550" cy="971550"/>
          </a:xfrm>
          <a:prstGeom prst="roundRect">
            <a:avLst>
              <a:gd name="adj" fmla="val 16667"/>
            </a:avLst>
          </a:prstGeom>
          <a:solidFill>
            <a:schemeClr val="accent1">
              <a:alpha val="59999"/>
            </a:schemeClr>
          </a:solidFill>
          <a:ln w="9525" algn="ctr">
            <a:solidFill>
              <a:schemeClr val="tx1">
                <a:alpha val="27843"/>
              </a:schemeClr>
            </a:solidFill>
            <a:round/>
            <a:headEnd/>
            <a:tailEnd/>
          </a:ln>
        </p:spPr>
        <p:txBody>
          <a:bodyPr anchorCtr="1"/>
          <a:lstStyle/>
          <a:p>
            <a:pPr eaLnBrk="0" hangingPunct="0"/>
            <a:r>
              <a:rPr lang="en-US" sz="1350" b="1">
                <a:solidFill>
                  <a:prstClr val="black"/>
                </a:solidFill>
              </a:rPr>
              <a:t>Key Distribution Problem</a:t>
            </a:r>
          </a:p>
        </p:txBody>
      </p:sp>
      <p:sp>
        <p:nvSpPr>
          <p:cNvPr id="23" name="Title 3"/>
          <p:cNvSpPr>
            <a:spLocks noGrp="1"/>
          </p:cNvSpPr>
          <p:nvPr>
            <p:ph type="title"/>
          </p:nvPr>
        </p:nvSpPr>
        <p:spPr>
          <a:xfrm>
            <a:off x="215008" y="339502"/>
            <a:ext cx="8229600" cy="742950"/>
          </a:xfrm>
        </p:spPr>
        <p:txBody>
          <a:bodyPr/>
          <a:lstStyle/>
          <a:p>
            <a:r>
              <a:rPr lang="en-US" altLang="en-US" b="1" dirty="0">
                <a:latin typeface="Arial" panose="020B0604020202020204" pitchFamily="34" charset="0"/>
                <a:cs typeface="Arial" panose="020B0604020202020204" pitchFamily="34" charset="0"/>
              </a:rPr>
              <a:t>Symmetric Cryptosystem (Cont’d)</a:t>
            </a:r>
            <a:endParaRPr lang="en-C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1554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1260"/>
                                        </p:tgtEl>
                                        <p:attrNameLst>
                                          <p:attrName>style.visibility</p:attrName>
                                        </p:attrNameLst>
                                      </p:cBhvr>
                                      <p:to>
                                        <p:strVal val="visible"/>
                                      </p:to>
                                    </p:set>
                                    <p:animEffect transition="in" filter="blinds(horizontal)">
                                      <p:cBhvr>
                                        <p:cTn id="7" dur="500"/>
                                        <p:tgtEl>
                                          <p:spTgt spid="18126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1251"/>
                                        </p:tgtEl>
                                        <p:attrNameLst>
                                          <p:attrName>style.visibility</p:attrName>
                                        </p:attrNameLst>
                                      </p:cBhvr>
                                      <p:to>
                                        <p:strVal val="visible"/>
                                      </p:to>
                                    </p:set>
                                    <p:animEffect transition="in" filter="blinds(horizontal)">
                                      <p:cBhvr>
                                        <p:cTn id="10" dur="500"/>
                                        <p:tgtEl>
                                          <p:spTgt spid="181251"/>
                                        </p:tgtEl>
                                      </p:cBhvr>
                                    </p:animEffect>
                                  </p:childTnLst>
                                </p:cTn>
                              </p:par>
                              <p:par>
                                <p:cTn id="11" presetID="3" presetClass="entr" presetSubtype="10" fill="hold" nodeType="withEffect">
                                  <p:stCondLst>
                                    <p:cond delay="0"/>
                                  </p:stCondLst>
                                  <p:childTnLst>
                                    <p:set>
                                      <p:cBhvr>
                                        <p:cTn id="12" dur="1" fill="hold">
                                          <p:stCondLst>
                                            <p:cond delay="0"/>
                                          </p:stCondLst>
                                        </p:cTn>
                                        <p:tgtEl>
                                          <p:spTgt spid="181252"/>
                                        </p:tgtEl>
                                        <p:attrNameLst>
                                          <p:attrName>style.visibility</p:attrName>
                                        </p:attrNameLst>
                                      </p:cBhvr>
                                      <p:to>
                                        <p:strVal val="visible"/>
                                      </p:to>
                                    </p:set>
                                    <p:animEffect transition="in" filter="blinds(horizontal)">
                                      <p:cBhvr>
                                        <p:cTn id="13" dur="500"/>
                                        <p:tgtEl>
                                          <p:spTgt spid="18125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1256"/>
                                        </p:tgtEl>
                                        <p:attrNameLst>
                                          <p:attrName>style.visibility</p:attrName>
                                        </p:attrNameLst>
                                      </p:cBhvr>
                                      <p:to>
                                        <p:strVal val="visible"/>
                                      </p:to>
                                    </p:set>
                                    <p:animEffect transition="in" filter="blinds(horizontal)">
                                      <p:cBhvr>
                                        <p:cTn id="16" dur="500"/>
                                        <p:tgtEl>
                                          <p:spTgt spid="18125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81254"/>
                                        </p:tgtEl>
                                        <p:attrNameLst>
                                          <p:attrName>style.visibility</p:attrName>
                                        </p:attrNameLst>
                                      </p:cBhvr>
                                      <p:to>
                                        <p:strVal val="visible"/>
                                      </p:to>
                                    </p:set>
                                    <p:animEffect transition="in" filter="blinds(horizontal)">
                                      <p:cBhvr>
                                        <p:cTn id="19" dur="500"/>
                                        <p:tgtEl>
                                          <p:spTgt spid="18125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81263"/>
                                        </p:tgtEl>
                                        <p:attrNameLst>
                                          <p:attrName>style.visibility</p:attrName>
                                        </p:attrNameLst>
                                      </p:cBhvr>
                                      <p:to>
                                        <p:strVal val="visible"/>
                                      </p:to>
                                    </p:set>
                                    <p:animEffect transition="in" filter="blinds(horizontal)">
                                      <p:cBhvr>
                                        <p:cTn id="22" dur="500"/>
                                        <p:tgtEl>
                                          <p:spTgt spid="18126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1267"/>
                                        </p:tgtEl>
                                        <p:attrNameLst>
                                          <p:attrName>style.visibility</p:attrName>
                                        </p:attrNameLst>
                                      </p:cBhvr>
                                      <p:to>
                                        <p:strVal val="visible"/>
                                      </p:to>
                                    </p:set>
                                    <p:animEffect transition="in" filter="blinds(horizontal)">
                                      <p:cBhvr>
                                        <p:cTn id="27" dur="500"/>
                                        <p:tgtEl>
                                          <p:spTgt spid="18126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81266"/>
                                        </p:tgtEl>
                                        <p:attrNameLst>
                                          <p:attrName>style.visibility</p:attrName>
                                        </p:attrNameLst>
                                      </p:cBhvr>
                                      <p:to>
                                        <p:strVal val="visible"/>
                                      </p:to>
                                    </p:set>
                                    <p:animEffect transition="in" filter="blinds(horizontal)">
                                      <p:cBhvr>
                                        <p:cTn id="30" dur="500"/>
                                        <p:tgtEl>
                                          <p:spTgt spid="181266"/>
                                        </p:tgtEl>
                                      </p:cBhvr>
                                    </p:animEffect>
                                  </p:childTnLst>
                                </p:cTn>
                              </p:par>
                              <p:par>
                                <p:cTn id="31" presetID="3" presetClass="entr" presetSubtype="10" fill="hold" nodeType="withEffect">
                                  <p:stCondLst>
                                    <p:cond delay="0"/>
                                  </p:stCondLst>
                                  <p:childTnLst>
                                    <p:set>
                                      <p:cBhvr>
                                        <p:cTn id="32" dur="1" fill="hold">
                                          <p:stCondLst>
                                            <p:cond delay="0"/>
                                          </p:stCondLst>
                                        </p:cTn>
                                        <p:tgtEl>
                                          <p:spTgt spid="181269"/>
                                        </p:tgtEl>
                                        <p:attrNameLst>
                                          <p:attrName>style.visibility</p:attrName>
                                        </p:attrNameLst>
                                      </p:cBhvr>
                                      <p:to>
                                        <p:strVal val="visible"/>
                                      </p:to>
                                    </p:set>
                                    <p:animEffect transition="in" filter="blinds(horizontal)">
                                      <p:cBhvr>
                                        <p:cTn id="33" dur="500"/>
                                        <p:tgtEl>
                                          <p:spTgt spid="181269"/>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81268"/>
                                        </p:tgtEl>
                                        <p:attrNameLst>
                                          <p:attrName>style.visibility</p:attrName>
                                        </p:attrNameLst>
                                      </p:cBhvr>
                                      <p:to>
                                        <p:strVal val="visible"/>
                                      </p:to>
                                    </p:set>
                                    <p:animEffect transition="in" filter="blinds(horizontal)">
                                      <p:cBhvr>
                                        <p:cTn id="36" dur="500"/>
                                        <p:tgtEl>
                                          <p:spTgt spid="18126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81258"/>
                                        </p:tgtEl>
                                        <p:attrNameLst>
                                          <p:attrName>style.visibility</p:attrName>
                                        </p:attrNameLst>
                                      </p:cBhvr>
                                      <p:to>
                                        <p:strVal val="visible"/>
                                      </p:to>
                                    </p:set>
                                    <p:animEffect transition="in" filter="blinds(horizontal)">
                                      <p:cBhvr>
                                        <p:cTn id="39" dur="500"/>
                                        <p:tgtEl>
                                          <p:spTgt spid="181258"/>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81257"/>
                                        </p:tgtEl>
                                        <p:attrNameLst>
                                          <p:attrName>style.visibility</p:attrName>
                                        </p:attrNameLst>
                                      </p:cBhvr>
                                      <p:to>
                                        <p:strVal val="visible"/>
                                      </p:to>
                                    </p:set>
                                    <p:animEffect transition="in" filter="blinds(horizontal)">
                                      <p:cBhvr>
                                        <p:cTn id="42" dur="500"/>
                                        <p:tgtEl>
                                          <p:spTgt spid="181257"/>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81259"/>
                                        </p:tgtEl>
                                        <p:attrNameLst>
                                          <p:attrName>style.visibility</p:attrName>
                                        </p:attrNameLst>
                                      </p:cBhvr>
                                      <p:to>
                                        <p:strVal val="visible"/>
                                      </p:to>
                                    </p:set>
                                    <p:animEffect transition="in" filter="blinds(horizontal)">
                                      <p:cBhvr>
                                        <p:cTn id="45" dur="500"/>
                                        <p:tgtEl>
                                          <p:spTgt spid="181259"/>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81253"/>
                                        </p:tgtEl>
                                        <p:attrNameLst>
                                          <p:attrName>style.visibility</p:attrName>
                                        </p:attrNameLst>
                                      </p:cBhvr>
                                      <p:to>
                                        <p:strVal val="visible"/>
                                      </p:to>
                                    </p:set>
                                    <p:animEffect transition="in" filter="blinds(horizontal)">
                                      <p:cBhvr>
                                        <p:cTn id="48" dur="500"/>
                                        <p:tgtEl>
                                          <p:spTgt spid="181253"/>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81262"/>
                                        </p:tgtEl>
                                        <p:attrNameLst>
                                          <p:attrName>style.visibility</p:attrName>
                                        </p:attrNameLst>
                                      </p:cBhvr>
                                      <p:to>
                                        <p:strVal val="visible"/>
                                      </p:to>
                                    </p:set>
                                    <p:animEffect transition="in" filter="blinds(horizontal)">
                                      <p:cBhvr>
                                        <p:cTn id="51" dur="500"/>
                                        <p:tgtEl>
                                          <p:spTgt spid="181262"/>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mph" presetSubtype="0" fill="hold" grpId="1" nodeType="clickEffect">
                                  <p:stCondLst>
                                    <p:cond delay="0"/>
                                  </p:stCondLst>
                                  <p:childTnLst>
                                    <p:animScale>
                                      <p:cBhvr>
                                        <p:cTn id="55" dur="2000" fill="hold"/>
                                        <p:tgtEl>
                                          <p:spTgt spid="181266"/>
                                        </p:tgtEl>
                                      </p:cBhvr>
                                      <p:by x="150000" y="150000"/>
                                    </p:animScale>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diamond(in)">
                                      <p:cBhvr>
                                        <p:cTn id="6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animBg="1"/>
      <p:bldP spid="181253" grpId="0" animBg="1"/>
      <p:bldP spid="181254" grpId="0" animBg="1"/>
      <p:bldP spid="181256" grpId="0" animBg="1"/>
      <p:bldP spid="181257" grpId="0" animBg="1"/>
      <p:bldP spid="181258" grpId="0" animBg="1"/>
      <p:bldP spid="181259" grpId="0" animBg="1"/>
      <p:bldP spid="181260" grpId="0" animBg="1"/>
      <p:bldP spid="181262" grpId="0"/>
      <p:bldP spid="181263" grpId="0"/>
      <p:bldP spid="181266" grpId="0"/>
      <p:bldP spid="181266" grpId="1"/>
      <p:bldP spid="181267" grpId="0" animBg="1"/>
      <p:bldP spid="181268" grpId="0" animBg="1"/>
      <p:bldP spid="2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544975892"/>
              </p:ext>
            </p:extLst>
          </p:nvPr>
        </p:nvGraphicFramePr>
        <p:xfrm>
          <a:off x="1158470" y="1635646"/>
          <a:ext cx="6271684" cy="3241942"/>
        </p:xfrm>
        <a:graphic>
          <a:graphicData uri="http://schemas.openxmlformats.org/drawingml/2006/table">
            <a:tbl>
              <a:tblPr firstRow="1" bandRow="1">
                <a:tableStyleId>{5C22544A-7EE6-4342-B048-85BDC9FD1C3A}</a:tableStyleId>
              </a:tblPr>
              <a:tblGrid>
                <a:gridCol w="3135842">
                  <a:extLst>
                    <a:ext uri="{9D8B030D-6E8A-4147-A177-3AD203B41FA5}">
                      <a16:colId xmlns:a16="http://schemas.microsoft.com/office/drawing/2014/main" val="20000"/>
                    </a:ext>
                  </a:extLst>
                </a:gridCol>
                <a:gridCol w="3135842">
                  <a:extLst>
                    <a:ext uri="{9D8B030D-6E8A-4147-A177-3AD203B41FA5}">
                      <a16:colId xmlns:a16="http://schemas.microsoft.com/office/drawing/2014/main" val="20001"/>
                    </a:ext>
                  </a:extLst>
                </a:gridCol>
              </a:tblGrid>
              <a:tr h="524749">
                <a:tc>
                  <a:txBody>
                    <a:bodyPr/>
                    <a:lstStyle/>
                    <a:p>
                      <a:pPr algn="ctr"/>
                      <a:r>
                        <a:rPr lang="en-CA" sz="1400" dirty="0"/>
                        <a:t>Advantages</a:t>
                      </a:r>
                      <a:endParaRPr lang="en-US" sz="1400" dirty="0"/>
                    </a:p>
                  </a:txBody>
                  <a:tcPr marL="68580" marR="68580" marT="34290" marB="34290"/>
                </a:tc>
                <a:tc>
                  <a:txBody>
                    <a:bodyPr/>
                    <a:lstStyle/>
                    <a:p>
                      <a:pPr algn="ctr"/>
                      <a:r>
                        <a:rPr lang="en-CA" sz="1400" dirty="0"/>
                        <a:t>Disadvantages</a:t>
                      </a:r>
                      <a:endParaRPr lang="en-US" sz="1400" dirty="0"/>
                    </a:p>
                  </a:txBody>
                  <a:tcPr marL="68580" marR="68580" marT="34290" marB="34290"/>
                </a:tc>
                <a:extLst>
                  <a:ext uri="{0D108BD9-81ED-4DB2-BD59-A6C34878D82A}">
                    <a16:rowId xmlns:a16="http://schemas.microsoft.com/office/drawing/2014/main" val="10000"/>
                  </a:ext>
                </a:extLst>
              </a:tr>
              <a:tr h="905731">
                <a:tc>
                  <a:txBody>
                    <a:bodyPr/>
                    <a:lstStyle/>
                    <a:p>
                      <a:r>
                        <a:rPr lang="en-CA" sz="1400" dirty="0"/>
                        <a:t>Very secure if using key greater than</a:t>
                      </a:r>
                      <a:r>
                        <a:rPr lang="en-CA" sz="1400" baseline="0" dirty="0"/>
                        <a:t> 100 bits</a:t>
                      </a:r>
                      <a:endParaRPr lang="en-US" sz="1400" dirty="0"/>
                    </a:p>
                  </a:txBody>
                  <a:tcPr marL="68580" marR="68580" marT="34290" marB="34290"/>
                </a:tc>
                <a:tc>
                  <a:txBody>
                    <a:bodyPr/>
                    <a:lstStyle/>
                    <a:p>
                      <a:r>
                        <a:rPr lang="en-CA" sz="1400" dirty="0"/>
                        <a:t>Safely distributing key to other party is major</a:t>
                      </a:r>
                      <a:r>
                        <a:rPr lang="en-CA" sz="1400" baseline="0" dirty="0"/>
                        <a:t> concern. Face to Face exchange is best</a:t>
                      </a:r>
                      <a:endParaRPr lang="en-US" sz="1400" dirty="0"/>
                    </a:p>
                  </a:txBody>
                  <a:tcPr marL="68580" marR="68580" marT="34290" marB="34290"/>
                </a:tc>
                <a:extLst>
                  <a:ext uri="{0D108BD9-81ED-4DB2-BD59-A6C34878D82A}">
                    <a16:rowId xmlns:a16="http://schemas.microsoft.com/office/drawing/2014/main" val="10001"/>
                  </a:ext>
                </a:extLst>
              </a:tr>
              <a:tr h="9057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t>Keys are shorter than Asymmetric encryption</a:t>
                      </a:r>
                      <a:endParaRPr lang="en-US" sz="1400" dirty="0"/>
                    </a:p>
                    <a:p>
                      <a:endParaRPr lang="en-US" sz="1400" dirty="0"/>
                    </a:p>
                  </a:txBody>
                  <a:tcPr marL="68580" marR="68580" marT="34290" marB="34290"/>
                </a:tc>
                <a:tc>
                  <a:txBody>
                    <a:bodyPr/>
                    <a:lstStyle/>
                    <a:p>
                      <a:r>
                        <a:rPr lang="en-CA" sz="1400" dirty="0"/>
                        <a:t>The number of keys increases exponentially with the number of users exchanging</a:t>
                      </a:r>
                      <a:r>
                        <a:rPr lang="en-CA" sz="1400" baseline="0" dirty="0"/>
                        <a:t> secret information</a:t>
                      </a:r>
                      <a:endParaRPr lang="en-US" sz="1400" dirty="0"/>
                    </a:p>
                  </a:txBody>
                  <a:tcPr marL="68580" marR="68580" marT="34290" marB="34290"/>
                </a:tc>
                <a:extLst>
                  <a:ext uri="{0D108BD9-81ED-4DB2-BD59-A6C34878D82A}">
                    <a16:rowId xmlns:a16="http://schemas.microsoft.com/office/drawing/2014/main" val="10002"/>
                  </a:ext>
                </a:extLst>
              </a:tr>
              <a:tr h="9057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t>Very fast performance</a:t>
                      </a:r>
                      <a:endParaRPr lang="en-US" sz="1400" dirty="0"/>
                    </a:p>
                    <a:p>
                      <a:endParaRPr 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t>If compromised, cracker can decrypt</a:t>
                      </a:r>
                      <a:r>
                        <a:rPr lang="en-CA" sz="1400" baseline="0" dirty="0"/>
                        <a:t> everything -- serious problem</a:t>
                      </a:r>
                      <a:endParaRPr lang="en-US" sz="1400" dirty="0"/>
                    </a:p>
                  </a:txBody>
                  <a:tcPr marL="68580" marR="68580" marT="34290" marB="34290"/>
                </a:tc>
                <a:extLst>
                  <a:ext uri="{0D108BD9-81ED-4DB2-BD59-A6C34878D82A}">
                    <a16:rowId xmlns:a16="http://schemas.microsoft.com/office/drawing/2014/main" val="10003"/>
                  </a:ext>
                </a:extLst>
              </a:tr>
            </a:tbl>
          </a:graphicData>
        </a:graphic>
      </p:graphicFrame>
      <p:sp>
        <p:nvSpPr>
          <p:cNvPr id="7" name="Title 3"/>
          <p:cNvSpPr>
            <a:spLocks noGrp="1"/>
          </p:cNvSpPr>
          <p:nvPr>
            <p:ph type="title"/>
          </p:nvPr>
        </p:nvSpPr>
        <p:spPr>
          <a:xfrm>
            <a:off x="179512" y="411510"/>
            <a:ext cx="8229600" cy="742950"/>
          </a:xfrm>
        </p:spPr>
        <p:txBody>
          <a:bodyPr>
            <a:normAutofit fontScale="90000"/>
          </a:bodyPr>
          <a:lstStyle/>
          <a:p>
            <a:r>
              <a:rPr lang="en-US" altLang="en-US" b="1" dirty="0">
                <a:latin typeface="Arial" panose="020B0604020202020204" pitchFamily="34" charset="0"/>
                <a:cs typeface="Arial" panose="020B0604020202020204" pitchFamily="34" charset="0"/>
              </a:rPr>
              <a:t>Symmetric Cryptosystem – Advantages vs. Disadvantages</a:t>
            </a:r>
            <a:endParaRPr lang="en-C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2051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008" y="339502"/>
            <a:ext cx="8229600" cy="742950"/>
          </a:xfrm>
        </p:spPr>
        <p:txBody>
          <a:bodyPr/>
          <a:lstStyle/>
          <a:p>
            <a:r>
              <a:rPr lang="en-US" altLang="en-US" b="1" dirty="0">
                <a:latin typeface="Arial" panose="020B0604020202020204" pitchFamily="34" charset="0"/>
                <a:cs typeface="Arial" panose="020B0604020202020204" pitchFamily="34" charset="0"/>
              </a:rPr>
              <a:t>Asymmetric Cryptosystem</a:t>
            </a:r>
            <a:endParaRPr lang="en-CA"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209082" y="1347614"/>
            <a:ext cx="8928992" cy="3657600"/>
          </a:xfrm>
        </p:spPr>
        <p:txBody>
          <a:bodyPr>
            <a:normAutofit/>
          </a:bodyPr>
          <a:lstStyle/>
          <a:p>
            <a:pPr>
              <a:lnSpc>
                <a:spcPct val="90000"/>
              </a:lnSpc>
            </a:pPr>
            <a:r>
              <a:rPr lang="en-US" altLang="en-US" b="1" dirty="0">
                <a:solidFill>
                  <a:schemeClr val="tx2"/>
                </a:solidFill>
              </a:rPr>
              <a:t>Asymmetric Cryptosystem </a:t>
            </a:r>
            <a:r>
              <a:rPr lang="en-US" altLang="en-US" dirty="0"/>
              <a:t>uses </a:t>
            </a:r>
            <a:r>
              <a:rPr lang="en-US" altLang="en-US" dirty="0">
                <a:solidFill>
                  <a:schemeClr val="tx2"/>
                </a:solidFill>
              </a:rPr>
              <a:t>two different keys; </a:t>
            </a:r>
            <a:r>
              <a:rPr lang="en-US" altLang="en-US" dirty="0"/>
              <a:t>one to encrypt the message and one to decrypt the message.</a:t>
            </a:r>
          </a:p>
          <a:p>
            <a:pPr>
              <a:lnSpc>
                <a:spcPct val="90000"/>
              </a:lnSpc>
            </a:pPr>
            <a:endParaRPr lang="en-US" altLang="en-US" dirty="0"/>
          </a:p>
          <a:p>
            <a:pPr>
              <a:lnSpc>
                <a:spcPct val="90000"/>
              </a:lnSpc>
            </a:pPr>
            <a:r>
              <a:rPr lang="en-CA" altLang="en-US" dirty="0"/>
              <a:t>The keys are </a:t>
            </a:r>
            <a:r>
              <a:rPr lang="en-CA" altLang="en-US" dirty="0">
                <a:solidFill>
                  <a:schemeClr val="tx2"/>
                </a:solidFill>
              </a:rPr>
              <a:t>mathematically related to each other </a:t>
            </a:r>
            <a:r>
              <a:rPr lang="en-CA" altLang="en-US" dirty="0"/>
              <a:t>so that only a message encrypted with the public key can be decrypted with the private key. It is also called “</a:t>
            </a:r>
            <a:r>
              <a:rPr lang="en-CA" altLang="en-US" dirty="0">
                <a:solidFill>
                  <a:schemeClr val="tx2"/>
                </a:solidFill>
              </a:rPr>
              <a:t>Public Key Cryptosystem</a:t>
            </a:r>
            <a:r>
              <a:rPr lang="en-CA" altLang="en-US" dirty="0"/>
              <a:t>”.</a:t>
            </a:r>
          </a:p>
          <a:p>
            <a:pPr>
              <a:lnSpc>
                <a:spcPct val="90000"/>
              </a:lnSpc>
            </a:pPr>
            <a:endParaRPr lang="en-CA" altLang="en-US" dirty="0"/>
          </a:p>
          <a:p>
            <a:r>
              <a:rPr lang="en-US" dirty="0"/>
              <a:t>This is a system that uses </a:t>
            </a:r>
            <a:r>
              <a:rPr lang="en-US" dirty="0">
                <a:solidFill>
                  <a:schemeClr val="tx2"/>
                </a:solidFill>
              </a:rPr>
              <a:t>a public key known to everyone </a:t>
            </a:r>
            <a:r>
              <a:rPr lang="en-US" dirty="0"/>
              <a:t>and </a:t>
            </a:r>
            <a:r>
              <a:rPr lang="en-US" dirty="0">
                <a:solidFill>
                  <a:schemeClr val="tx2"/>
                </a:solidFill>
              </a:rPr>
              <a:t>a private or secret key known only to recipient of the message</a:t>
            </a:r>
            <a:r>
              <a:rPr lang="en-US" dirty="0"/>
              <a:t>.</a:t>
            </a:r>
          </a:p>
        </p:txBody>
      </p:sp>
    </p:spTree>
    <p:extLst>
      <p:ext uri="{BB962C8B-B14F-4D97-AF65-F5344CB8AC3E}">
        <p14:creationId xmlns:p14="http://schemas.microsoft.com/office/powerpoint/2010/main" val="1841084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1BD14-8051-5B86-8B60-82A3DF513A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BD11C76-0EF7-2C66-C675-5B7D83F77286}"/>
              </a:ext>
            </a:extLst>
          </p:cNvPr>
          <p:cNvSpPr>
            <a:spLocks noGrp="1"/>
          </p:cNvSpPr>
          <p:nvPr>
            <p:ph type="title"/>
          </p:nvPr>
        </p:nvSpPr>
        <p:spPr>
          <a:xfrm>
            <a:off x="559869" y="267494"/>
            <a:ext cx="8229600" cy="742950"/>
          </a:xfrm>
        </p:spPr>
        <p:txBody>
          <a:bodyPr/>
          <a:lstStyle/>
          <a:p>
            <a:pPr algn="ctr"/>
            <a:r>
              <a:rPr lang="en-CA" b="1" dirty="0"/>
              <a:t>Challenges in Secure Computing</a:t>
            </a:r>
            <a:endParaRPr lang="en-CA" dirty="0"/>
          </a:p>
        </p:txBody>
      </p:sp>
      <p:sp>
        <p:nvSpPr>
          <p:cNvPr id="5" name="Content Placeholder 4">
            <a:extLst>
              <a:ext uri="{FF2B5EF4-FFF2-40B4-BE49-F238E27FC236}">
                <a16:creationId xmlns:a16="http://schemas.microsoft.com/office/drawing/2014/main" id="{09A29F94-657E-8722-1099-0533D019489D}"/>
              </a:ext>
            </a:extLst>
          </p:cNvPr>
          <p:cNvSpPr>
            <a:spLocks noGrp="1"/>
          </p:cNvSpPr>
          <p:nvPr>
            <p:ph idx="1"/>
          </p:nvPr>
        </p:nvSpPr>
        <p:spPr>
          <a:xfrm>
            <a:off x="633365" y="1126900"/>
            <a:ext cx="7877271" cy="3965130"/>
          </a:xfrm>
        </p:spPr>
        <p:txBody>
          <a:bodyPr>
            <a:noAutofit/>
          </a:bodyPr>
          <a:lstStyle/>
          <a:p>
            <a:pPr marL="0" indent="0" algn="ctr">
              <a:spcBef>
                <a:spcPts val="0"/>
              </a:spcBef>
              <a:spcAft>
                <a:spcPts val="600"/>
              </a:spcAft>
              <a:buNone/>
            </a:pPr>
            <a:r>
              <a:rPr lang="en-CA" sz="3200" b="1" dirty="0"/>
              <a:t>Privacy and our big fat </a:t>
            </a:r>
            <a:r>
              <a:rPr lang="en-CA" sz="3200" b="1" dirty="0">
                <a:hlinkClick r:id="rId3"/>
              </a:rPr>
              <a:t>online lie</a:t>
            </a:r>
            <a:endParaRPr lang="en-CA" sz="3200" b="1" dirty="0"/>
          </a:p>
          <a:p>
            <a:pPr marL="0" indent="0" algn="ctr">
              <a:spcBef>
                <a:spcPts val="600"/>
              </a:spcBef>
              <a:spcAft>
                <a:spcPts val="600"/>
              </a:spcAft>
              <a:buNone/>
            </a:pPr>
            <a:r>
              <a:rPr lang="en-CA" b="1" dirty="0"/>
              <a:t>"I agree to the terms and conditions" </a:t>
            </a:r>
            <a:br>
              <a:rPr lang="en-CA" b="1" dirty="0"/>
            </a:br>
            <a:r>
              <a:rPr lang="en-CA" b="1" dirty="0"/>
              <a:t>of the EULA for ever and ever. Amen. </a:t>
            </a:r>
            <a:endParaRPr lang="en-GB" dirty="0"/>
          </a:p>
          <a:p>
            <a:pPr marL="0" indent="0" algn="ctr">
              <a:spcBef>
                <a:spcPts val="600"/>
              </a:spcBef>
              <a:buNone/>
            </a:pPr>
            <a:r>
              <a:rPr lang="en-GB" u="sng" dirty="0"/>
              <a:t>Simplified Summary</a:t>
            </a:r>
            <a:br>
              <a:rPr lang="en-GB" dirty="0"/>
            </a:br>
            <a:r>
              <a:rPr lang="en-GB" dirty="0"/>
              <a:t>We can do whatever we want </a:t>
            </a:r>
            <a:br>
              <a:rPr lang="en-GB" dirty="0"/>
            </a:br>
            <a:r>
              <a:rPr lang="en-GB" dirty="0"/>
              <a:t>with your data and behaviour,</a:t>
            </a:r>
            <a:br>
              <a:rPr lang="en-GB" dirty="0"/>
            </a:br>
            <a:r>
              <a:rPr lang="en-GB" dirty="0"/>
              <a:t>with our services and features,</a:t>
            </a:r>
            <a:br>
              <a:rPr lang="en-GB" dirty="0"/>
            </a:br>
            <a:r>
              <a:rPr lang="en-GB" dirty="0"/>
              <a:t>without notice or consent.</a:t>
            </a:r>
            <a:endParaRPr lang="en-US" dirty="0"/>
          </a:p>
        </p:txBody>
      </p:sp>
    </p:spTree>
    <p:extLst>
      <p:ext uri="{BB962C8B-B14F-4D97-AF65-F5344CB8AC3E}">
        <p14:creationId xmlns:p14="http://schemas.microsoft.com/office/powerpoint/2010/main" val="11437237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008" y="339502"/>
            <a:ext cx="8229600" cy="742950"/>
          </a:xfrm>
        </p:spPr>
        <p:txBody>
          <a:bodyPr>
            <a:normAutofit fontScale="90000"/>
          </a:bodyPr>
          <a:lstStyle/>
          <a:p>
            <a:r>
              <a:rPr lang="en-US" altLang="en-US" b="1" dirty="0">
                <a:latin typeface="Arial" panose="020B0604020202020204" pitchFamily="34" charset="0"/>
                <a:cs typeface="Arial" panose="020B0604020202020204" pitchFamily="34" charset="0"/>
              </a:rPr>
              <a:t>Asymmetric Cryptosystem (Cont’d)</a:t>
            </a:r>
            <a:endParaRPr lang="en-CA"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201189" y="1347614"/>
            <a:ext cx="4573016" cy="3657600"/>
          </a:xfrm>
        </p:spPr>
        <p:txBody>
          <a:bodyPr>
            <a:normAutofit/>
          </a:bodyPr>
          <a:lstStyle/>
          <a:p>
            <a:r>
              <a:rPr lang="en-US" dirty="0"/>
              <a:t>For Bob to send a secure message to Alice, he uses Alice's </a:t>
            </a:r>
            <a:r>
              <a:rPr lang="en-US" dirty="0">
                <a:solidFill>
                  <a:schemeClr val="tx2"/>
                </a:solidFill>
              </a:rPr>
              <a:t>public key to encrypt the message</a:t>
            </a:r>
            <a:r>
              <a:rPr lang="en-US" dirty="0"/>
              <a:t>. </a:t>
            </a:r>
          </a:p>
          <a:p>
            <a:endParaRPr lang="en-US" dirty="0"/>
          </a:p>
          <a:p>
            <a:r>
              <a:rPr lang="en-US" dirty="0"/>
              <a:t>Alice uses her </a:t>
            </a:r>
            <a:r>
              <a:rPr lang="en-US" dirty="0">
                <a:solidFill>
                  <a:schemeClr val="tx2"/>
                </a:solidFill>
              </a:rPr>
              <a:t>private key to decrypt it</a:t>
            </a:r>
            <a:r>
              <a:rPr lang="en-US" dirty="0"/>
              <a:t>.</a:t>
            </a:r>
            <a:endParaRPr lang="en-US" altLang="en-US" sz="2800" dirty="0">
              <a:latin typeface="Arial" panose="020B0604020202020204" pitchFamily="34" charset="0"/>
              <a:cs typeface="Arial" panose="020B0604020202020204" pitchFamily="34" charset="0"/>
            </a:endParaRPr>
          </a:p>
          <a:p>
            <a:pPr>
              <a:lnSpc>
                <a:spcPct val="90000"/>
              </a:lnSpc>
            </a:pPr>
            <a:endParaRPr lang="en-US" altLang="en-US" dirty="0"/>
          </a:p>
        </p:txBody>
      </p:sp>
      <p:pic>
        <p:nvPicPr>
          <p:cNvPr id="6" name="Content Placeholder 3" descr="File:Public key encryption.sv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082452"/>
            <a:ext cx="4176464" cy="4009578"/>
          </a:xfrm>
          <a:prstGeom prst="rect">
            <a:avLst/>
          </a:prstGeom>
          <a:noFill/>
          <a:ln>
            <a:noFill/>
          </a:ln>
        </p:spPr>
      </p:pic>
    </p:spTree>
    <p:extLst>
      <p:ext uri="{BB962C8B-B14F-4D97-AF65-F5344CB8AC3E}">
        <p14:creationId xmlns:p14="http://schemas.microsoft.com/office/powerpoint/2010/main" val="35593249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ChangeArrowheads="1"/>
          </p:cNvSpPr>
          <p:nvPr/>
        </p:nvSpPr>
        <p:spPr bwMode="auto">
          <a:xfrm>
            <a:off x="2628900" y="3143252"/>
            <a:ext cx="1077516" cy="504825"/>
          </a:xfrm>
          <a:prstGeom prst="rect">
            <a:avLst/>
          </a:pr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w="12700">
            <a:solidFill>
              <a:schemeClr val="tx1"/>
            </a:solidFill>
            <a:miter lim="800000"/>
            <a:headEnd/>
            <a:tailEnd/>
          </a:ln>
          <a:effectLst/>
        </p:spPr>
        <p:txBody>
          <a:bodyPr wrap="none" lIns="69056" tIns="34529" rIns="69056" bIns="34529" anchor="ctr"/>
          <a:lstStyle/>
          <a:p>
            <a:pPr eaLnBrk="0" hangingPunct="0">
              <a:defRPr/>
            </a:pPr>
            <a:r>
              <a:rPr lang="en-US" sz="1350" b="1" dirty="0">
                <a:solidFill>
                  <a:prstClr val="black"/>
                </a:solidFill>
                <a:effectLst>
                  <a:outerShdw blurRad="38100" dist="38100" dir="2700000" algn="tl">
                    <a:srgbClr val="000000"/>
                  </a:outerShdw>
                </a:effectLst>
              </a:rPr>
              <a:t>Encryption</a:t>
            </a:r>
          </a:p>
        </p:txBody>
      </p:sp>
      <p:sp>
        <p:nvSpPr>
          <p:cNvPr id="187396" name="Rectangle 4"/>
          <p:cNvSpPr>
            <a:spLocks noChangeArrowheads="1"/>
          </p:cNvSpPr>
          <p:nvPr/>
        </p:nvSpPr>
        <p:spPr bwMode="auto">
          <a:xfrm>
            <a:off x="6515100" y="1943102"/>
            <a:ext cx="1008460" cy="993062"/>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12700">
            <a:solidFill>
              <a:schemeClr val="hlink"/>
            </a:solidFill>
            <a:miter lim="800000"/>
            <a:headEnd/>
            <a:tailEnd/>
          </a:ln>
          <a:effectLst/>
        </p:spPr>
        <p:txBody>
          <a:bodyPr lIns="69056" tIns="34529" rIns="69056" bIns="34529">
            <a:spAutoFit/>
          </a:bodyPr>
          <a:lstStyle/>
          <a:p>
            <a:pPr eaLnBrk="0" hangingPunct="0">
              <a:defRPr/>
            </a:pPr>
            <a:r>
              <a:rPr lang="en-US" sz="1200" b="1" dirty="0">
                <a:solidFill>
                  <a:prstClr val="black"/>
                </a:solidFill>
                <a:effectLst>
                  <a:outerShdw blurRad="38100" dist="38100" dir="2700000" algn="tl">
                    <a:srgbClr val="000000"/>
                  </a:outerShdw>
                </a:effectLst>
              </a:rPr>
              <a:t>“The quick brown fox jumps over the lazy dog”</a:t>
            </a:r>
          </a:p>
        </p:txBody>
      </p:sp>
      <p:sp>
        <p:nvSpPr>
          <p:cNvPr id="187397" name="Rectangle 5"/>
          <p:cNvSpPr>
            <a:spLocks noChangeArrowheads="1"/>
          </p:cNvSpPr>
          <p:nvPr/>
        </p:nvSpPr>
        <p:spPr bwMode="auto">
          <a:xfrm>
            <a:off x="3771903" y="2057401"/>
            <a:ext cx="1694260" cy="808396"/>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12700">
            <a:solidFill>
              <a:schemeClr val="hlink"/>
            </a:solidFill>
            <a:miter lim="800000"/>
            <a:headEnd/>
            <a:tailEnd/>
          </a:ln>
          <a:effectLst/>
        </p:spPr>
        <p:txBody>
          <a:bodyPr lIns="69056" tIns="34529" rIns="69056" bIns="34529">
            <a:spAutoFit/>
          </a:bodyPr>
          <a:lstStyle/>
          <a:p>
            <a:pPr eaLnBrk="0" hangingPunct="0">
              <a:defRPr/>
            </a:pPr>
            <a:r>
              <a:rPr lang="en-US" sz="1200" b="1" dirty="0">
                <a:solidFill>
                  <a:prstClr val="black"/>
                </a:solidFill>
                <a:effectLst>
                  <a:outerShdw blurRad="38100" dist="38100" dir="2700000" algn="tl">
                    <a:srgbClr val="000000"/>
                  </a:outerShdw>
                </a:effectLst>
              </a:rPr>
              <a:t>“Py75c%bn&amp;*)9|fDe^bDFaq#xzjFr@g5=&amp;nmdFg$5knvMd’rkvegMs”</a:t>
            </a:r>
          </a:p>
        </p:txBody>
      </p:sp>
      <p:sp>
        <p:nvSpPr>
          <p:cNvPr id="187398" name="Rectangle 6"/>
          <p:cNvSpPr>
            <a:spLocks noChangeArrowheads="1"/>
          </p:cNvSpPr>
          <p:nvPr/>
        </p:nvSpPr>
        <p:spPr bwMode="auto">
          <a:xfrm>
            <a:off x="1771653" y="2000252"/>
            <a:ext cx="1008460" cy="993062"/>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12700">
            <a:solidFill>
              <a:schemeClr val="hlink"/>
            </a:solidFill>
            <a:miter lim="800000"/>
            <a:headEnd/>
            <a:tailEnd/>
          </a:ln>
          <a:effectLst/>
        </p:spPr>
        <p:txBody>
          <a:bodyPr lIns="69056" tIns="34529" rIns="69056" bIns="34529">
            <a:spAutoFit/>
          </a:bodyPr>
          <a:lstStyle/>
          <a:p>
            <a:pPr eaLnBrk="0" hangingPunct="0">
              <a:defRPr/>
            </a:pPr>
            <a:r>
              <a:rPr lang="en-US" sz="1200" b="1" dirty="0">
                <a:solidFill>
                  <a:prstClr val="black"/>
                </a:solidFill>
                <a:effectLst>
                  <a:outerShdw blurRad="38100" dist="38100" dir="2700000" algn="tl">
                    <a:srgbClr val="000000"/>
                  </a:outerShdw>
                </a:effectLst>
              </a:rPr>
              <a:t>“The quick brown fox jumps over the lazy dog”</a:t>
            </a:r>
          </a:p>
        </p:txBody>
      </p:sp>
      <p:sp>
        <p:nvSpPr>
          <p:cNvPr id="187399" name="Freeform 7"/>
          <p:cNvSpPr>
            <a:spLocks/>
          </p:cNvSpPr>
          <p:nvPr/>
        </p:nvSpPr>
        <p:spPr bwMode="auto">
          <a:xfrm>
            <a:off x="3829054" y="2914652"/>
            <a:ext cx="536972" cy="591741"/>
          </a:xfrm>
          <a:custGeom>
            <a:avLst/>
            <a:gdLst/>
            <a:ahLst/>
            <a:cxnLst>
              <a:cxn ang="0">
                <a:pos x="90" y="191"/>
              </a:cxn>
              <a:cxn ang="0">
                <a:pos x="178" y="191"/>
              </a:cxn>
              <a:cxn ang="0">
                <a:pos x="178" y="315"/>
              </a:cxn>
              <a:cxn ang="0">
                <a:pos x="177" y="333"/>
              </a:cxn>
              <a:cxn ang="0">
                <a:pos x="174" y="347"/>
              </a:cxn>
              <a:cxn ang="0">
                <a:pos x="169" y="361"/>
              </a:cxn>
              <a:cxn ang="0">
                <a:pos x="164" y="376"/>
              </a:cxn>
              <a:cxn ang="0">
                <a:pos x="154" y="390"/>
              </a:cxn>
              <a:cxn ang="0">
                <a:pos x="145" y="404"/>
              </a:cxn>
              <a:cxn ang="0">
                <a:pos x="133" y="416"/>
              </a:cxn>
              <a:cxn ang="0">
                <a:pos x="122" y="426"/>
              </a:cxn>
              <a:cxn ang="0">
                <a:pos x="110" y="435"/>
              </a:cxn>
              <a:cxn ang="0">
                <a:pos x="98" y="442"/>
              </a:cxn>
              <a:cxn ang="0">
                <a:pos x="85" y="450"/>
              </a:cxn>
              <a:cxn ang="0">
                <a:pos x="72" y="457"/>
              </a:cxn>
              <a:cxn ang="0">
                <a:pos x="59" y="464"/>
              </a:cxn>
              <a:cxn ang="0">
                <a:pos x="45" y="470"/>
              </a:cxn>
              <a:cxn ang="0">
                <a:pos x="31" y="476"/>
              </a:cxn>
              <a:cxn ang="0">
                <a:pos x="18" y="480"/>
              </a:cxn>
              <a:cxn ang="0">
                <a:pos x="0" y="484"/>
              </a:cxn>
              <a:cxn ang="0">
                <a:pos x="15" y="490"/>
              </a:cxn>
              <a:cxn ang="0">
                <a:pos x="30" y="494"/>
              </a:cxn>
              <a:cxn ang="0">
                <a:pos x="46" y="496"/>
              </a:cxn>
              <a:cxn ang="0">
                <a:pos x="63" y="496"/>
              </a:cxn>
              <a:cxn ang="0">
                <a:pos x="80" y="496"/>
              </a:cxn>
              <a:cxn ang="0">
                <a:pos x="100" y="496"/>
              </a:cxn>
              <a:cxn ang="0">
                <a:pos x="122" y="495"/>
              </a:cxn>
              <a:cxn ang="0">
                <a:pos x="142" y="494"/>
              </a:cxn>
              <a:cxn ang="0">
                <a:pos x="162" y="490"/>
              </a:cxn>
              <a:cxn ang="0">
                <a:pos x="184" y="484"/>
              </a:cxn>
              <a:cxn ang="0">
                <a:pos x="204" y="478"/>
              </a:cxn>
              <a:cxn ang="0">
                <a:pos x="223" y="470"/>
              </a:cxn>
              <a:cxn ang="0">
                <a:pos x="244" y="460"/>
              </a:cxn>
              <a:cxn ang="0">
                <a:pos x="261" y="450"/>
              </a:cxn>
              <a:cxn ang="0">
                <a:pos x="282" y="438"/>
              </a:cxn>
              <a:cxn ang="0">
                <a:pos x="301" y="421"/>
              </a:cxn>
              <a:cxn ang="0">
                <a:pos x="316" y="408"/>
              </a:cxn>
              <a:cxn ang="0">
                <a:pos x="333" y="391"/>
              </a:cxn>
              <a:cxn ang="0">
                <a:pos x="345" y="373"/>
              </a:cxn>
              <a:cxn ang="0">
                <a:pos x="354" y="356"/>
              </a:cxn>
              <a:cxn ang="0">
                <a:pos x="360" y="331"/>
              </a:cxn>
              <a:cxn ang="0">
                <a:pos x="361" y="311"/>
              </a:cxn>
              <a:cxn ang="0">
                <a:pos x="361" y="291"/>
              </a:cxn>
              <a:cxn ang="0">
                <a:pos x="361" y="191"/>
              </a:cxn>
              <a:cxn ang="0">
                <a:pos x="450" y="191"/>
              </a:cxn>
              <a:cxn ang="0">
                <a:pos x="271" y="0"/>
              </a:cxn>
              <a:cxn ang="0">
                <a:pos x="90" y="191"/>
              </a:cxn>
            </a:cxnLst>
            <a:rect l="0" t="0" r="r" b="b"/>
            <a:pathLst>
              <a:path w="451" h="497">
                <a:moveTo>
                  <a:pt x="90" y="191"/>
                </a:moveTo>
                <a:lnTo>
                  <a:pt x="178" y="191"/>
                </a:lnTo>
                <a:lnTo>
                  <a:pt x="178" y="315"/>
                </a:lnTo>
                <a:lnTo>
                  <a:pt x="177" y="333"/>
                </a:lnTo>
                <a:lnTo>
                  <a:pt x="174" y="347"/>
                </a:lnTo>
                <a:lnTo>
                  <a:pt x="169" y="361"/>
                </a:lnTo>
                <a:lnTo>
                  <a:pt x="164" y="376"/>
                </a:lnTo>
                <a:lnTo>
                  <a:pt x="154" y="390"/>
                </a:lnTo>
                <a:lnTo>
                  <a:pt x="145" y="404"/>
                </a:lnTo>
                <a:lnTo>
                  <a:pt x="133" y="416"/>
                </a:lnTo>
                <a:lnTo>
                  <a:pt x="122" y="426"/>
                </a:lnTo>
                <a:lnTo>
                  <a:pt x="110" y="435"/>
                </a:lnTo>
                <a:lnTo>
                  <a:pt x="98" y="442"/>
                </a:lnTo>
                <a:lnTo>
                  <a:pt x="85" y="450"/>
                </a:lnTo>
                <a:lnTo>
                  <a:pt x="72" y="457"/>
                </a:lnTo>
                <a:lnTo>
                  <a:pt x="59" y="464"/>
                </a:lnTo>
                <a:lnTo>
                  <a:pt x="45" y="470"/>
                </a:lnTo>
                <a:lnTo>
                  <a:pt x="31" y="476"/>
                </a:lnTo>
                <a:lnTo>
                  <a:pt x="18" y="480"/>
                </a:lnTo>
                <a:lnTo>
                  <a:pt x="0" y="484"/>
                </a:lnTo>
                <a:lnTo>
                  <a:pt x="15" y="490"/>
                </a:lnTo>
                <a:lnTo>
                  <a:pt x="30" y="494"/>
                </a:lnTo>
                <a:lnTo>
                  <a:pt x="46" y="496"/>
                </a:lnTo>
                <a:lnTo>
                  <a:pt x="63" y="496"/>
                </a:lnTo>
                <a:lnTo>
                  <a:pt x="80" y="496"/>
                </a:lnTo>
                <a:lnTo>
                  <a:pt x="100" y="496"/>
                </a:lnTo>
                <a:lnTo>
                  <a:pt x="122" y="495"/>
                </a:lnTo>
                <a:lnTo>
                  <a:pt x="142" y="494"/>
                </a:lnTo>
                <a:lnTo>
                  <a:pt x="162" y="490"/>
                </a:lnTo>
                <a:lnTo>
                  <a:pt x="184" y="484"/>
                </a:lnTo>
                <a:lnTo>
                  <a:pt x="204" y="478"/>
                </a:lnTo>
                <a:lnTo>
                  <a:pt x="223" y="470"/>
                </a:lnTo>
                <a:lnTo>
                  <a:pt x="244" y="460"/>
                </a:lnTo>
                <a:lnTo>
                  <a:pt x="261" y="450"/>
                </a:lnTo>
                <a:lnTo>
                  <a:pt x="282" y="438"/>
                </a:lnTo>
                <a:lnTo>
                  <a:pt x="301" y="421"/>
                </a:lnTo>
                <a:lnTo>
                  <a:pt x="316" y="408"/>
                </a:lnTo>
                <a:lnTo>
                  <a:pt x="333" y="391"/>
                </a:lnTo>
                <a:lnTo>
                  <a:pt x="345" y="373"/>
                </a:lnTo>
                <a:lnTo>
                  <a:pt x="354" y="356"/>
                </a:lnTo>
                <a:lnTo>
                  <a:pt x="360" y="331"/>
                </a:lnTo>
                <a:lnTo>
                  <a:pt x="361" y="311"/>
                </a:lnTo>
                <a:lnTo>
                  <a:pt x="361" y="291"/>
                </a:lnTo>
                <a:lnTo>
                  <a:pt x="361" y="191"/>
                </a:lnTo>
                <a:lnTo>
                  <a:pt x="450" y="191"/>
                </a:lnTo>
                <a:lnTo>
                  <a:pt x="271" y="0"/>
                </a:lnTo>
                <a:lnTo>
                  <a:pt x="90" y="191"/>
                </a:lnTo>
              </a:path>
            </a:pathLst>
          </a:custGeom>
          <a:gradFill rotWithShape="0">
            <a:gsLst>
              <a:gs pos="0">
                <a:schemeClr val="tx2">
                  <a:gamma/>
                  <a:shade val="80000"/>
                  <a:invGamma/>
                </a:schemeClr>
              </a:gs>
              <a:gs pos="100000">
                <a:schemeClr val="tx2"/>
              </a:gs>
            </a:gsLst>
            <a:lin ang="5400000" scaled="1"/>
          </a:gradFill>
          <a:ln w="12700" cap="rnd" cmpd="sng">
            <a:solidFill>
              <a:schemeClr val="tx1"/>
            </a:solidFill>
            <a:prstDash val="solid"/>
            <a:round/>
            <a:headEnd/>
            <a:tailEnd/>
          </a:ln>
          <a:effectLst/>
        </p:spPr>
        <p:txBody>
          <a:bodyPr/>
          <a:lstStyle/>
          <a:p>
            <a:pPr eaLnBrk="0" hangingPunct="0">
              <a:defRPr/>
            </a:pPr>
            <a:endParaRPr lang="en-US" sz="1350">
              <a:solidFill>
                <a:prstClr val="black"/>
              </a:solidFill>
            </a:endParaRPr>
          </a:p>
        </p:txBody>
      </p:sp>
      <p:sp>
        <p:nvSpPr>
          <p:cNvPr id="187400" name="Freeform 8"/>
          <p:cNvSpPr>
            <a:spLocks/>
          </p:cNvSpPr>
          <p:nvPr/>
        </p:nvSpPr>
        <p:spPr bwMode="auto">
          <a:xfrm>
            <a:off x="4743453" y="3086103"/>
            <a:ext cx="731044" cy="603647"/>
          </a:xfrm>
          <a:custGeom>
            <a:avLst/>
            <a:gdLst/>
            <a:ahLst/>
            <a:cxnLst>
              <a:cxn ang="0">
                <a:pos x="414" y="93"/>
              </a:cxn>
              <a:cxn ang="0">
                <a:pos x="414" y="195"/>
              </a:cxn>
              <a:cxn ang="0">
                <a:pos x="154" y="195"/>
              </a:cxn>
              <a:cxn ang="0">
                <a:pos x="139" y="194"/>
              </a:cxn>
              <a:cxn ang="0">
                <a:pos x="127" y="192"/>
              </a:cxn>
              <a:cxn ang="0">
                <a:pos x="114" y="186"/>
              </a:cxn>
              <a:cxn ang="0">
                <a:pos x="102" y="180"/>
              </a:cxn>
              <a:cxn ang="0">
                <a:pos x="90" y="170"/>
              </a:cxn>
              <a:cxn ang="0">
                <a:pos x="79" y="159"/>
              </a:cxn>
              <a:cxn ang="0">
                <a:pos x="68" y="147"/>
              </a:cxn>
              <a:cxn ang="0">
                <a:pos x="60" y="135"/>
              </a:cxn>
              <a:cxn ang="0">
                <a:pos x="51" y="122"/>
              </a:cxn>
              <a:cxn ang="0">
                <a:pos x="46" y="108"/>
              </a:cxn>
              <a:cxn ang="0">
                <a:pos x="39" y="94"/>
              </a:cxn>
              <a:cxn ang="0">
                <a:pos x="32" y="80"/>
              </a:cxn>
              <a:cxn ang="0">
                <a:pos x="27" y="65"/>
              </a:cxn>
              <a:cxn ang="0">
                <a:pos x="21" y="50"/>
              </a:cxn>
              <a:cxn ang="0">
                <a:pos x="17" y="35"/>
              </a:cxn>
              <a:cxn ang="0">
                <a:pos x="13" y="20"/>
              </a:cxn>
              <a:cxn ang="0">
                <a:pos x="10" y="0"/>
              </a:cxn>
              <a:cxn ang="0">
                <a:pos x="4" y="17"/>
              </a:cxn>
              <a:cxn ang="0">
                <a:pos x="1" y="33"/>
              </a:cxn>
              <a:cxn ang="0">
                <a:pos x="0" y="51"/>
              </a:cxn>
              <a:cxn ang="0">
                <a:pos x="0" y="70"/>
              </a:cxn>
              <a:cxn ang="0">
                <a:pos x="0" y="88"/>
              </a:cxn>
              <a:cxn ang="0">
                <a:pos x="0" y="111"/>
              </a:cxn>
              <a:cxn ang="0">
                <a:pos x="0" y="135"/>
              </a:cxn>
              <a:cxn ang="0">
                <a:pos x="1" y="157"/>
              </a:cxn>
              <a:cxn ang="0">
                <a:pos x="4" y="179"/>
              </a:cxn>
              <a:cxn ang="0">
                <a:pos x="10" y="202"/>
              </a:cxn>
              <a:cxn ang="0">
                <a:pos x="14" y="225"/>
              </a:cxn>
              <a:cxn ang="0">
                <a:pos x="21" y="245"/>
              </a:cxn>
              <a:cxn ang="0">
                <a:pos x="30" y="269"/>
              </a:cxn>
              <a:cxn ang="0">
                <a:pos x="39" y="287"/>
              </a:cxn>
              <a:cxn ang="0">
                <a:pos x="50" y="311"/>
              </a:cxn>
              <a:cxn ang="0">
                <a:pos x="63" y="332"/>
              </a:cxn>
              <a:cxn ang="0">
                <a:pos x="74" y="348"/>
              </a:cxn>
              <a:cxn ang="0">
                <a:pos x="90" y="366"/>
              </a:cxn>
              <a:cxn ang="0">
                <a:pos x="104" y="379"/>
              </a:cxn>
              <a:cxn ang="0">
                <a:pos x="120" y="390"/>
              </a:cxn>
              <a:cxn ang="0">
                <a:pos x="140" y="397"/>
              </a:cxn>
              <a:cxn ang="0">
                <a:pos x="158" y="398"/>
              </a:cxn>
              <a:cxn ang="0">
                <a:pos x="174" y="398"/>
              </a:cxn>
              <a:cxn ang="0">
                <a:pos x="414" y="398"/>
              </a:cxn>
              <a:cxn ang="0">
                <a:pos x="414" y="506"/>
              </a:cxn>
              <a:cxn ang="0">
                <a:pos x="613" y="300"/>
              </a:cxn>
              <a:cxn ang="0">
                <a:pos x="414" y="93"/>
              </a:cxn>
            </a:cxnLst>
            <a:rect l="0" t="0" r="r" b="b"/>
            <a:pathLst>
              <a:path w="614" h="507">
                <a:moveTo>
                  <a:pt x="414" y="93"/>
                </a:moveTo>
                <a:lnTo>
                  <a:pt x="414" y="195"/>
                </a:lnTo>
                <a:lnTo>
                  <a:pt x="154" y="195"/>
                </a:lnTo>
                <a:lnTo>
                  <a:pt x="139" y="194"/>
                </a:lnTo>
                <a:lnTo>
                  <a:pt x="127" y="192"/>
                </a:lnTo>
                <a:lnTo>
                  <a:pt x="114" y="186"/>
                </a:lnTo>
                <a:lnTo>
                  <a:pt x="102" y="180"/>
                </a:lnTo>
                <a:lnTo>
                  <a:pt x="90" y="170"/>
                </a:lnTo>
                <a:lnTo>
                  <a:pt x="79" y="159"/>
                </a:lnTo>
                <a:lnTo>
                  <a:pt x="68" y="147"/>
                </a:lnTo>
                <a:lnTo>
                  <a:pt x="60" y="135"/>
                </a:lnTo>
                <a:lnTo>
                  <a:pt x="51" y="122"/>
                </a:lnTo>
                <a:lnTo>
                  <a:pt x="46" y="108"/>
                </a:lnTo>
                <a:lnTo>
                  <a:pt x="39" y="94"/>
                </a:lnTo>
                <a:lnTo>
                  <a:pt x="32" y="80"/>
                </a:lnTo>
                <a:lnTo>
                  <a:pt x="27" y="65"/>
                </a:lnTo>
                <a:lnTo>
                  <a:pt x="21" y="50"/>
                </a:lnTo>
                <a:lnTo>
                  <a:pt x="17" y="35"/>
                </a:lnTo>
                <a:lnTo>
                  <a:pt x="13" y="20"/>
                </a:lnTo>
                <a:lnTo>
                  <a:pt x="10" y="0"/>
                </a:lnTo>
                <a:lnTo>
                  <a:pt x="4" y="17"/>
                </a:lnTo>
                <a:lnTo>
                  <a:pt x="1" y="33"/>
                </a:lnTo>
                <a:lnTo>
                  <a:pt x="0" y="51"/>
                </a:lnTo>
                <a:lnTo>
                  <a:pt x="0" y="70"/>
                </a:lnTo>
                <a:lnTo>
                  <a:pt x="0" y="88"/>
                </a:lnTo>
                <a:lnTo>
                  <a:pt x="0" y="111"/>
                </a:lnTo>
                <a:lnTo>
                  <a:pt x="0" y="135"/>
                </a:lnTo>
                <a:lnTo>
                  <a:pt x="1" y="157"/>
                </a:lnTo>
                <a:lnTo>
                  <a:pt x="4" y="179"/>
                </a:lnTo>
                <a:lnTo>
                  <a:pt x="10" y="202"/>
                </a:lnTo>
                <a:lnTo>
                  <a:pt x="14" y="225"/>
                </a:lnTo>
                <a:lnTo>
                  <a:pt x="21" y="245"/>
                </a:lnTo>
                <a:lnTo>
                  <a:pt x="30" y="269"/>
                </a:lnTo>
                <a:lnTo>
                  <a:pt x="39" y="287"/>
                </a:lnTo>
                <a:lnTo>
                  <a:pt x="50" y="311"/>
                </a:lnTo>
                <a:lnTo>
                  <a:pt x="63" y="332"/>
                </a:lnTo>
                <a:lnTo>
                  <a:pt x="74" y="348"/>
                </a:lnTo>
                <a:lnTo>
                  <a:pt x="90" y="366"/>
                </a:lnTo>
                <a:lnTo>
                  <a:pt x="104" y="379"/>
                </a:lnTo>
                <a:lnTo>
                  <a:pt x="120" y="390"/>
                </a:lnTo>
                <a:lnTo>
                  <a:pt x="140" y="397"/>
                </a:lnTo>
                <a:lnTo>
                  <a:pt x="158" y="398"/>
                </a:lnTo>
                <a:lnTo>
                  <a:pt x="174" y="398"/>
                </a:lnTo>
                <a:lnTo>
                  <a:pt x="414" y="398"/>
                </a:lnTo>
                <a:lnTo>
                  <a:pt x="414" y="506"/>
                </a:lnTo>
                <a:lnTo>
                  <a:pt x="613" y="300"/>
                </a:lnTo>
                <a:lnTo>
                  <a:pt x="414" y="93"/>
                </a:lnTo>
              </a:path>
            </a:pathLst>
          </a:custGeom>
          <a:gradFill rotWithShape="0">
            <a:gsLst>
              <a:gs pos="0">
                <a:schemeClr val="tx2">
                  <a:gamma/>
                  <a:shade val="80000"/>
                  <a:invGamma/>
                </a:schemeClr>
              </a:gs>
              <a:gs pos="100000">
                <a:schemeClr val="tx2"/>
              </a:gs>
            </a:gsLst>
            <a:lin ang="5400000" scaled="1"/>
          </a:gradFill>
          <a:ln w="12700" cap="rnd" cmpd="sng">
            <a:solidFill>
              <a:schemeClr val="tx1"/>
            </a:solidFill>
            <a:prstDash val="solid"/>
            <a:round/>
            <a:headEnd/>
            <a:tailEnd/>
          </a:ln>
          <a:effectLst/>
        </p:spPr>
        <p:txBody>
          <a:bodyPr/>
          <a:lstStyle/>
          <a:p>
            <a:pPr eaLnBrk="0" hangingPunct="0">
              <a:defRPr/>
            </a:pPr>
            <a:endParaRPr lang="en-US" sz="1350">
              <a:solidFill>
                <a:prstClr val="black"/>
              </a:solidFill>
            </a:endParaRPr>
          </a:p>
        </p:txBody>
      </p:sp>
      <p:sp>
        <p:nvSpPr>
          <p:cNvPr id="187401" name="Rectangle 9"/>
          <p:cNvSpPr>
            <a:spLocks noChangeArrowheads="1"/>
          </p:cNvSpPr>
          <p:nvPr/>
        </p:nvSpPr>
        <p:spPr bwMode="auto">
          <a:xfrm>
            <a:off x="5543550" y="3143252"/>
            <a:ext cx="1076325" cy="504825"/>
          </a:xfrm>
          <a:prstGeom prst="rect">
            <a:avLst/>
          </a:pr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w="12700">
            <a:solidFill>
              <a:schemeClr val="tx1"/>
            </a:solidFill>
            <a:miter lim="800000"/>
            <a:headEnd/>
            <a:tailEnd/>
          </a:ln>
          <a:effectLst/>
        </p:spPr>
        <p:txBody>
          <a:bodyPr wrap="none" lIns="69056" tIns="34529" rIns="69056" bIns="34529" anchor="ctr"/>
          <a:lstStyle/>
          <a:p>
            <a:pPr eaLnBrk="0" hangingPunct="0">
              <a:defRPr/>
            </a:pPr>
            <a:r>
              <a:rPr lang="en-US" sz="1350" b="1" dirty="0">
                <a:solidFill>
                  <a:prstClr val="black"/>
                </a:solidFill>
                <a:effectLst>
                  <a:outerShdw blurRad="38100" dist="38100" dir="2700000" algn="tl">
                    <a:srgbClr val="000000"/>
                  </a:outerShdw>
                </a:effectLst>
              </a:rPr>
              <a:t>Decryption</a:t>
            </a:r>
          </a:p>
        </p:txBody>
      </p:sp>
      <p:sp>
        <p:nvSpPr>
          <p:cNvPr id="187402" name="Freeform 10"/>
          <p:cNvSpPr>
            <a:spLocks/>
          </p:cNvSpPr>
          <p:nvPr/>
        </p:nvSpPr>
        <p:spPr bwMode="auto">
          <a:xfrm>
            <a:off x="6743700" y="2914652"/>
            <a:ext cx="538163" cy="591741"/>
          </a:xfrm>
          <a:custGeom>
            <a:avLst/>
            <a:gdLst/>
            <a:ahLst/>
            <a:cxnLst>
              <a:cxn ang="0">
                <a:pos x="90" y="191"/>
              </a:cxn>
              <a:cxn ang="0">
                <a:pos x="178" y="191"/>
              </a:cxn>
              <a:cxn ang="0">
                <a:pos x="178" y="315"/>
              </a:cxn>
              <a:cxn ang="0">
                <a:pos x="177" y="333"/>
              </a:cxn>
              <a:cxn ang="0">
                <a:pos x="175" y="347"/>
              </a:cxn>
              <a:cxn ang="0">
                <a:pos x="170" y="361"/>
              </a:cxn>
              <a:cxn ang="0">
                <a:pos x="164" y="376"/>
              </a:cxn>
              <a:cxn ang="0">
                <a:pos x="154" y="390"/>
              </a:cxn>
              <a:cxn ang="0">
                <a:pos x="145" y="404"/>
              </a:cxn>
              <a:cxn ang="0">
                <a:pos x="133" y="416"/>
              </a:cxn>
              <a:cxn ang="0">
                <a:pos x="122" y="426"/>
              </a:cxn>
              <a:cxn ang="0">
                <a:pos x="111" y="435"/>
              </a:cxn>
              <a:cxn ang="0">
                <a:pos x="99" y="442"/>
              </a:cxn>
              <a:cxn ang="0">
                <a:pos x="86" y="450"/>
              </a:cxn>
              <a:cxn ang="0">
                <a:pos x="73" y="457"/>
              </a:cxn>
              <a:cxn ang="0">
                <a:pos x="59" y="464"/>
              </a:cxn>
              <a:cxn ang="0">
                <a:pos x="45" y="470"/>
              </a:cxn>
              <a:cxn ang="0">
                <a:pos x="31" y="476"/>
              </a:cxn>
              <a:cxn ang="0">
                <a:pos x="18" y="480"/>
              </a:cxn>
              <a:cxn ang="0">
                <a:pos x="0" y="484"/>
              </a:cxn>
              <a:cxn ang="0">
                <a:pos x="16" y="490"/>
              </a:cxn>
              <a:cxn ang="0">
                <a:pos x="30" y="494"/>
              </a:cxn>
              <a:cxn ang="0">
                <a:pos x="46" y="496"/>
              </a:cxn>
              <a:cxn ang="0">
                <a:pos x="63" y="496"/>
              </a:cxn>
              <a:cxn ang="0">
                <a:pos x="80" y="496"/>
              </a:cxn>
              <a:cxn ang="0">
                <a:pos x="100" y="496"/>
              </a:cxn>
              <a:cxn ang="0">
                <a:pos x="122" y="495"/>
              </a:cxn>
              <a:cxn ang="0">
                <a:pos x="143" y="494"/>
              </a:cxn>
              <a:cxn ang="0">
                <a:pos x="163" y="490"/>
              </a:cxn>
              <a:cxn ang="0">
                <a:pos x="184" y="484"/>
              </a:cxn>
              <a:cxn ang="0">
                <a:pos x="204" y="478"/>
              </a:cxn>
              <a:cxn ang="0">
                <a:pos x="223" y="470"/>
              </a:cxn>
              <a:cxn ang="0">
                <a:pos x="245" y="460"/>
              </a:cxn>
              <a:cxn ang="0">
                <a:pos x="261" y="450"/>
              </a:cxn>
              <a:cxn ang="0">
                <a:pos x="283" y="438"/>
              </a:cxn>
              <a:cxn ang="0">
                <a:pos x="302" y="421"/>
              </a:cxn>
              <a:cxn ang="0">
                <a:pos x="317" y="408"/>
              </a:cxn>
              <a:cxn ang="0">
                <a:pos x="334" y="391"/>
              </a:cxn>
              <a:cxn ang="0">
                <a:pos x="345" y="373"/>
              </a:cxn>
              <a:cxn ang="0">
                <a:pos x="355" y="356"/>
              </a:cxn>
              <a:cxn ang="0">
                <a:pos x="361" y="331"/>
              </a:cxn>
              <a:cxn ang="0">
                <a:pos x="362" y="311"/>
              </a:cxn>
              <a:cxn ang="0">
                <a:pos x="362" y="291"/>
              </a:cxn>
              <a:cxn ang="0">
                <a:pos x="362" y="191"/>
              </a:cxn>
              <a:cxn ang="0">
                <a:pos x="451" y="191"/>
              </a:cxn>
              <a:cxn ang="0">
                <a:pos x="272" y="0"/>
              </a:cxn>
              <a:cxn ang="0">
                <a:pos x="90" y="191"/>
              </a:cxn>
            </a:cxnLst>
            <a:rect l="0" t="0" r="r" b="b"/>
            <a:pathLst>
              <a:path w="452" h="497">
                <a:moveTo>
                  <a:pt x="90" y="191"/>
                </a:moveTo>
                <a:lnTo>
                  <a:pt x="178" y="191"/>
                </a:lnTo>
                <a:lnTo>
                  <a:pt x="178" y="315"/>
                </a:lnTo>
                <a:lnTo>
                  <a:pt x="177" y="333"/>
                </a:lnTo>
                <a:lnTo>
                  <a:pt x="175" y="347"/>
                </a:lnTo>
                <a:lnTo>
                  <a:pt x="170" y="361"/>
                </a:lnTo>
                <a:lnTo>
                  <a:pt x="164" y="376"/>
                </a:lnTo>
                <a:lnTo>
                  <a:pt x="154" y="390"/>
                </a:lnTo>
                <a:lnTo>
                  <a:pt x="145" y="404"/>
                </a:lnTo>
                <a:lnTo>
                  <a:pt x="133" y="416"/>
                </a:lnTo>
                <a:lnTo>
                  <a:pt x="122" y="426"/>
                </a:lnTo>
                <a:lnTo>
                  <a:pt x="111" y="435"/>
                </a:lnTo>
                <a:lnTo>
                  <a:pt x="99" y="442"/>
                </a:lnTo>
                <a:lnTo>
                  <a:pt x="86" y="450"/>
                </a:lnTo>
                <a:lnTo>
                  <a:pt x="73" y="457"/>
                </a:lnTo>
                <a:lnTo>
                  <a:pt x="59" y="464"/>
                </a:lnTo>
                <a:lnTo>
                  <a:pt x="45" y="470"/>
                </a:lnTo>
                <a:lnTo>
                  <a:pt x="31" y="476"/>
                </a:lnTo>
                <a:lnTo>
                  <a:pt x="18" y="480"/>
                </a:lnTo>
                <a:lnTo>
                  <a:pt x="0" y="484"/>
                </a:lnTo>
                <a:lnTo>
                  <a:pt x="16" y="490"/>
                </a:lnTo>
                <a:lnTo>
                  <a:pt x="30" y="494"/>
                </a:lnTo>
                <a:lnTo>
                  <a:pt x="46" y="496"/>
                </a:lnTo>
                <a:lnTo>
                  <a:pt x="63" y="496"/>
                </a:lnTo>
                <a:lnTo>
                  <a:pt x="80" y="496"/>
                </a:lnTo>
                <a:lnTo>
                  <a:pt x="100" y="496"/>
                </a:lnTo>
                <a:lnTo>
                  <a:pt x="122" y="495"/>
                </a:lnTo>
                <a:lnTo>
                  <a:pt x="143" y="494"/>
                </a:lnTo>
                <a:lnTo>
                  <a:pt x="163" y="490"/>
                </a:lnTo>
                <a:lnTo>
                  <a:pt x="184" y="484"/>
                </a:lnTo>
                <a:lnTo>
                  <a:pt x="204" y="478"/>
                </a:lnTo>
                <a:lnTo>
                  <a:pt x="223" y="470"/>
                </a:lnTo>
                <a:lnTo>
                  <a:pt x="245" y="460"/>
                </a:lnTo>
                <a:lnTo>
                  <a:pt x="261" y="450"/>
                </a:lnTo>
                <a:lnTo>
                  <a:pt x="283" y="438"/>
                </a:lnTo>
                <a:lnTo>
                  <a:pt x="302" y="421"/>
                </a:lnTo>
                <a:lnTo>
                  <a:pt x="317" y="408"/>
                </a:lnTo>
                <a:lnTo>
                  <a:pt x="334" y="391"/>
                </a:lnTo>
                <a:lnTo>
                  <a:pt x="345" y="373"/>
                </a:lnTo>
                <a:lnTo>
                  <a:pt x="355" y="356"/>
                </a:lnTo>
                <a:lnTo>
                  <a:pt x="361" y="331"/>
                </a:lnTo>
                <a:lnTo>
                  <a:pt x="362" y="311"/>
                </a:lnTo>
                <a:lnTo>
                  <a:pt x="362" y="291"/>
                </a:lnTo>
                <a:lnTo>
                  <a:pt x="362" y="191"/>
                </a:lnTo>
                <a:lnTo>
                  <a:pt x="451" y="191"/>
                </a:lnTo>
                <a:lnTo>
                  <a:pt x="272" y="0"/>
                </a:lnTo>
                <a:lnTo>
                  <a:pt x="90" y="191"/>
                </a:lnTo>
              </a:path>
            </a:pathLst>
          </a:custGeom>
          <a:gradFill rotWithShape="0">
            <a:gsLst>
              <a:gs pos="0">
                <a:schemeClr val="tx2">
                  <a:gamma/>
                  <a:shade val="80000"/>
                  <a:invGamma/>
                </a:schemeClr>
              </a:gs>
              <a:gs pos="100000">
                <a:schemeClr val="tx2"/>
              </a:gs>
            </a:gsLst>
            <a:lin ang="5400000" scaled="1"/>
          </a:gradFill>
          <a:ln w="12700" cap="rnd" cmpd="sng">
            <a:solidFill>
              <a:schemeClr val="tx1"/>
            </a:solidFill>
            <a:prstDash val="solid"/>
            <a:round/>
            <a:headEnd/>
            <a:tailEnd/>
          </a:ln>
          <a:effectLst/>
        </p:spPr>
        <p:txBody>
          <a:bodyPr/>
          <a:lstStyle/>
          <a:p>
            <a:pPr eaLnBrk="0" hangingPunct="0">
              <a:defRPr/>
            </a:pPr>
            <a:endParaRPr lang="en-US" sz="1350">
              <a:solidFill>
                <a:prstClr val="black"/>
              </a:solidFill>
            </a:endParaRPr>
          </a:p>
        </p:txBody>
      </p:sp>
      <p:sp>
        <p:nvSpPr>
          <p:cNvPr id="187403" name="Freeform 11"/>
          <p:cNvSpPr>
            <a:spLocks/>
          </p:cNvSpPr>
          <p:nvPr/>
        </p:nvSpPr>
        <p:spPr bwMode="auto">
          <a:xfrm>
            <a:off x="1828800" y="3086103"/>
            <a:ext cx="729854" cy="603647"/>
          </a:xfrm>
          <a:custGeom>
            <a:avLst/>
            <a:gdLst/>
            <a:ahLst/>
            <a:cxnLst>
              <a:cxn ang="0">
                <a:pos x="414" y="93"/>
              </a:cxn>
              <a:cxn ang="0">
                <a:pos x="414" y="195"/>
              </a:cxn>
              <a:cxn ang="0">
                <a:pos x="154" y="195"/>
              </a:cxn>
              <a:cxn ang="0">
                <a:pos x="138" y="194"/>
              </a:cxn>
              <a:cxn ang="0">
                <a:pos x="127" y="192"/>
              </a:cxn>
              <a:cxn ang="0">
                <a:pos x="114" y="186"/>
              </a:cxn>
              <a:cxn ang="0">
                <a:pos x="102" y="180"/>
              </a:cxn>
              <a:cxn ang="0">
                <a:pos x="90" y="170"/>
              </a:cxn>
              <a:cxn ang="0">
                <a:pos x="78" y="159"/>
              </a:cxn>
              <a:cxn ang="0">
                <a:pos x="68" y="147"/>
              </a:cxn>
              <a:cxn ang="0">
                <a:pos x="59" y="135"/>
              </a:cxn>
              <a:cxn ang="0">
                <a:pos x="51" y="122"/>
              </a:cxn>
              <a:cxn ang="0">
                <a:pos x="46" y="108"/>
              </a:cxn>
              <a:cxn ang="0">
                <a:pos x="39" y="94"/>
              </a:cxn>
              <a:cxn ang="0">
                <a:pos x="32" y="80"/>
              </a:cxn>
              <a:cxn ang="0">
                <a:pos x="27" y="65"/>
              </a:cxn>
              <a:cxn ang="0">
                <a:pos x="21" y="50"/>
              </a:cxn>
              <a:cxn ang="0">
                <a:pos x="17" y="35"/>
              </a:cxn>
              <a:cxn ang="0">
                <a:pos x="13" y="20"/>
              </a:cxn>
              <a:cxn ang="0">
                <a:pos x="9" y="0"/>
              </a:cxn>
              <a:cxn ang="0">
                <a:pos x="4" y="17"/>
              </a:cxn>
              <a:cxn ang="0">
                <a:pos x="1" y="33"/>
              </a:cxn>
              <a:cxn ang="0">
                <a:pos x="0" y="51"/>
              </a:cxn>
              <a:cxn ang="0">
                <a:pos x="0" y="70"/>
              </a:cxn>
              <a:cxn ang="0">
                <a:pos x="0" y="88"/>
              </a:cxn>
              <a:cxn ang="0">
                <a:pos x="0" y="111"/>
              </a:cxn>
              <a:cxn ang="0">
                <a:pos x="0" y="135"/>
              </a:cxn>
              <a:cxn ang="0">
                <a:pos x="1" y="157"/>
              </a:cxn>
              <a:cxn ang="0">
                <a:pos x="4" y="179"/>
              </a:cxn>
              <a:cxn ang="0">
                <a:pos x="9" y="202"/>
              </a:cxn>
              <a:cxn ang="0">
                <a:pos x="14" y="225"/>
              </a:cxn>
              <a:cxn ang="0">
                <a:pos x="21" y="245"/>
              </a:cxn>
              <a:cxn ang="0">
                <a:pos x="30" y="269"/>
              </a:cxn>
              <a:cxn ang="0">
                <a:pos x="39" y="287"/>
              </a:cxn>
              <a:cxn ang="0">
                <a:pos x="49" y="311"/>
              </a:cxn>
              <a:cxn ang="0">
                <a:pos x="63" y="332"/>
              </a:cxn>
              <a:cxn ang="0">
                <a:pos x="74" y="348"/>
              </a:cxn>
              <a:cxn ang="0">
                <a:pos x="89" y="366"/>
              </a:cxn>
              <a:cxn ang="0">
                <a:pos x="104" y="379"/>
              </a:cxn>
              <a:cxn ang="0">
                <a:pos x="119" y="390"/>
              </a:cxn>
              <a:cxn ang="0">
                <a:pos x="140" y="397"/>
              </a:cxn>
              <a:cxn ang="0">
                <a:pos x="157" y="398"/>
              </a:cxn>
              <a:cxn ang="0">
                <a:pos x="174" y="398"/>
              </a:cxn>
              <a:cxn ang="0">
                <a:pos x="414" y="398"/>
              </a:cxn>
              <a:cxn ang="0">
                <a:pos x="414" y="506"/>
              </a:cxn>
              <a:cxn ang="0">
                <a:pos x="612" y="300"/>
              </a:cxn>
              <a:cxn ang="0">
                <a:pos x="414" y="93"/>
              </a:cxn>
            </a:cxnLst>
            <a:rect l="0" t="0" r="r" b="b"/>
            <a:pathLst>
              <a:path w="613" h="507">
                <a:moveTo>
                  <a:pt x="414" y="93"/>
                </a:moveTo>
                <a:lnTo>
                  <a:pt x="414" y="195"/>
                </a:lnTo>
                <a:lnTo>
                  <a:pt x="154" y="195"/>
                </a:lnTo>
                <a:lnTo>
                  <a:pt x="138" y="194"/>
                </a:lnTo>
                <a:lnTo>
                  <a:pt x="127" y="192"/>
                </a:lnTo>
                <a:lnTo>
                  <a:pt x="114" y="186"/>
                </a:lnTo>
                <a:lnTo>
                  <a:pt x="102" y="180"/>
                </a:lnTo>
                <a:lnTo>
                  <a:pt x="90" y="170"/>
                </a:lnTo>
                <a:lnTo>
                  <a:pt x="78" y="159"/>
                </a:lnTo>
                <a:lnTo>
                  <a:pt x="68" y="147"/>
                </a:lnTo>
                <a:lnTo>
                  <a:pt x="59" y="135"/>
                </a:lnTo>
                <a:lnTo>
                  <a:pt x="51" y="122"/>
                </a:lnTo>
                <a:lnTo>
                  <a:pt x="46" y="108"/>
                </a:lnTo>
                <a:lnTo>
                  <a:pt x="39" y="94"/>
                </a:lnTo>
                <a:lnTo>
                  <a:pt x="32" y="80"/>
                </a:lnTo>
                <a:lnTo>
                  <a:pt x="27" y="65"/>
                </a:lnTo>
                <a:lnTo>
                  <a:pt x="21" y="50"/>
                </a:lnTo>
                <a:lnTo>
                  <a:pt x="17" y="35"/>
                </a:lnTo>
                <a:lnTo>
                  <a:pt x="13" y="20"/>
                </a:lnTo>
                <a:lnTo>
                  <a:pt x="9" y="0"/>
                </a:lnTo>
                <a:lnTo>
                  <a:pt x="4" y="17"/>
                </a:lnTo>
                <a:lnTo>
                  <a:pt x="1" y="33"/>
                </a:lnTo>
                <a:lnTo>
                  <a:pt x="0" y="51"/>
                </a:lnTo>
                <a:lnTo>
                  <a:pt x="0" y="70"/>
                </a:lnTo>
                <a:lnTo>
                  <a:pt x="0" y="88"/>
                </a:lnTo>
                <a:lnTo>
                  <a:pt x="0" y="111"/>
                </a:lnTo>
                <a:lnTo>
                  <a:pt x="0" y="135"/>
                </a:lnTo>
                <a:lnTo>
                  <a:pt x="1" y="157"/>
                </a:lnTo>
                <a:lnTo>
                  <a:pt x="4" y="179"/>
                </a:lnTo>
                <a:lnTo>
                  <a:pt x="9" y="202"/>
                </a:lnTo>
                <a:lnTo>
                  <a:pt x="14" y="225"/>
                </a:lnTo>
                <a:lnTo>
                  <a:pt x="21" y="245"/>
                </a:lnTo>
                <a:lnTo>
                  <a:pt x="30" y="269"/>
                </a:lnTo>
                <a:lnTo>
                  <a:pt x="39" y="287"/>
                </a:lnTo>
                <a:lnTo>
                  <a:pt x="49" y="311"/>
                </a:lnTo>
                <a:lnTo>
                  <a:pt x="63" y="332"/>
                </a:lnTo>
                <a:lnTo>
                  <a:pt x="74" y="348"/>
                </a:lnTo>
                <a:lnTo>
                  <a:pt x="89" y="366"/>
                </a:lnTo>
                <a:lnTo>
                  <a:pt x="104" y="379"/>
                </a:lnTo>
                <a:lnTo>
                  <a:pt x="119" y="390"/>
                </a:lnTo>
                <a:lnTo>
                  <a:pt x="140" y="397"/>
                </a:lnTo>
                <a:lnTo>
                  <a:pt x="157" y="398"/>
                </a:lnTo>
                <a:lnTo>
                  <a:pt x="174" y="398"/>
                </a:lnTo>
                <a:lnTo>
                  <a:pt x="414" y="398"/>
                </a:lnTo>
                <a:lnTo>
                  <a:pt x="414" y="506"/>
                </a:lnTo>
                <a:lnTo>
                  <a:pt x="612" y="300"/>
                </a:lnTo>
                <a:lnTo>
                  <a:pt x="414" y="93"/>
                </a:lnTo>
              </a:path>
            </a:pathLst>
          </a:custGeom>
          <a:gradFill rotWithShape="0">
            <a:gsLst>
              <a:gs pos="0">
                <a:schemeClr val="tx2">
                  <a:gamma/>
                  <a:shade val="80000"/>
                  <a:invGamma/>
                </a:schemeClr>
              </a:gs>
              <a:gs pos="100000">
                <a:schemeClr val="tx2"/>
              </a:gs>
            </a:gsLst>
            <a:lin ang="5400000" scaled="1"/>
          </a:gradFill>
          <a:ln w="12700" cap="rnd" cmpd="sng">
            <a:solidFill>
              <a:schemeClr val="tx1"/>
            </a:solidFill>
            <a:prstDash val="solid"/>
            <a:round/>
            <a:headEnd/>
            <a:tailEnd/>
          </a:ln>
          <a:effectLst/>
        </p:spPr>
        <p:txBody>
          <a:bodyPr/>
          <a:lstStyle/>
          <a:p>
            <a:pPr eaLnBrk="0" hangingPunct="0">
              <a:defRPr/>
            </a:pPr>
            <a:endParaRPr lang="en-US" sz="1350">
              <a:solidFill>
                <a:prstClr val="black"/>
              </a:solidFill>
            </a:endParaRPr>
          </a:p>
        </p:txBody>
      </p:sp>
      <p:sp>
        <p:nvSpPr>
          <p:cNvPr id="187404" name="Rectangle 12"/>
          <p:cNvSpPr>
            <a:spLocks noChangeArrowheads="1"/>
          </p:cNvSpPr>
          <p:nvPr/>
        </p:nvSpPr>
        <p:spPr bwMode="auto">
          <a:xfrm>
            <a:off x="1657354" y="1714501"/>
            <a:ext cx="1602581" cy="277482"/>
          </a:xfrm>
          <a:prstGeom prst="rect">
            <a:avLst/>
          </a:prstGeom>
          <a:noFill/>
          <a:ln w="9525">
            <a:noFill/>
            <a:miter lim="800000"/>
            <a:headEnd/>
            <a:tailEnd/>
          </a:ln>
          <a:effectLst/>
        </p:spPr>
        <p:txBody>
          <a:bodyPr lIns="69056" tIns="34529" rIns="69056" bIns="34529">
            <a:spAutoFit/>
          </a:bodyPr>
          <a:lstStyle/>
          <a:p>
            <a:pPr eaLnBrk="0" hangingPunct="0">
              <a:defRPr/>
            </a:pPr>
            <a:r>
              <a:rPr lang="en-US" sz="1350" b="1">
                <a:solidFill>
                  <a:prstClr val="black"/>
                </a:solidFill>
                <a:effectLst>
                  <a:outerShdw blurRad="38100" dist="38100" dir="2700000" algn="tl">
                    <a:srgbClr val="000000"/>
                  </a:outerShdw>
                </a:effectLst>
              </a:rPr>
              <a:t>Clear-text </a:t>
            </a:r>
            <a:r>
              <a:rPr lang="en-US" sz="1350" b="1" dirty="0">
                <a:solidFill>
                  <a:prstClr val="black"/>
                </a:solidFill>
                <a:effectLst>
                  <a:outerShdw blurRad="38100" dist="38100" dir="2700000" algn="tl">
                    <a:srgbClr val="000000"/>
                  </a:outerShdw>
                </a:effectLst>
              </a:rPr>
              <a:t>Input</a:t>
            </a:r>
          </a:p>
        </p:txBody>
      </p:sp>
      <p:sp>
        <p:nvSpPr>
          <p:cNvPr id="187405" name="Rectangle 13"/>
          <p:cNvSpPr>
            <a:spLocks noChangeArrowheads="1"/>
          </p:cNvSpPr>
          <p:nvPr/>
        </p:nvSpPr>
        <p:spPr bwMode="auto">
          <a:xfrm>
            <a:off x="6115050" y="1657351"/>
            <a:ext cx="1724025" cy="277482"/>
          </a:xfrm>
          <a:prstGeom prst="rect">
            <a:avLst/>
          </a:prstGeom>
          <a:noFill/>
          <a:ln w="9525">
            <a:noFill/>
            <a:miter lim="800000"/>
            <a:headEnd/>
            <a:tailEnd/>
          </a:ln>
          <a:effectLst/>
        </p:spPr>
        <p:txBody>
          <a:bodyPr lIns="69056" tIns="34529" rIns="69056" bIns="34529">
            <a:spAutoFit/>
          </a:bodyPr>
          <a:lstStyle/>
          <a:p>
            <a:pPr eaLnBrk="0" hangingPunct="0">
              <a:defRPr/>
            </a:pPr>
            <a:r>
              <a:rPr lang="en-US" sz="1350" b="1">
                <a:solidFill>
                  <a:prstClr val="black"/>
                </a:solidFill>
                <a:effectLst>
                  <a:outerShdw blurRad="38100" dist="38100" dir="2700000" algn="tl">
                    <a:srgbClr val="000000"/>
                  </a:outerShdw>
                </a:effectLst>
              </a:rPr>
              <a:t>Clear-text </a:t>
            </a:r>
            <a:r>
              <a:rPr lang="en-US" sz="1350" b="1" dirty="0">
                <a:solidFill>
                  <a:prstClr val="black"/>
                </a:solidFill>
                <a:effectLst>
                  <a:outerShdw blurRad="38100" dist="38100" dir="2700000" algn="tl">
                    <a:srgbClr val="000000"/>
                  </a:outerShdw>
                </a:effectLst>
              </a:rPr>
              <a:t>Output</a:t>
            </a:r>
          </a:p>
        </p:txBody>
      </p:sp>
      <p:sp>
        <p:nvSpPr>
          <p:cNvPr id="187406" name="Rectangle 14"/>
          <p:cNvSpPr>
            <a:spLocks noChangeArrowheads="1"/>
          </p:cNvSpPr>
          <p:nvPr/>
        </p:nvSpPr>
        <p:spPr bwMode="auto">
          <a:xfrm>
            <a:off x="4057650" y="1714501"/>
            <a:ext cx="1157288" cy="277482"/>
          </a:xfrm>
          <a:prstGeom prst="rect">
            <a:avLst/>
          </a:prstGeom>
          <a:noFill/>
          <a:ln w="9525">
            <a:noFill/>
            <a:miter lim="800000"/>
            <a:headEnd/>
            <a:tailEnd/>
          </a:ln>
          <a:effectLst/>
        </p:spPr>
        <p:txBody>
          <a:bodyPr lIns="69056" tIns="34529" rIns="69056" bIns="34529">
            <a:spAutoFit/>
          </a:bodyPr>
          <a:lstStyle/>
          <a:p>
            <a:pPr eaLnBrk="0" hangingPunct="0">
              <a:defRPr/>
            </a:pPr>
            <a:r>
              <a:rPr lang="en-US" sz="1350" b="1">
                <a:solidFill>
                  <a:prstClr val="black"/>
                </a:solidFill>
                <a:effectLst>
                  <a:outerShdw blurRad="38100" dist="38100" dir="2700000" algn="tl">
                    <a:srgbClr val="000000"/>
                  </a:outerShdw>
                </a:effectLst>
              </a:rPr>
              <a:t>Cipher-text</a:t>
            </a:r>
            <a:endParaRPr lang="en-US" sz="1350" b="1" dirty="0">
              <a:solidFill>
                <a:prstClr val="black"/>
              </a:solidFill>
              <a:effectLst>
                <a:outerShdw blurRad="38100" dist="38100" dir="2700000" algn="tl">
                  <a:srgbClr val="000000"/>
                </a:outerShdw>
              </a:effectLst>
            </a:endParaRPr>
          </a:p>
        </p:txBody>
      </p:sp>
      <p:sp>
        <p:nvSpPr>
          <p:cNvPr id="187409" name="Rectangle 17"/>
          <p:cNvSpPr>
            <a:spLocks noChangeArrowheads="1"/>
          </p:cNvSpPr>
          <p:nvPr/>
        </p:nvSpPr>
        <p:spPr bwMode="auto">
          <a:xfrm>
            <a:off x="3625454" y="3605215"/>
            <a:ext cx="1952625" cy="346731"/>
          </a:xfrm>
          <a:prstGeom prst="rect">
            <a:avLst/>
          </a:prstGeom>
          <a:noFill/>
          <a:ln w="9525">
            <a:noFill/>
            <a:miter lim="800000"/>
            <a:headEnd/>
            <a:tailEnd/>
          </a:ln>
          <a:effectLst/>
        </p:spPr>
        <p:txBody>
          <a:bodyPr lIns="69056" tIns="34529" rIns="69056" bIns="34529">
            <a:spAutoFit/>
          </a:bodyPr>
          <a:lstStyle/>
          <a:p>
            <a:pPr eaLnBrk="0" hangingPunct="0">
              <a:defRPr/>
            </a:pPr>
            <a:r>
              <a:rPr lang="en-US" b="1">
                <a:solidFill>
                  <a:srgbClr val="465E9C"/>
                </a:solidFill>
                <a:effectLst>
                  <a:outerShdw blurRad="38100" dist="38100" dir="2700000" algn="tl">
                    <a:srgbClr val="000000"/>
                  </a:outerShdw>
                </a:effectLst>
              </a:rPr>
              <a:t>Different</a:t>
            </a:r>
            <a:r>
              <a:rPr lang="en-US" b="1">
                <a:solidFill>
                  <a:prstClr val="black"/>
                </a:solidFill>
                <a:effectLst>
                  <a:outerShdw blurRad="38100" dist="38100" dir="2700000" algn="tl">
                    <a:srgbClr val="000000"/>
                  </a:outerShdw>
                </a:effectLst>
              </a:rPr>
              <a:t> keys</a:t>
            </a:r>
          </a:p>
        </p:txBody>
      </p:sp>
      <p:sp>
        <p:nvSpPr>
          <p:cNvPr id="187410" name="Line 18"/>
          <p:cNvSpPr>
            <a:spLocks noChangeShapeType="1"/>
          </p:cNvSpPr>
          <p:nvPr/>
        </p:nvSpPr>
        <p:spPr bwMode="auto">
          <a:xfrm flipH="1">
            <a:off x="3429004" y="3943351"/>
            <a:ext cx="535781" cy="308372"/>
          </a:xfrm>
          <a:prstGeom prst="line">
            <a:avLst/>
          </a:prstGeom>
          <a:noFill/>
          <a:ln w="50800">
            <a:solidFill>
              <a:schemeClr val="tx1"/>
            </a:solidFill>
            <a:round/>
            <a:headEnd type="none" w="sm" len="sm"/>
            <a:tailEnd type="stealth" w="med" len="lg"/>
          </a:ln>
        </p:spPr>
        <p:txBody>
          <a:bodyPr wrap="none" anchor="ctr"/>
          <a:lstStyle/>
          <a:p>
            <a:endParaRPr lang="en-US" sz="1350">
              <a:solidFill>
                <a:prstClr val="black"/>
              </a:solidFill>
            </a:endParaRPr>
          </a:p>
        </p:txBody>
      </p:sp>
      <p:sp>
        <p:nvSpPr>
          <p:cNvPr id="187411" name="Line 19"/>
          <p:cNvSpPr>
            <a:spLocks noChangeShapeType="1"/>
          </p:cNvSpPr>
          <p:nvPr/>
        </p:nvSpPr>
        <p:spPr bwMode="auto">
          <a:xfrm>
            <a:off x="5276854" y="3943351"/>
            <a:ext cx="535781" cy="308372"/>
          </a:xfrm>
          <a:prstGeom prst="line">
            <a:avLst/>
          </a:prstGeom>
          <a:noFill/>
          <a:ln w="50800">
            <a:solidFill>
              <a:schemeClr val="tx1"/>
            </a:solidFill>
            <a:round/>
            <a:headEnd type="none" w="sm" len="sm"/>
            <a:tailEnd type="stealth" w="med" len="lg"/>
          </a:ln>
        </p:spPr>
        <p:txBody>
          <a:bodyPr wrap="none" anchor="ctr"/>
          <a:lstStyle/>
          <a:p>
            <a:endParaRPr lang="en-US" sz="1350">
              <a:solidFill>
                <a:prstClr val="black"/>
              </a:solidFill>
            </a:endParaRPr>
          </a:p>
        </p:txBody>
      </p:sp>
      <p:sp>
        <p:nvSpPr>
          <p:cNvPr id="187412" name="Rectangle 20"/>
          <p:cNvSpPr>
            <a:spLocks noChangeArrowheads="1"/>
          </p:cNvSpPr>
          <p:nvPr/>
        </p:nvSpPr>
        <p:spPr bwMode="auto">
          <a:xfrm>
            <a:off x="1275163" y="3924300"/>
            <a:ext cx="1640681" cy="716063"/>
          </a:xfrm>
          <a:prstGeom prst="rect">
            <a:avLst/>
          </a:prstGeom>
          <a:noFill/>
          <a:ln w="9525">
            <a:noFill/>
            <a:miter lim="800000"/>
            <a:headEnd/>
            <a:tailEnd/>
          </a:ln>
          <a:effectLst/>
        </p:spPr>
        <p:txBody>
          <a:bodyPr lIns="69056" tIns="34529" rIns="69056" bIns="34529">
            <a:spAutoFit/>
          </a:bodyPr>
          <a:lstStyle/>
          <a:p>
            <a:pPr eaLnBrk="0" hangingPunct="0">
              <a:defRPr/>
            </a:pPr>
            <a:r>
              <a:rPr lang="en-US" sz="2100" b="1" dirty="0">
                <a:solidFill>
                  <a:prstClr val="black"/>
                </a:solidFill>
                <a:effectLst>
                  <a:outerShdw blurRad="38100" dist="38100" dir="2700000" algn="tl">
                    <a:srgbClr val="000000"/>
                  </a:outerShdw>
                </a:effectLst>
              </a:rPr>
              <a:t>Recipient’s public key</a:t>
            </a:r>
          </a:p>
        </p:txBody>
      </p:sp>
      <p:sp>
        <p:nvSpPr>
          <p:cNvPr id="187413" name="Rectangle 21"/>
          <p:cNvSpPr>
            <a:spLocks noChangeArrowheads="1"/>
          </p:cNvSpPr>
          <p:nvPr/>
        </p:nvSpPr>
        <p:spPr bwMode="auto">
          <a:xfrm>
            <a:off x="6349603" y="3902869"/>
            <a:ext cx="1565672" cy="716063"/>
          </a:xfrm>
          <a:prstGeom prst="rect">
            <a:avLst/>
          </a:prstGeom>
          <a:noFill/>
          <a:ln w="9525">
            <a:noFill/>
            <a:miter lim="800000"/>
            <a:headEnd/>
            <a:tailEnd/>
          </a:ln>
          <a:effectLst/>
        </p:spPr>
        <p:txBody>
          <a:bodyPr lIns="69056" tIns="34529" rIns="69056" bIns="34529">
            <a:spAutoFit/>
          </a:bodyPr>
          <a:lstStyle/>
          <a:p>
            <a:pPr eaLnBrk="0" hangingPunct="0">
              <a:defRPr/>
            </a:pPr>
            <a:r>
              <a:rPr lang="en-US" sz="2100" b="1">
                <a:solidFill>
                  <a:prstClr val="black"/>
                </a:solidFill>
                <a:effectLst>
                  <a:outerShdw blurRad="38100" dist="38100" dir="2700000" algn="tl">
                    <a:srgbClr val="000000"/>
                  </a:outerShdw>
                </a:effectLst>
              </a:rPr>
              <a:t>Recipient’s private key</a:t>
            </a:r>
          </a:p>
        </p:txBody>
      </p:sp>
      <p:grpSp>
        <p:nvGrpSpPr>
          <p:cNvPr id="2" name="Group 22"/>
          <p:cNvGrpSpPr>
            <a:grpSpLocks/>
          </p:cNvGrpSpPr>
          <p:nvPr/>
        </p:nvGrpSpPr>
        <p:grpSpPr bwMode="auto">
          <a:xfrm>
            <a:off x="5772150" y="3657600"/>
            <a:ext cx="667941" cy="1028700"/>
            <a:chOff x="3813" y="2859"/>
            <a:chExt cx="561" cy="1077"/>
          </a:xfrm>
        </p:grpSpPr>
        <p:grpSp>
          <p:nvGrpSpPr>
            <p:cNvPr id="3" name="Group 23"/>
            <p:cNvGrpSpPr>
              <a:grpSpLocks/>
            </p:cNvGrpSpPr>
            <p:nvPr/>
          </p:nvGrpSpPr>
          <p:grpSpPr bwMode="auto">
            <a:xfrm>
              <a:off x="3813" y="2859"/>
              <a:ext cx="561" cy="1077"/>
              <a:chOff x="3813" y="2859"/>
              <a:chExt cx="561" cy="1077"/>
            </a:xfrm>
          </p:grpSpPr>
          <p:sp>
            <p:nvSpPr>
              <p:cNvPr id="2074" name="Freeform 24"/>
              <p:cNvSpPr>
                <a:spLocks/>
              </p:cNvSpPr>
              <p:nvPr/>
            </p:nvSpPr>
            <p:spPr bwMode="auto">
              <a:xfrm>
                <a:off x="3827" y="2859"/>
                <a:ext cx="547" cy="1071"/>
              </a:xfrm>
              <a:custGeom>
                <a:avLst/>
                <a:gdLst>
                  <a:gd name="T0" fmla="*/ 349 w 547"/>
                  <a:gd name="T1" fmla="*/ 0 h 1071"/>
                  <a:gd name="T2" fmla="*/ 185 w 547"/>
                  <a:gd name="T3" fmla="*/ 0 h 1071"/>
                  <a:gd name="T4" fmla="*/ 215 w 547"/>
                  <a:gd name="T5" fmla="*/ 41 h 1071"/>
                  <a:gd name="T6" fmla="*/ 312 w 547"/>
                  <a:gd name="T7" fmla="*/ 41 h 1071"/>
                  <a:gd name="T8" fmla="*/ 348 w 547"/>
                  <a:gd name="T9" fmla="*/ 106 h 1071"/>
                  <a:gd name="T10" fmla="*/ 182 w 547"/>
                  <a:gd name="T11" fmla="*/ 106 h 1071"/>
                  <a:gd name="T12" fmla="*/ 216 w 547"/>
                  <a:gd name="T13" fmla="*/ 42 h 1071"/>
                  <a:gd name="T14" fmla="*/ 185 w 547"/>
                  <a:gd name="T15" fmla="*/ 1 h 1071"/>
                  <a:gd name="T16" fmla="*/ 127 w 547"/>
                  <a:gd name="T17" fmla="*/ 102 h 1071"/>
                  <a:gd name="T18" fmla="*/ 95 w 547"/>
                  <a:gd name="T19" fmla="*/ 103 h 1071"/>
                  <a:gd name="T20" fmla="*/ 84 w 547"/>
                  <a:gd name="T21" fmla="*/ 137 h 1071"/>
                  <a:gd name="T22" fmla="*/ 35 w 547"/>
                  <a:gd name="T23" fmla="*/ 137 h 1071"/>
                  <a:gd name="T24" fmla="*/ 35 w 547"/>
                  <a:gd name="T25" fmla="*/ 162 h 1071"/>
                  <a:gd name="T26" fmla="*/ 16 w 547"/>
                  <a:gd name="T27" fmla="*/ 163 h 1071"/>
                  <a:gd name="T28" fmla="*/ 0 w 547"/>
                  <a:gd name="T29" fmla="*/ 163 h 1071"/>
                  <a:gd name="T30" fmla="*/ 0 w 547"/>
                  <a:gd name="T31" fmla="*/ 312 h 1071"/>
                  <a:gd name="T32" fmla="*/ 35 w 547"/>
                  <a:gd name="T33" fmla="*/ 313 h 1071"/>
                  <a:gd name="T34" fmla="*/ 36 w 547"/>
                  <a:gd name="T35" fmla="*/ 344 h 1071"/>
                  <a:gd name="T36" fmla="*/ 82 w 547"/>
                  <a:gd name="T37" fmla="*/ 344 h 1071"/>
                  <a:gd name="T38" fmla="*/ 96 w 547"/>
                  <a:gd name="T39" fmla="*/ 381 h 1071"/>
                  <a:gd name="T40" fmla="*/ 121 w 547"/>
                  <a:gd name="T41" fmla="*/ 382 h 1071"/>
                  <a:gd name="T42" fmla="*/ 123 w 547"/>
                  <a:gd name="T43" fmla="*/ 458 h 1071"/>
                  <a:gd name="T44" fmla="*/ 141 w 547"/>
                  <a:gd name="T45" fmla="*/ 458 h 1071"/>
                  <a:gd name="T46" fmla="*/ 146 w 547"/>
                  <a:gd name="T47" fmla="*/ 469 h 1071"/>
                  <a:gd name="T48" fmla="*/ 146 w 547"/>
                  <a:gd name="T49" fmla="*/ 545 h 1071"/>
                  <a:gd name="T50" fmla="*/ 177 w 547"/>
                  <a:gd name="T51" fmla="*/ 546 h 1071"/>
                  <a:gd name="T52" fmla="*/ 175 w 547"/>
                  <a:gd name="T53" fmla="*/ 1002 h 1071"/>
                  <a:gd name="T54" fmla="*/ 248 w 547"/>
                  <a:gd name="T55" fmla="*/ 1070 h 1071"/>
                  <a:gd name="T56" fmla="*/ 341 w 547"/>
                  <a:gd name="T57" fmla="*/ 991 h 1071"/>
                  <a:gd name="T58" fmla="*/ 307 w 547"/>
                  <a:gd name="T59" fmla="*/ 969 h 1071"/>
                  <a:gd name="T60" fmla="*/ 307 w 547"/>
                  <a:gd name="T61" fmla="*/ 942 h 1071"/>
                  <a:gd name="T62" fmla="*/ 341 w 547"/>
                  <a:gd name="T63" fmla="*/ 918 h 1071"/>
                  <a:gd name="T64" fmla="*/ 307 w 547"/>
                  <a:gd name="T65" fmla="*/ 898 h 1071"/>
                  <a:gd name="T66" fmla="*/ 312 w 547"/>
                  <a:gd name="T67" fmla="*/ 889 h 1071"/>
                  <a:gd name="T68" fmla="*/ 342 w 547"/>
                  <a:gd name="T69" fmla="*/ 870 h 1071"/>
                  <a:gd name="T70" fmla="*/ 346 w 547"/>
                  <a:gd name="T71" fmla="*/ 812 h 1071"/>
                  <a:gd name="T72" fmla="*/ 351 w 547"/>
                  <a:gd name="T73" fmla="*/ 806 h 1071"/>
                  <a:gd name="T74" fmla="*/ 307 w 547"/>
                  <a:gd name="T75" fmla="*/ 772 h 1071"/>
                  <a:gd name="T76" fmla="*/ 307 w 547"/>
                  <a:gd name="T77" fmla="*/ 742 h 1071"/>
                  <a:gd name="T78" fmla="*/ 342 w 547"/>
                  <a:gd name="T79" fmla="*/ 708 h 1071"/>
                  <a:gd name="T80" fmla="*/ 307 w 547"/>
                  <a:gd name="T81" fmla="*/ 677 h 1071"/>
                  <a:gd name="T82" fmla="*/ 307 w 547"/>
                  <a:gd name="T83" fmla="*/ 646 h 1071"/>
                  <a:gd name="T84" fmla="*/ 341 w 547"/>
                  <a:gd name="T85" fmla="*/ 606 h 1071"/>
                  <a:gd name="T86" fmla="*/ 346 w 547"/>
                  <a:gd name="T87" fmla="*/ 542 h 1071"/>
                  <a:gd name="T88" fmla="*/ 387 w 547"/>
                  <a:gd name="T89" fmla="*/ 542 h 1071"/>
                  <a:gd name="T90" fmla="*/ 387 w 547"/>
                  <a:gd name="T91" fmla="*/ 455 h 1071"/>
                  <a:gd name="T92" fmla="*/ 412 w 547"/>
                  <a:gd name="T93" fmla="*/ 455 h 1071"/>
                  <a:gd name="T94" fmla="*/ 412 w 547"/>
                  <a:gd name="T95" fmla="*/ 378 h 1071"/>
                  <a:gd name="T96" fmla="*/ 438 w 547"/>
                  <a:gd name="T97" fmla="*/ 378 h 1071"/>
                  <a:gd name="T98" fmla="*/ 450 w 547"/>
                  <a:gd name="T99" fmla="*/ 341 h 1071"/>
                  <a:gd name="T100" fmla="*/ 505 w 547"/>
                  <a:gd name="T101" fmla="*/ 341 h 1071"/>
                  <a:gd name="T102" fmla="*/ 505 w 547"/>
                  <a:gd name="T103" fmla="*/ 310 h 1071"/>
                  <a:gd name="T104" fmla="*/ 546 w 547"/>
                  <a:gd name="T105" fmla="*/ 310 h 1071"/>
                  <a:gd name="T106" fmla="*/ 546 w 547"/>
                  <a:gd name="T107" fmla="*/ 159 h 1071"/>
                  <a:gd name="T108" fmla="*/ 505 w 547"/>
                  <a:gd name="T109" fmla="*/ 159 h 1071"/>
                  <a:gd name="T110" fmla="*/ 505 w 547"/>
                  <a:gd name="T111" fmla="*/ 137 h 1071"/>
                  <a:gd name="T112" fmla="*/ 459 w 547"/>
                  <a:gd name="T113" fmla="*/ 137 h 1071"/>
                  <a:gd name="T114" fmla="*/ 448 w 547"/>
                  <a:gd name="T115" fmla="*/ 127 h 1071"/>
                  <a:gd name="T116" fmla="*/ 437 w 547"/>
                  <a:gd name="T117" fmla="*/ 103 h 1071"/>
                  <a:gd name="T118" fmla="*/ 412 w 547"/>
                  <a:gd name="T119" fmla="*/ 103 h 1071"/>
                  <a:gd name="T120" fmla="*/ 349 w 547"/>
                  <a:gd name="T121" fmla="*/ 0 h 10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47"/>
                  <a:gd name="T184" fmla="*/ 0 h 1071"/>
                  <a:gd name="T185" fmla="*/ 547 w 547"/>
                  <a:gd name="T186" fmla="*/ 1071 h 10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47" h="1071">
                    <a:moveTo>
                      <a:pt x="349" y="0"/>
                    </a:moveTo>
                    <a:lnTo>
                      <a:pt x="185" y="0"/>
                    </a:lnTo>
                    <a:lnTo>
                      <a:pt x="215" y="41"/>
                    </a:lnTo>
                    <a:lnTo>
                      <a:pt x="312" y="41"/>
                    </a:lnTo>
                    <a:lnTo>
                      <a:pt x="348" y="106"/>
                    </a:lnTo>
                    <a:lnTo>
                      <a:pt x="182" y="106"/>
                    </a:lnTo>
                    <a:lnTo>
                      <a:pt x="216" y="42"/>
                    </a:lnTo>
                    <a:lnTo>
                      <a:pt x="185" y="1"/>
                    </a:lnTo>
                    <a:lnTo>
                      <a:pt x="127" y="102"/>
                    </a:lnTo>
                    <a:lnTo>
                      <a:pt x="95" y="103"/>
                    </a:lnTo>
                    <a:lnTo>
                      <a:pt x="84" y="137"/>
                    </a:lnTo>
                    <a:lnTo>
                      <a:pt x="35" y="137"/>
                    </a:lnTo>
                    <a:lnTo>
                      <a:pt x="35" y="162"/>
                    </a:lnTo>
                    <a:lnTo>
                      <a:pt x="16" y="163"/>
                    </a:lnTo>
                    <a:lnTo>
                      <a:pt x="0" y="163"/>
                    </a:lnTo>
                    <a:lnTo>
                      <a:pt x="0" y="312"/>
                    </a:lnTo>
                    <a:lnTo>
                      <a:pt x="35" y="313"/>
                    </a:lnTo>
                    <a:lnTo>
                      <a:pt x="36" y="344"/>
                    </a:lnTo>
                    <a:lnTo>
                      <a:pt x="82" y="344"/>
                    </a:lnTo>
                    <a:lnTo>
                      <a:pt x="96" y="381"/>
                    </a:lnTo>
                    <a:lnTo>
                      <a:pt x="121" y="382"/>
                    </a:lnTo>
                    <a:lnTo>
                      <a:pt x="123" y="458"/>
                    </a:lnTo>
                    <a:lnTo>
                      <a:pt x="141" y="458"/>
                    </a:lnTo>
                    <a:lnTo>
                      <a:pt x="146" y="469"/>
                    </a:lnTo>
                    <a:lnTo>
                      <a:pt x="146" y="545"/>
                    </a:lnTo>
                    <a:lnTo>
                      <a:pt x="177" y="546"/>
                    </a:lnTo>
                    <a:lnTo>
                      <a:pt x="175" y="1002"/>
                    </a:lnTo>
                    <a:lnTo>
                      <a:pt x="248" y="1070"/>
                    </a:lnTo>
                    <a:lnTo>
                      <a:pt x="341" y="991"/>
                    </a:lnTo>
                    <a:lnTo>
                      <a:pt x="307" y="969"/>
                    </a:lnTo>
                    <a:lnTo>
                      <a:pt x="307" y="942"/>
                    </a:lnTo>
                    <a:lnTo>
                      <a:pt x="341" y="918"/>
                    </a:lnTo>
                    <a:lnTo>
                      <a:pt x="307" y="898"/>
                    </a:lnTo>
                    <a:lnTo>
                      <a:pt x="312" y="889"/>
                    </a:lnTo>
                    <a:lnTo>
                      <a:pt x="342" y="870"/>
                    </a:lnTo>
                    <a:lnTo>
                      <a:pt x="346" y="812"/>
                    </a:lnTo>
                    <a:lnTo>
                      <a:pt x="351" y="806"/>
                    </a:lnTo>
                    <a:lnTo>
                      <a:pt x="307" y="772"/>
                    </a:lnTo>
                    <a:lnTo>
                      <a:pt x="307" y="742"/>
                    </a:lnTo>
                    <a:lnTo>
                      <a:pt x="342" y="708"/>
                    </a:lnTo>
                    <a:lnTo>
                      <a:pt x="307" y="677"/>
                    </a:lnTo>
                    <a:lnTo>
                      <a:pt x="307" y="646"/>
                    </a:lnTo>
                    <a:lnTo>
                      <a:pt x="341" y="606"/>
                    </a:lnTo>
                    <a:lnTo>
                      <a:pt x="346" y="542"/>
                    </a:lnTo>
                    <a:lnTo>
                      <a:pt x="387" y="542"/>
                    </a:lnTo>
                    <a:lnTo>
                      <a:pt x="387" y="455"/>
                    </a:lnTo>
                    <a:lnTo>
                      <a:pt x="412" y="455"/>
                    </a:lnTo>
                    <a:lnTo>
                      <a:pt x="412" y="378"/>
                    </a:lnTo>
                    <a:lnTo>
                      <a:pt x="438" y="378"/>
                    </a:lnTo>
                    <a:lnTo>
                      <a:pt x="450" y="341"/>
                    </a:lnTo>
                    <a:lnTo>
                      <a:pt x="505" y="341"/>
                    </a:lnTo>
                    <a:lnTo>
                      <a:pt x="505" y="310"/>
                    </a:lnTo>
                    <a:lnTo>
                      <a:pt x="546" y="310"/>
                    </a:lnTo>
                    <a:lnTo>
                      <a:pt x="546" y="159"/>
                    </a:lnTo>
                    <a:lnTo>
                      <a:pt x="505" y="159"/>
                    </a:lnTo>
                    <a:lnTo>
                      <a:pt x="505" y="137"/>
                    </a:lnTo>
                    <a:lnTo>
                      <a:pt x="459" y="137"/>
                    </a:lnTo>
                    <a:lnTo>
                      <a:pt x="448" y="127"/>
                    </a:lnTo>
                    <a:lnTo>
                      <a:pt x="437" y="103"/>
                    </a:lnTo>
                    <a:lnTo>
                      <a:pt x="412" y="103"/>
                    </a:lnTo>
                    <a:lnTo>
                      <a:pt x="349" y="0"/>
                    </a:lnTo>
                  </a:path>
                </a:pathLst>
              </a:custGeom>
              <a:solidFill>
                <a:srgbClr val="00AE00"/>
              </a:solidFill>
              <a:ln w="9525" cap="rnd">
                <a:noFill/>
                <a:round/>
                <a:headEnd/>
                <a:tailEnd/>
              </a:ln>
            </p:spPr>
            <p:txBody>
              <a:bodyPr/>
              <a:lstStyle/>
              <a:p>
                <a:pPr eaLnBrk="0" hangingPunct="0"/>
                <a:endParaRPr lang="en-US" sz="1350">
                  <a:solidFill>
                    <a:prstClr val="black"/>
                  </a:solidFill>
                </a:endParaRPr>
              </a:p>
            </p:txBody>
          </p:sp>
          <p:sp>
            <p:nvSpPr>
              <p:cNvPr id="2075" name="Freeform 25"/>
              <p:cNvSpPr>
                <a:spLocks/>
              </p:cNvSpPr>
              <p:nvPr/>
            </p:nvSpPr>
            <p:spPr bwMode="auto">
              <a:xfrm>
                <a:off x="3813" y="2865"/>
                <a:ext cx="547" cy="1071"/>
              </a:xfrm>
              <a:custGeom>
                <a:avLst/>
                <a:gdLst>
                  <a:gd name="T0" fmla="*/ 350 w 547"/>
                  <a:gd name="T1" fmla="*/ 0 h 1071"/>
                  <a:gd name="T2" fmla="*/ 186 w 547"/>
                  <a:gd name="T3" fmla="*/ 0 h 1071"/>
                  <a:gd name="T4" fmla="*/ 217 w 547"/>
                  <a:gd name="T5" fmla="*/ 41 h 1071"/>
                  <a:gd name="T6" fmla="*/ 312 w 547"/>
                  <a:gd name="T7" fmla="*/ 41 h 1071"/>
                  <a:gd name="T8" fmla="*/ 348 w 547"/>
                  <a:gd name="T9" fmla="*/ 106 h 1071"/>
                  <a:gd name="T10" fmla="*/ 183 w 547"/>
                  <a:gd name="T11" fmla="*/ 106 h 1071"/>
                  <a:gd name="T12" fmla="*/ 217 w 547"/>
                  <a:gd name="T13" fmla="*/ 42 h 1071"/>
                  <a:gd name="T14" fmla="*/ 186 w 547"/>
                  <a:gd name="T15" fmla="*/ 1 h 1071"/>
                  <a:gd name="T16" fmla="*/ 128 w 547"/>
                  <a:gd name="T17" fmla="*/ 102 h 1071"/>
                  <a:gd name="T18" fmla="*/ 97 w 547"/>
                  <a:gd name="T19" fmla="*/ 102 h 1071"/>
                  <a:gd name="T20" fmla="*/ 86 w 547"/>
                  <a:gd name="T21" fmla="*/ 137 h 1071"/>
                  <a:gd name="T22" fmla="*/ 37 w 547"/>
                  <a:gd name="T23" fmla="*/ 137 h 1071"/>
                  <a:gd name="T24" fmla="*/ 36 w 547"/>
                  <a:gd name="T25" fmla="*/ 162 h 1071"/>
                  <a:gd name="T26" fmla="*/ 17 w 547"/>
                  <a:gd name="T27" fmla="*/ 162 h 1071"/>
                  <a:gd name="T28" fmla="*/ 0 w 547"/>
                  <a:gd name="T29" fmla="*/ 162 h 1071"/>
                  <a:gd name="T30" fmla="*/ 0 w 547"/>
                  <a:gd name="T31" fmla="*/ 312 h 1071"/>
                  <a:gd name="T32" fmla="*/ 37 w 547"/>
                  <a:gd name="T33" fmla="*/ 313 h 1071"/>
                  <a:gd name="T34" fmla="*/ 37 w 547"/>
                  <a:gd name="T35" fmla="*/ 343 h 1071"/>
                  <a:gd name="T36" fmla="*/ 84 w 547"/>
                  <a:gd name="T37" fmla="*/ 343 h 1071"/>
                  <a:gd name="T38" fmla="*/ 97 w 547"/>
                  <a:gd name="T39" fmla="*/ 381 h 1071"/>
                  <a:gd name="T40" fmla="*/ 122 w 547"/>
                  <a:gd name="T41" fmla="*/ 382 h 1071"/>
                  <a:gd name="T42" fmla="*/ 125 w 547"/>
                  <a:gd name="T43" fmla="*/ 458 h 1071"/>
                  <a:gd name="T44" fmla="*/ 141 w 547"/>
                  <a:gd name="T45" fmla="*/ 458 h 1071"/>
                  <a:gd name="T46" fmla="*/ 146 w 547"/>
                  <a:gd name="T47" fmla="*/ 464 h 1071"/>
                  <a:gd name="T48" fmla="*/ 146 w 547"/>
                  <a:gd name="T49" fmla="*/ 545 h 1071"/>
                  <a:gd name="T50" fmla="*/ 178 w 547"/>
                  <a:gd name="T51" fmla="*/ 545 h 1071"/>
                  <a:gd name="T52" fmla="*/ 176 w 547"/>
                  <a:gd name="T53" fmla="*/ 1002 h 1071"/>
                  <a:gd name="T54" fmla="*/ 248 w 547"/>
                  <a:gd name="T55" fmla="*/ 1070 h 1071"/>
                  <a:gd name="T56" fmla="*/ 341 w 547"/>
                  <a:gd name="T57" fmla="*/ 991 h 1071"/>
                  <a:gd name="T58" fmla="*/ 308 w 547"/>
                  <a:gd name="T59" fmla="*/ 969 h 1071"/>
                  <a:gd name="T60" fmla="*/ 308 w 547"/>
                  <a:gd name="T61" fmla="*/ 942 h 1071"/>
                  <a:gd name="T62" fmla="*/ 341 w 547"/>
                  <a:gd name="T63" fmla="*/ 918 h 1071"/>
                  <a:gd name="T64" fmla="*/ 308 w 547"/>
                  <a:gd name="T65" fmla="*/ 897 h 1071"/>
                  <a:gd name="T66" fmla="*/ 313 w 547"/>
                  <a:gd name="T67" fmla="*/ 889 h 1071"/>
                  <a:gd name="T68" fmla="*/ 342 w 547"/>
                  <a:gd name="T69" fmla="*/ 870 h 1071"/>
                  <a:gd name="T70" fmla="*/ 347 w 547"/>
                  <a:gd name="T71" fmla="*/ 812 h 1071"/>
                  <a:gd name="T72" fmla="*/ 351 w 547"/>
                  <a:gd name="T73" fmla="*/ 807 h 1071"/>
                  <a:gd name="T74" fmla="*/ 307 w 547"/>
                  <a:gd name="T75" fmla="*/ 772 h 1071"/>
                  <a:gd name="T76" fmla="*/ 307 w 547"/>
                  <a:gd name="T77" fmla="*/ 742 h 1071"/>
                  <a:gd name="T78" fmla="*/ 342 w 547"/>
                  <a:gd name="T79" fmla="*/ 708 h 1071"/>
                  <a:gd name="T80" fmla="*/ 308 w 547"/>
                  <a:gd name="T81" fmla="*/ 677 h 1071"/>
                  <a:gd name="T82" fmla="*/ 308 w 547"/>
                  <a:gd name="T83" fmla="*/ 646 h 1071"/>
                  <a:gd name="T84" fmla="*/ 341 w 547"/>
                  <a:gd name="T85" fmla="*/ 606 h 1071"/>
                  <a:gd name="T86" fmla="*/ 347 w 547"/>
                  <a:gd name="T87" fmla="*/ 542 h 1071"/>
                  <a:gd name="T88" fmla="*/ 387 w 547"/>
                  <a:gd name="T89" fmla="*/ 542 h 1071"/>
                  <a:gd name="T90" fmla="*/ 387 w 547"/>
                  <a:gd name="T91" fmla="*/ 455 h 1071"/>
                  <a:gd name="T92" fmla="*/ 411 w 547"/>
                  <a:gd name="T93" fmla="*/ 455 h 1071"/>
                  <a:gd name="T94" fmla="*/ 411 w 547"/>
                  <a:gd name="T95" fmla="*/ 378 h 1071"/>
                  <a:gd name="T96" fmla="*/ 438 w 547"/>
                  <a:gd name="T97" fmla="*/ 378 h 1071"/>
                  <a:gd name="T98" fmla="*/ 450 w 547"/>
                  <a:gd name="T99" fmla="*/ 341 h 1071"/>
                  <a:gd name="T100" fmla="*/ 505 w 547"/>
                  <a:gd name="T101" fmla="*/ 341 h 1071"/>
                  <a:gd name="T102" fmla="*/ 505 w 547"/>
                  <a:gd name="T103" fmla="*/ 310 h 1071"/>
                  <a:gd name="T104" fmla="*/ 546 w 547"/>
                  <a:gd name="T105" fmla="*/ 310 h 1071"/>
                  <a:gd name="T106" fmla="*/ 546 w 547"/>
                  <a:gd name="T107" fmla="*/ 159 h 1071"/>
                  <a:gd name="T108" fmla="*/ 506 w 547"/>
                  <a:gd name="T109" fmla="*/ 159 h 1071"/>
                  <a:gd name="T110" fmla="*/ 506 w 547"/>
                  <a:gd name="T111" fmla="*/ 137 h 1071"/>
                  <a:gd name="T112" fmla="*/ 459 w 547"/>
                  <a:gd name="T113" fmla="*/ 137 h 1071"/>
                  <a:gd name="T114" fmla="*/ 449 w 547"/>
                  <a:gd name="T115" fmla="*/ 127 h 1071"/>
                  <a:gd name="T116" fmla="*/ 438 w 547"/>
                  <a:gd name="T117" fmla="*/ 102 h 1071"/>
                  <a:gd name="T118" fmla="*/ 411 w 547"/>
                  <a:gd name="T119" fmla="*/ 102 h 1071"/>
                  <a:gd name="T120" fmla="*/ 350 w 547"/>
                  <a:gd name="T121" fmla="*/ 0 h 10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47"/>
                  <a:gd name="T184" fmla="*/ 0 h 1071"/>
                  <a:gd name="T185" fmla="*/ 547 w 547"/>
                  <a:gd name="T186" fmla="*/ 1071 h 10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47" h="1071">
                    <a:moveTo>
                      <a:pt x="350" y="0"/>
                    </a:moveTo>
                    <a:lnTo>
                      <a:pt x="186" y="0"/>
                    </a:lnTo>
                    <a:lnTo>
                      <a:pt x="217" y="41"/>
                    </a:lnTo>
                    <a:lnTo>
                      <a:pt x="312" y="41"/>
                    </a:lnTo>
                    <a:lnTo>
                      <a:pt x="348" y="106"/>
                    </a:lnTo>
                    <a:lnTo>
                      <a:pt x="183" y="106"/>
                    </a:lnTo>
                    <a:lnTo>
                      <a:pt x="217" y="42"/>
                    </a:lnTo>
                    <a:lnTo>
                      <a:pt x="186" y="1"/>
                    </a:lnTo>
                    <a:lnTo>
                      <a:pt x="128" y="102"/>
                    </a:lnTo>
                    <a:lnTo>
                      <a:pt x="97" y="102"/>
                    </a:lnTo>
                    <a:lnTo>
                      <a:pt x="86" y="137"/>
                    </a:lnTo>
                    <a:lnTo>
                      <a:pt x="37" y="137"/>
                    </a:lnTo>
                    <a:lnTo>
                      <a:pt x="36" y="162"/>
                    </a:lnTo>
                    <a:lnTo>
                      <a:pt x="17" y="162"/>
                    </a:lnTo>
                    <a:lnTo>
                      <a:pt x="0" y="162"/>
                    </a:lnTo>
                    <a:lnTo>
                      <a:pt x="0" y="312"/>
                    </a:lnTo>
                    <a:lnTo>
                      <a:pt x="37" y="313"/>
                    </a:lnTo>
                    <a:lnTo>
                      <a:pt x="37" y="343"/>
                    </a:lnTo>
                    <a:lnTo>
                      <a:pt x="84" y="343"/>
                    </a:lnTo>
                    <a:lnTo>
                      <a:pt x="97" y="381"/>
                    </a:lnTo>
                    <a:lnTo>
                      <a:pt x="122" y="382"/>
                    </a:lnTo>
                    <a:lnTo>
                      <a:pt x="125" y="458"/>
                    </a:lnTo>
                    <a:lnTo>
                      <a:pt x="141" y="458"/>
                    </a:lnTo>
                    <a:lnTo>
                      <a:pt x="146" y="464"/>
                    </a:lnTo>
                    <a:lnTo>
                      <a:pt x="146" y="545"/>
                    </a:lnTo>
                    <a:lnTo>
                      <a:pt x="178" y="545"/>
                    </a:lnTo>
                    <a:lnTo>
                      <a:pt x="176" y="1002"/>
                    </a:lnTo>
                    <a:lnTo>
                      <a:pt x="248" y="1070"/>
                    </a:lnTo>
                    <a:lnTo>
                      <a:pt x="341" y="991"/>
                    </a:lnTo>
                    <a:lnTo>
                      <a:pt x="308" y="969"/>
                    </a:lnTo>
                    <a:lnTo>
                      <a:pt x="308" y="942"/>
                    </a:lnTo>
                    <a:lnTo>
                      <a:pt x="341" y="918"/>
                    </a:lnTo>
                    <a:lnTo>
                      <a:pt x="308" y="897"/>
                    </a:lnTo>
                    <a:lnTo>
                      <a:pt x="313" y="889"/>
                    </a:lnTo>
                    <a:lnTo>
                      <a:pt x="342" y="870"/>
                    </a:lnTo>
                    <a:lnTo>
                      <a:pt x="347" y="812"/>
                    </a:lnTo>
                    <a:lnTo>
                      <a:pt x="351" y="807"/>
                    </a:lnTo>
                    <a:lnTo>
                      <a:pt x="307" y="772"/>
                    </a:lnTo>
                    <a:lnTo>
                      <a:pt x="307" y="742"/>
                    </a:lnTo>
                    <a:lnTo>
                      <a:pt x="342" y="708"/>
                    </a:lnTo>
                    <a:lnTo>
                      <a:pt x="308" y="677"/>
                    </a:lnTo>
                    <a:lnTo>
                      <a:pt x="308" y="646"/>
                    </a:lnTo>
                    <a:lnTo>
                      <a:pt x="341" y="606"/>
                    </a:lnTo>
                    <a:lnTo>
                      <a:pt x="347" y="542"/>
                    </a:lnTo>
                    <a:lnTo>
                      <a:pt x="387" y="542"/>
                    </a:lnTo>
                    <a:lnTo>
                      <a:pt x="387" y="455"/>
                    </a:lnTo>
                    <a:lnTo>
                      <a:pt x="411" y="455"/>
                    </a:lnTo>
                    <a:lnTo>
                      <a:pt x="411" y="378"/>
                    </a:lnTo>
                    <a:lnTo>
                      <a:pt x="438" y="378"/>
                    </a:lnTo>
                    <a:lnTo>
                      <a:pt x="450" y="341"/>
                    </a:lnTo>
                    <a:lnTo>
                      <a:pt x="505" y="341"/>
                    </a:lnTo>
                    <a:lnTo>
                      <a:pt x="505" y="310"/>
                    </a:lnTo>
                    <a:lnTo>
                      <a:pt x="546" y="310"/>
                    </a:lnTo>
                    <a:lnTo>
                      <a:pt x="546" y="159"/>
                    </a:lnTo>
                    <a:lnTo>
                      <a:pt x="506" y="159"/>
                    </a:lnTo>
                    <a:lnTo>
                      <a:pt x="506" y="137"/>
                    </a:lnTo>
                    <a:lnTo>
                      <a:pt x="459" y="137"/>
                    </a:lnTo>
                    <a:lnTo>
                      <a:pt x="449" y="127"/>
                    </a:lnTo>
                    <a:lnTo>
                      <a:pt x="438" y="102"/>
                    </a:lnTo>
                    <a:lnTo>
                      <a:pt x="411" y="102"/>
                    </a:lnTo>
                    <a:lnTo>
                      <a:pt x="350" y="0"/>
                    </a:lnTo>
                  </a:path>
                </a:pathLst>
              </a:custGeom>
              <a:solidFill>
                <a:srgbClr val="438E00"/>
              </a:solidFill>
              <a:ln w="9525" cap="rnd">
                <a:noFill/>
                <a:round/>
                <a:headEnd/>
                <a:tailEnd/>
              </a:ln>
            </p:spPr>
            <p:txBody>
              <a:bodyPr/>
              <a:lstStyle/>
              <a:p>
                <a:pPr eaLnBrk="0" hangingPunct="0"/>
                <a:endParaRPr lang="en-US" sz="1350">
                  <a:solidFill>
                    <a:prstClr val="black"/>
                  </a:solidFill>
                </a:endParaRPr>
              </a:p>
            </p:txBody>
          </p:sp>
          <p:grpSp>
            <p:nvGrpSpPr>
              <p:cNvPr id="4" name="Group 26"/>
              <p:cNvGrpSpPr>
                <a:grpSpLocks/>
              </p:cNvGrpSpPr>
              <p:nvPr/>
            </p:nvGrpSpPr>
            <p:grpSpPr bwMode="auto">
              <a:xfrm>
                <a:off x="3866" y="3038"/>
                <a:ext cx="417" cy="117"/>
                <a:chOff x="3866" y="3038"/>
                <a:chExt cx="417" cy="117"/>
              </a:xfrm>
            </p:grpSpPr>
            <p:sp>
              <p:nvSpPr>
                <p:cNvPr id="2088" name="Freeform 27"/>
                <p:cNvSpPr>
                  <a:spLocks/>
                </p:cNvSpPr>
                <p:nvPr/>
              </p:nvSpPr>
              <p:spPr bwMode="auto">
                <a:xfrm>
                  <a:off x="3898" y="3038"/>
                  <a:ext cx="385" cy="117"/>
                </a:xfrm>
                <a:custGeom>
                  <a:avLst/>
                  <a:gdLst>
                    <a:gd name="T0" fmla="*/ 384 w 385"/>
                    <a:gd name="T1" fmla="*/ 60 h 117"/>
                    <a:gd name="T2" fmla="*/ 350 w 385"/>
                    <a:gd name="T3" fmla="*/ 0 h 117"/>
                    <a:gd name="T4" fmla="*/ 0 w 385"/>
                    <a:gd name="T5" fmla="*/ 0 h 117"/>
                    <a:gd name="T6" fmla="*/ 2 w 385"/>
                    <a:gd name="T7" fmla="*/ 5 h 117"/>
                    <a:gd name="T8" fmla="*/ 346 w 385"/>
                    <a:gd name="T9" fmla="*/ 5 h 117"/>
                    <a:gd name="T10" fmla="*/ 376 w 385"/>
                    <a:gd name="T11" fmla="*/ 60 h 117"/>
                    <a:gd name="T12" fmla="*/ 346 w 385"/>
                    <a:gd name="T13" fmla="*/ 112 h 117"/>
                    <a:gd name="T14" fmla="*/ 353 w 385"/>
                    <a:gd name="T15" fmla="*/ 116 h 117"/>
                    <a:gd name="T16" fmla="*/ 384 w 385"/>
                    <a:gd name="T17" fmla="*/ 6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117"/>
                    <a:gd name="T29" fmla="*/ 385 w 385"/>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117">
                      <a:moveTo>
                        <a:pt x="384" y="60"/>
                      </a:moveTo>
                      <a:lnTo>
                        <a:pt x="350" y="0"/>
                      </a:lnTo>
                      <a:lnTo>
                        <a:pt x="0" y="0"/>
                      </a:lnTo>
                      <a:lnTo>
                        <a:pt x="2" y="5"/>
                      </a:lnTo>
                      <a:lnTo>
                        <a:pt x="346" y="5"/>
                      </a:lnTo>
                      <a:lnTo>
                        <a:pt x="376" y="60"/>
                      </a:lnTo>
                      <a:lnTo>
                        <a:pt x="346" y="112"/>
                      </a:lnTo>
                      <a:lnTo>
                        <a:pt x="353" y="116"/>
                      </a:lnTo>
                      <a:lnTo>
                        <a:pt x="384" y="60"/>
                      </a:lnTo>
                    </a:path>
                  </a:pathLst>
                </a:custGeom>
                <a:solidFill>
                  <a:srgbClr val="316501"/>
                </a:solidFill>
                <a:ln w="9525" cap="rnd">
                  <a:noFill/>
                  <a:round/>
                  <a:headEnd/>
                  <a:tailEnd/>
                </a:ln>
              </p:spPr>
              <p:txBody>
                <a:bodyPr/>
                <a:lstStyle/>
                <a:p>
                  <a:pPr eaLnBrk="0" hangingPunct="0"/>
                  <a:endParaRPr lang="en-US" sz="1350">
                    <a:solidFill>
                      <a:prstClr val="black"/>
                    </a:solidFill>
                  </a:endParaRPr>
                </a:p>
              </p:txBody>
            </p:sp>
            <p:sp>
              <p:nvSpPr>
                <p:cNvPr id="2089" name="Freeform 28"/>
                <p:cNvSpPr>
                  <a:spLocks/>
                </p:cNvSpPr>
                <p:nvPr/>
              </p:nvSpPr>
              <p:spPr bwMode="auto">
                <a:xfrm>
                  <a:off x="3866" y="3038"/>
                  <a:ext cx="386" cy="116"/>
                </a:xfrm>
                <a:custGeom>
                  <a:avLst/>
                  <a:gdLst>
                    <a:gd name="T0" fmla="*/ 0 w 386"/>
                    <a:gd name="T1" fmla="*/ 54 h 116"/>
                    <a:gd name="T2" fmla="*/ 33 w 386"/>
                    <a:gd name="T3" fmla="*/ 115 h 116"/>
                    <a:gd name="T4" fmla="*/ 385 w 386"/>
                    <a:gd name="T5" fmla="*/ 115 h 116"/>
                    <a:gd name="T6" fmla="*/ 382 w 386"/>
                    <a:gd name="T7" fmla="*/ 110 h 116"/>
                    <a:gd name="T8" fmla="*/ 37 w 386"/>
                    <a:gd name="T9" fmla="*/ 110 h 116"/>
                    <a:gd name="T10" fmla="*/ 5 w 386"/>
                    <a:gd name="T11" fmla="*/ 54 h 116"/>
                    <a:gd name="T12" fmla="*/ 36 w 386"/>
                    <a:gd name="T13" fmla="*/ 3 h 116"/>
                    <a:gd name="T14" fmla="*/ 30 w 386"/>
                    <a:gd name="T15" fmla="*/ 0 h 116"/>
                    <a:gd name="T16" fmla="*/ 0 w 386"/>
                    <a:gd name="T17" fmla="*/ 54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6"/>
                    <a:gd name="T29" fmla="*/ 386 w 386"/>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6">
                      <a:moveTo>
                        <a:pt x="0" y="54"/>
                      </a:moveTo>
                      <a:lnTo>
                        <a:pt x="33" y="115"/>
                      </a:lnTo>
                      <a:lnTo>
                        <a:pt x="385" y="115"/>
                      </a:lnTo>
                      <a:lnTo>
                        <a:pt x="382" y="110"/>
                      </a:lnTo>
                      <a:lnTo>
                        <a:pt x="37" y="110"/>
                      </a:lnTo>
                      <a:lnTo>
                        <a:pt x="5" y="54"/>
                      </a:lnTo>
                      <a:lnTo>
                        <a:pt x="36" y="3"/>
                      </a:lnTo>
                      <a:lnTo>
                        <a:pt x="30" y="0"/>
                      </a:lnTo>
                      <a:lnTo>
                        <a:pt x="0" y="54"/>
                      </a:lnTo>
                    </a:path>
                  </a:pathLst>
                </a:custGeom>
                <a:solidFill>
                  <a:srgbClr val="00AE00"/>
                </a:solidFill>
                <a:ln w="9525" cap="rnd">
                  <a:noFill/>
                  <a:round/>
                  <a:headEnd/>
                  <a:tailEnd/>
                </a:ln>
              </p:spPr>
              <p:txBody>
                <a:bodyPr/>
                <a:lstStyle/>
                <a:p>
                  <a:pPr eaLnBrk="0" hangingPunct="0"/>
                  <a:endParaRPr lang="en-US" sz="1350">
                    <a:solidFill>
                      <a:prstClr val="black"/>
                    </a:solidFill>
                  </a:endParaRPr>
                </a:p>
              </p:txBody>
            </p:sp>
          </p:grpSp>
          <p:sp>
            <p:nvSpPr>
              <p:cNvPr id="2077" name="Rectangle 29"/>
              <p:cNvSpPr>
                <a:spLocks noChangeArrowheads="1"/>
              </p:cNvSpPr>
              <p:nvPr/>
            </p:nvSpPr>
            <p:spPr bwMode="auto">
              <a:xfrm>
                <a:off x="3852" y="3017"/>
                <a:ext cx="463" cy="16"/>
              </a:xfrm>
              <a:prstGeom prst="rect">
                <a:avLst/>
              </a:prstGeom>
              <a:solidFill>
                <a:srgbClr val="00AE00"/>
              </a:solidFill>
              <a:ln w="9525">
                <a:noFill/>
                <a:miter lim="800000"/>
                <a:headEnd/>
                <a:tailEnd/>
              </a:ln>
            </p:spPr>
            <p:txBody>
              <a:bodyPr wrap="none" anchor="ctr"/>
              <a:lstStyle/>
              <a:p>
                <a:pPr eaLnBrk="0" hangingPunct="0"/>
                <a:endParaRPr lang="en-US" sz="1350">
                  <a:solidFill>
                    <a:prstClr val="black"/>
                  </a:solidFill>
                </a:endParaRPr>
              </a:p>
            </p:txBody>
          </p:sp>
          <p:sp>
            <p:nvSpPr>
              <p:cNvPr id="2078" name="Rectangle 30"/>
              <p:cNvSpPr>
                <a:spLocks noChangeArrowheads="1"/>
              </p:cNvSpPr>
              <p:nvPr/>
            </p:nvSpPr>
            <p:spPr bwMode="auto">
              <a:xfrm>
                <a:off x="3909" y="2993"/>
                <a:ext cx="360" cy="16"/>
              </a:xfrm>
              <a:prstGeom prst="rect">
                <a:avLst/>
              </a:prstGeom>
              <a:solidFill>
                <a:srgbClr val="00AE00"/>
              </a:solidFill>
              <a:ln w="9525">
                <a:noFill/>
                <a:miter lim="800000"/>
                <a:headEnd/>
                <a:tailEnd/>
              </a:ln>
            </p:spPr>
            <p:txBody>
              <a:bodyPr wrap="none" anchor="ctr"/>
              <a:lstStyle/>
              <a:p>
                <a:pPr eaLnBrk="0" hangingPunct="0"/>
                <a:endParaRPr lang="en-US" sz="1350">
                  <a:solidFill>
                    <a:prstClr val="black"/>
                  </a:solidFill>
                </a:endParaRPr>
              </a:p>
            </p:txBody>
          </p:sp>
          <p:grpSp>
            <p:nvGrpSpPr>
              <p:cNvPr id="5" name="Group 31"/>
              <p:cNvGrpSpPr>
                <a:grpSpLocks/>
              </p:cNvGrpSpPr>
              <p:nvPr/>
            </p:nvGrpSpPr>
            <p:grpSpPr bwMode="auto">
              <a:xfrm>
                <a:off x="3850" y="3178"/>
                <a:ext cx="466" cy="757"/>
                <a:chOff x="3850" y="3178"/>
                <a:chExt cx="466" cy="757"/>
              </a:xfrm>
            </p:grpSpPr>
            <p:sp>
              <p:nvSpPr>
                <p:cNvPr id="2080" name="Freeform 32"/>
                <p:cNvSpPr>
                  <a:spLocks/>
                </p:cNvSpPr>
                <p:nvPr/>
              </p:nvSpPr>
              <p:spPr bwMode="auto">
                <a:xfrm>
                  <a:off x="4095" y="3327"/>
                  <a:ext cx="17" cy="582"/>
                </a:xfrm>
                <a:custGeom>
                  <a:avLst/>
                  <a:gdLst>
                    <a:gd name="T0" fmla="*/ 0 w 17"/>
                    <a:gd name="T1" fmla="*/ 0 h 582"/>
                    <a:gd name="T2" fmla="*/ 0 w 17"/>
                    <a:gd name="T3" fmla="*/ 581 h 582"/>
                    <a:gd name="T4" fmla="*/ 16 w 17"/>
                    <a:gd name="T5" fmla="*/ 572 h 582"/>
                    <a:gd name="T6" fmla="*/ 16 w 17"/>
                    <a:gd name="T7" fmla="*/ 18 h 582"/>
                    <a:gd name="T8" fmla="*/ 0 w 17"/>
                    <a:gd name="T9" fmla="*/ 0 h 582"/>
                    <a:gd name="T10" fmla="*/ 0 60000 65536"/>
                    <a:gd name="T11" fmla="*/ 0 60000 65536"/>
                    <a:gd name="T12" fmla="*/ 0 60000 65536"/>
                    <a:gd name="T13" fmla="*/ 0 60000 65536"/>
                    <a:gd name="T14" fmla="*/ 0 60000 65536"/>
                    <a:gd name="T15" fmla="*/ 0 w 17"/>
                    <a:gd name="T16" fmla="*/ 0 h 582"/>
                    <a:gd name="T17" fmla="*/ 17 w 17"/>
                    <a:gd name="T18" fmla="*/ 582 h 582"/>
                  </a:gdLst>
                  <a:ahLst/>
                  <a:cxnLst>
                    <a:cxn ang="T10">
                      <a:pos x="T0" y="T1"/>
                    </a:cxn>
                    <a:cxn ang="T11">
                      <a:pos x="T2" y="T3"/>
                    </a:cxn>
                    <a:cxn ang="T12">
                      <a:pos x="T4" y="T5"/>
                    </a:cxn>
                    <a:cxn ang="T13">
                      <a:pos x="T6" y="T7"/>
                    </a:cxn>
                    <a:cxn ang="T14">
                      <a:pos x="T8" y="T9"/>
                    </a:cxn>
                  </a:cxnLst>
                  <a:rect l="T15" t="T16" r="T17" b="T18"/>
                  <a:pathLst>
                    <a:path w="17" h="582">
                      <a:moveTo>
                        <a:pt x="0" y="0"/>
                      </a:moveTo>
                      <a:lnTo>
                        <a:pt x="0" y="581"/>
                      </a:lnTo>
                      <a:lnTo>
                        <a:pt x="16" y="572"/>
                      </a:lnTo>
                      <a:lnTo>
                        <a:pt x="16" y="18"/>
                      </a:lnTo>
                      <a:lnTo>
                        <a:pt x="0" y="0"/>
                      </a:lnTo>
                    </a:path>
                  </a:pathLst>
                </a:custGeom>
                <a:solidFill>
                  <a:srgbClr val="00AE00"/>
                </a:solidFill>
                <a:ln w="9525" cap="rnd">
                  <a:noFill/>
                  <a:round/>
                  <a:headEnd/>
                  <a:tailEnd/>
                </a:ln>
              </p:spPr>
              <p:txBody>
                <a:bodyPr/>
                <a:lstStyle/>
                <a:p>
                  <a:pPr eaLnBrk="0" hangingPunct="0"/>
                  <a:endParaRPr lang="en-US" sz="1350">
                    <a:solidFill>
                      <a:prstClr val="black"/>
                    </a:solidFill>
                  </a:endParaRPr>
                </a:p>
              </p:txBody>
            </p:sp>
            <p:sp>
              <p:nvSpPr>
                <p:cNvPr id="2081" name="Freeform 33"/>
                <p:cNvSpPr>
                  <a:spLocks/>
                </p:cNvSpPr>
                <p:nvPr/>
              </p:nvSpPr>
              <p:spPr bwMode="auto">
                <a:xfrm>
                  <a:off x="4029" y="3343"/>
                  <a:ext cx="17" cy="567"/>
                </a:xfrm>
                <a:custGeom>
                  <a:avLst/>
                  <a:gdLst>
                    <a:gd name="T0" fmla="*/ 5 w 17"/>
                    <a:gd name="T1" fmla="*/ 0 h 567"/>
                    <a:gd name="T2" fmla="*/ 0 w 17"/>
                    <a:gd name="T3" fmla="*/ 557 h 567"/>
                    <a:gd name="T4" fmla="*/ 16 w 17"/>
                    <a:gd name="T5" fmla="*/ 566 h 567"/>
                    <a:gd name="T6" fmla="*/ 16 w 17"/>
                    <a:gd name="T7" fmla="*/ 45 h 567"/>
                    <a:gd name="T8" fmla="*/ 5 w 17"/>
                    <a:gd name="T9" fmla="*/ 0 h 567"/>
                    <a:gd name="T10" fmla="*/ 0 60000 65536"/>
                    <a:gd name="T11" fmla="*/ 0 60000 65536"/>
                    <a:gd name="T12" fmla="*/ 0 60000 65536"/>
                    <a:gd name="T13" fmla="*/ 0 60000 65536"/>
                    <a:gd name="T14" fmla="*/ 0 60000 65536"/>
                    <a:gd name="T15" fmla="*/ 0 w 17"/>
                    <a:gd name="T16" fmla="*/ 0 h 567"/>
                    <a:gd name="T17" fmla="*/ 17 w 17"/>
                    <a:gd name="T18" fmla="*/ 567 h 567"/>
                  </a:gdLst>
                  <a:ahLst/>
                  <a:cxnLst>
                    <a:cxn ang="T10">
                      <a:pos x="T0" y="T1"/>
                    </a:cxn>
                    <a:cxn ang="T11">
                      <a:pos x="T2" y="T3"/>
                    </a:cxn>
                    <a:cxn ang="T12">
                      <a:pos x="T4" y="T5"/>
                    </a:cxn>
                    <a:cxn ang="T13">
                      <a:pos x="T6" y="T7"/>
                    </a:cxn>
                    <a:cxn ang="T14">
                      <a:pos x="T8" y="T9"/>
                    </a:cxn>
                  </a:cxnLst>
                  <a:rect l="T15" t="T16" r="T17" b="T18"/>
                  <a:pathLst>
                    <a:path w="17" h="567">
                      <a:moveTo>
                        <a:pt x="5" y="0"/>
                      </a:moveTo>
                      <a:lnTo>
                        <a:pt x="0" y="557"/>
                      </a:lnTo>
                      <a:lnTo>
                        <a:pt x="16" y="566"/>
                      </a:lnTo>
                      <a:lnTo>
                        <a:pt x="16" y="45"/>
                      </a:lnTo>
                      <a:lnTo>
                        <a:pt x="5" y="0"/>
                      </a:lnTo>
                    </a:path>
                  </a:pathLst>
                </a:custGeom>
                <a:solidFill>
                  <a:srgbClr val="00AE00"/>
                </a:solidFill>
                <a:ln w="9525" cap="rnd">
                  <a:noFill/>
                  <a:round/>
                  <a:headEnd/>
                  <a:tailEnd/>
                </a:ln>
              </p:spPr>
              <p:txBody>
                <a:bodyPr/>
                <a:lstStyle/>
                <a:p>
                  <a:pPr eaLnBrk="0" hangingPunct="0"/>
                  <a:endParaRPr lang="en-US" sz="1350">
                    <a:solidFill>
                      <a:prstClr val="black"/>
                    </a:solidFill>
                  </a:endParaRPr>
                </a:p>
              </p:txBody>
            </p:sp>
            <p:grpSp>
              <p:nvGrpSpPr>
                <p:cNvPr id="6" name="Group 34"/>
                <p:cNvGrpSpPr>
                  <a:grpSpLocks/>
                </p:cNvGrpSpPr>
                <p:nvPr/>
              </p:nvGrpSpPr>
              <p:grpSpPr bwMode="auto">
                <a:xfrm>
                  <a:off x="3850" y="3178"/>
                  <a:ext cx="466" cy="757"/>
                  <a:chOff x="3850" y="3178"/>
                  <a:chExt cx="466" cy="757"/>
                </a:xfrm>
              </p:grpSpPr>
              <p:sp>
                <p:nvSpPr>
                  <p:cNvPr id="2083" name="Rectangle 35"/>
                  <p:cNvSpPr>
                    <a:spLocks noChangeArrowheads="1"/>
                  </p:cNvSpPr>
                  <p:nvPr/>
                </p:nvSpPr>
                <p:spPr bwMode="auto">
                  <a:xfrm>
                    <a:off x="3850" y="3178"/>
                    <a:ext cx="466" cy="16"/>
                  </a:xfrm>
                  <a:prstGeom prst="rect">
                    <a:avLst/>
                  </a:prstGeom>
                  <a:solidFill>
                    <a:srgbClr val="316501"/>
                  </a:solidFill>
                  <a:ln w="9525">
                    <a:noFill/>
                    <a:miter lim="800000"/>
                    <a:headEnd/>
                    <a:tailEnd/>
                  </a:ln>
                </p:spPr>
                <p:txBody>
                  <a:bodyPr wrap="none" anchor="ctr"/>
                  <a:lstStyle/>
                  <a:p>
                    <a:pPr eaLnBrk="0" hangingPunct="0"/>
                    <a:endParaRPr lang="en-US" sz="1350">
                      <a:solidFill>
                        <a:prstClr val="black"/>
                      </a:solidFill>
                    </a:endParaRPr>
                  </a:p>
                </p:txBody>
              </p:sp>
              <p:sp>
                <p:nvSpPr>
                  <p:cNvPr id="2084" name="Rectangle 36"/>
                  <p:cNvSpPr>
                    <a:spLocks noChangeArrowheads="1"/>
                  </p:cNvSpPr>
                  <p:nvPr/>
                </p:nvSpPr>
                <p:spPr bwMode="auto">
                  <a:xfrm>
                    <a:off x="3938" y="3249"/>
                    <a:ext cx="281" cy="16"/>
                  </a:xfrm>
                  <a:prstGeom prst="rect">
                    <a:avLst/>
                  </a:prstGeom>
                  <a:solidFill>
                    <a:srgbClr val="316501"/>
                  </a:solidFill>
                  <a:ln w="9525">
                    <a:noFill/>
                    <a:miter lim="800000"/>
                    <a:headEnd/>
                    <a:tailEnd/>
                  </a:ln>
                </p:spPr>
                <p:txBody>
                  <a:bodyPr wrap="none" anchor="ctr"/>
                  <a:lstStyle/>
                  <a:p>
                    <a:pPr eaLnBrk="0" hangingPunct="0"/>
                    <a:endParaRPr lang="en-US" sz="1350">
                      <a:solidFill>
                        <a:prstClr val="black"/>
                      </a:solidFill>
                    </a:endParaRPr>
                  </a:p>
                </p:txBody>
              </p:sp>
              <p:sp>
                <p:nvSpPr>
                  <p:cNvPr id="2085" name="Freeform 37"/>
                  <p:cNvSpPr>
                    <a:spLocks/>
                  </p:cNvSpPr>
                  <p:nvPr/>
                </p:nvSpPr>
                <p:spPr bwMode="auto">
                  <a:xfrm>
                    <a:off x="4031" y="3344"/>
                    <a:ext cx="30" cy="591"/>
                  </a:xfrm>
                  <a:custGeom>
                    <a:avLst/>
                    <a:gdLst>
                      <a:gd name="T0" fmla="*/ 0 w 30"/>
                      <a:gd name="T1" fmla="*/ 0 h 591"/>
                      <a:gd name="T2" fmla="*/ 7 w 30"/>
                      <a:gd name="T3" fmla="*/ 38 h 591"/>
                      <a:gd name="T4" fmla="*/ 18 w 30"/>
                      <a:gd name="T5" fmla="*/ 71 h 591"/>
                      <a:gd name="T6" fmla="*/ 18 w 30"/>
                      <a:gd name="T7" fmla="*/ 579 h 591"/>
                      <a:gd name="T8" fmla="*/ 26 w 30"/>
                      <a:gd name="T9" fmla="*/ 590 h 591"/>
                      <a:gd name="T10" fmla="*/ 29 w 30"/>
                      <a:gd name="T11" fmla="*/ 62 h 591"/>
                      <a:gd name="T12" fmla="*/ 0 w 30"/>
                      <a:gd name="T13" fmla="*/ 0 h 591"/>
                      <a:gd name="T14" fmla="*/ 0 60000 65536"/>
                      <a:gd name="T15" fmla="*/ 0 60000 65536"/>
                      <a:gd name="T16" fmla="*/ 0 60000 65536"/>
                      <a:gd name="T17" fmla="*/ 0 60000 65536"/>
                      <a:gd name="T18" fmla="*/ 0 60000 65536"/>
                      <a:gd name="T19" fmla="*/ 0 60000 65536"/>
                      <a:gd name="T20" fmla="*/ 0 60000 65536"/>
                      <a:gd name="T21" fmla="*/ 0 w 30"/>
                      <a:gd name="T22" fmla="*/ 0 h 591"/>
                      <a:gd name="T23" fmla="*/ 30 w 30"/>
                      <a:gd name="T24" fmla="*/ 591 h 5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591">
                        <a:moveTo>
                          <a:pt x="0" y="0"/>
                        </a:moveTo>
                        <a:lnTo>
                          <a:pt x="7" y="38"/>
                        </a:lnTo>
                        <a:lnTo>
                          <a:pt x="18" y="71"/>
                        </a:lnTo>
                        <a:lnTo>
                          <a:pt x="18" y="579"/>
                        </a:lnTo>
                        <a:lnTo>
                          <a:pt x="26" y="590"/>
                        </a:lnTo>
                        <a:lnTo>
                          <a:pt x="29" y="62"/>
                        </a:lnTo>
                        <a:lnTo>
                          <a:pt x="0" y="0"/>
                        </a:lnTo>
                      </a:path>
                    </a:pathLst>
                  </a:custGeom>
                  <a:solidFill>
                    <a:srgbClr val="316501"/>
                  </a:solidFill>
                  <a:ln w="9525" cap="rnd">
                    <a:noFill/>
                    <a:round/>
                    <a:headEnd/>
                    <a:tailEnd/>
                  </a:ln>
                </p:spPr>
                <p:txBody>
                  <a:bodyPr/>
                  <a:lstStyle/>
                  <a:p>
                    <a:pPr eaLnBrk="0" hangingPunct="0"/>
                    <a:endParaRPr lang="en-US" sz="1350">
                      <a:solidFill>
                        <a:prstClr val="black"/>
                      </a:solidFill>
                    </a:endParaRPr>
                  </a:p>
                </p:txBody>
              </p:sp>
              <p:sp>
                <p:nvSpPr>
                  <p:cNvPr id="2086" name="Freeform 38"/>
                  <p:cNvSpPr>
                    <a:spLocks/>
                  </p:cNvSpPr>
                  <p:nvPr/>
                </p:nvSpPr>
                <p:spPr bwMode="auto">
                  <a:xfrm>
                    <a:off x="3955" y="3322"/>
                    <a:ext cx="244" cy="83"/>
                  </a:xfrm>
                  <a:custGeom>
                    <a:avLst/>
                    <a:gdLst>
                      <a:gd name="T0" fmla="*/ 202 w 244"/>
                      <a:gd name="T1" fmla="*/ 82 h 83"/>
                      <a:gd name="T2" fmla="*/ 218 w 244"/>
                      <a:gd name="T3" fmla="*/ 64 h 83"/>
                      <a:gd name="T4" fmla="*/ 218 w 244"/>
                      <a:gd name="T5" fmla="*/ 9 h 83"/>
                      <a:gd name="T6" fmla="*/ 243 w 244"/>
                      <a:gd name="T7" fmla="*/ 9 h 83"/>
                      <a:gd name="T8" fmla="*/ 243 w 244"/>
                      <a:gd name="T9" fmla="*/ 0 h 83"/>
                      <a:gd name="T10" fmla="*/ 0 w 244"/>
                      <a:gd name="T11" fmla="*/ 0 h 83"/>
                      <a:gd name="T12" fmla="*/ 5 w 244"/>
                      <a:gd name="T13" fmla="*/ 9 h 83"/>
                      <a:gd name="T14" fmla="*/ 137 w 244"/>
                      <a:gd name="T15" fmla="*/ 9 h 83"/>
                      <a:gd name="T16" fmla="*/ 148 w 244"/>
                      <a:gd name="T17" fmla="*/ 25 h 83"/>
                      <a:gd name="T18" fmla="*/ 197 w 244"/>
                      <a:gd name="T19" fmla="*/ 25 h 83"/>
                      <a:gd name="T20" fmla="*/ 202 w 244"/>
                      <a:gd name="T21" fmla="*/ 82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4"/>
                      <a:gd name="T34" fmla="*/ 0 h 83"/>
                      <a:gd name="T35" fmla="*/ 244 w 244"/>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4" h="83">
                        <a:moveTo>
                          <a:pt x="202" y="82"/>
                        </a:moveTo>
                        <a:lnTo>
                          <a:pt x="218" y="64"/>
                        </a:lnTo>
                        <a:lnTo>
                          <a:pt x="218" y="9"/>
                        </a:lnTo>
                        <a:lnTo>
                          <a:pt x="243" y="9"/>
                        </a:lnTo>
                        <a:lnTo>
                          <a:pt x="243" y="0"/>
                        </a:lnTo>
                        <a:lnTo>
                          <a:pt x="0" y="0"/>
                        </a:lnTo>
                        <a:lnTo>
                          <a:pt x="5" y="9"/>
                        </a:lnTo>
                        <a:lnTo>
                          <a:pt x="137" y="9"/>
                        </a:lnTo>
                        <a:lnTo>
                          <a:pt x="148" y="25"/>
                        </a:lnTo>
                        <a:lnTo>
                          <a:pt x="197" y="25"/>
                        </a:lnTo>
                        <a:lnTo>
                          <a:pt x="202" y="82"/>
                        </a:lnTo>
                      </a:path>
                    </a:pathLst>
                  </a:custGeom>
                  <a:solidFill>
                    <a:srgbClr val="316501"/>
                  </a:solidFill>
                  <a:ln w="9525" cap="rnd">
                    <a:noFill/>
                    <a:round/>
                    <a:headEnd/>
                    <a:tailEnd/>
                  </a:ln>
                </p:spPr>
                <p:txBody>
                  <a:bodyPr/>
                  <a:lstStyle/>
                  <a:p>
                    <a:pPr eaLnBrk="0" hangingPunct="0"/>
                    <a:endParaRPr lang="en-US" sz="1350">
                      <a:solidFill>
                        <a:prstClr val="black"/>
                      </a:solidFill>
                    </a:endParaRPr>
                  </a:p>
                </p:txBody>
              </p:sp>
              <p:sp>
                <p:nvSpPr>
                  <p:cNvPr id="2087" name="Freeform 39"/>
                  <p:cNvSpPr>
                    <a:spLocks/>
                  </p:cNvSpPr>
                  <p:nvPr/>
                </p:nvSpPr>
                <p:spPr bwMode="auto">
                  <a:xfrm>
                    <a:off x="3896" y="3208"/>
                    <a:ext cx="367" cy="17"/>
                  </a:xfrm>
                  <a:custGeom>
                    <a:avLst/>
                    <a:gdLst>
                      <a:gd name="T0" fmla="*/ 366 w 367"/>
                      <a:gd name="T1" fmla="*/ 0 h 17"/>
                      <a:gd name="T2" fmla="*/ 0 w 367"/>
                      <a:gd name="T3" fmla="*/ 0 h 17"/>
                      <a:gd name="T4" fmla="*/ 3 w 367"/>
                      <a:gd name="T5" fmla="*/ 16 h 17"/>
                      <a:gd name="T6" fmla="*/ 363 w 367"/>
                      <a:gd name="T7" fmla="*/ 16 h 17"/>
                      <a:gd name="T8" fmla="*/ 366 w 367"/>
                      <a:gd name="T9" fmla="*/ 0 h 17"/>
                      <a:gd name="T10" fmla="*/ 0 60000 65536"/>
                      <a:gd name="T11" fmla="*/ 0 60000 65536"/>
                      <a:gd name="T12" fmla="*/ 0 60000 65536"/>
                      <a:gd name="T13" fmla="*/ 0 60000 65536"/>
                      <a:gd name="T14" fmla="*/ 0 60000 65536"/>
                      <a:gd name="T15" fmla="*/ 0 w 367"/>
                      <a:gd name="T16" fmla="*/ 0 h 17"/>
                      <a:gd name="T17" fmla="*/ 367 w 367"/>
                      <a:gd name="T18" fmla="*/ 17 h 17"/>
                    </a:gdLst>
                    <a:ahLst/>
                    <a:cxnLst>
                      <a:cxn ang="T10">
                        <a:pos x="T0" y="T1"/>
                      </a:cxn>
                      <a:cxn ang="T11">
                        <a:pos x="T2" y="T3"/>
                      </a:cxn>
                      <a:cxn ang="T12">
                        <a:pos x="T4" y="T5"/>
                      </a:cxn>
                      <a:cxn ang="T13">
                        <a:pos x="T6" y="T7"/>
                      </a:cxn>
                      <a:cxn ang="T14">
                        <a:pos x="T8" y="T9"/>
                      </a:cxn>
                    </a:cxnLst>
                    <a:rect l="T15" t="T16" r="T17" b="T18"/>
                    <a:pathLst>
                      <a:path w="367" h="17">
                        <a:moveTo>
                          <a:pt x="366" y="0"/>
                        </a:moveTo>
                        <a:lnTo>
                          <a:pt x="0" y="0"/>
                        </a:lnTo>
                        <a:lnTo>
                          <a:pt x="3" y="16"/>
                        </a:lnTo>
                        <a:lnTo>
                          <a:pt x="363" y="16"/>
                        </a:lnTo>
                        <a:lnTo>
                          <a:pt x="366" y="0"/>
                        </a:lnTo>
                      </a:path>
                    </a:pathLst>
                  </a:custGeom>
                  <a:solidFill>
                    <a:srgbClr val="316501"/>
                  </a:solidFill>
                  <a:ln w="9525" cap="rnd">
                    <a:noFill/>
                    <a:round/>
                    <a:headEnd/>
                    <a:tailEnd/>
                  </a:ln>
                </p:spPr>
                <p:txBody>
                  <a:bodyPr/>
                  <a:lstStyle/>
                  <a:p>
                    <a:pPr eaLnBrk="0" hangingPunct="0"/>
                    <a:endParaRPr lang="en-US" sz="1350">
                      <a:solidFill>
                        <a:prstClr val="black"/>
                      </a:solidFill>
                    </a:endParaRPr>
                  </a:p>
                </p:txBody>
              </p:sp>
            </p:grpSp>
          </p:grpSp>
        </p:grpSp>
        <p:sp>
          <p:nvSpPr>
            <p:cNvPr id="187432" name="Rectangle 40"/>
            <p:cNvSpPr>
              <a:spLocks noChangeArrowheads="1"/>
            </p:cNvSpPr>
            <p:nvPr/>
          </p:nvSpPr>
          <p:spPr bwMode="auto">
            <a:xfrm flipH="1">
              <a:off x="3843" y="3007"/>
              <a:ext cx="482" cy="411"/>
            </a:xfrm>
            <a:prstGeom prst="rect">
              <a:avLst/>
            </a:prstGeom>
            <a:noFill/>
            <a:ln w="9525">
              <a:noFill/>
              <a:miter lim="800000"/>
              <a:headEnd/>
              <a:tailEnd/>
            </a:ln>
            <a:effectLst/>
          </p:spPr>
          <p:txBody>
            <a:bodyPr lIns="69056" tIns="34529" rIns="69056" bIns="34529">
              <a:spAutoFit/>
            </a:bodyPr>
            <a:lstStyle/>
            <a:p>
              <a:pPr eaLnBrk="0" hangingPunct="0">
                <a:defRPr/>
              </a:pPr>
              <a:r>
                <a:rPr lang="en-US" sz="1050" b="1">
                  <a:solidFill>
                    <a:prstClr val="black"/>
                  </a:solidFill>
                  <a:effectLst>
                    <a:outerShdw blurRad="38100" dist="38100" dir="2700000" algn="tl">
                      <a:srgbClr val="000000"/>
                    </a:outerShdw>
                  </a:effectLst>
                </a:rPr>
                <a:t>private</a:t>
              </a:r>
            </a:p>
          </p:txBody>
        </p:sp>
      </p:grpSp>
      <p:grpSp>
        <p:nvGrpSpPr>
          <p:cNvPr id="7" name="Group 41"/>
          <p:cNvGrpSpPr>
            <a:grpSpLocks/>
          </p:cNvGrpSpPr>
          <p:nvPr/>
        </p:nvGrpSpPr>
        <p:grpSpPr bwMode="auto">
          <a:xfrm>
            <a:off x="2800350" y="3657602"/>
            <a:ext cx="648891" cy="1159669"/>
            <a:chOff x="1488" y="2866"/>
            <a:chExt cx="511" cy="1077"/>
          </a:xfrm>
        </p:grpSpPr>
        <p:graphicFrame>
          <p:nvGraphicFramePr>
            <p:cNvPr id="2050" name="Object 42"/>
            <p:cNvGraphicFramePr>
              <a:graphicFrameLocks/>
            </p:cNvGraphicFramePr>
            <p:nvPr/>
          </p:nvGraphicFramePr>
          <p:xfrm>
            <a:off x="1488" y="2866"/>
            <a:ext cx="511" cy="1077"/>
          </p:xfrm>
          <a:graphic>
            <a:graphicData uri="http://schemas.openxmlformats.org/presentationml/2006/ole">
              <mc:AlternateContent xmlns:mc="http://schemas.openxmlformats.org/markup-compatibility/2006">
                <mc:Choice xmlns:v="urn:schemas-microsoft-com:vml" Requires="v">
                  <p:oleObj name="Clip" r:id="rId3" imgW="1393560" imgH="2657160" progId="">
                    <p:embed/>
                  </p:oleObj>
                </mc:Choice>
                <mc:Fallback>
                  <p:oleObj name="Clip" r:id="rId3" imgW="1393560" imgH="2657160" progId="">
                    <p:embed/>
                    <p:pic>
                      <p:nvPicPr>
                        <p:cNvPr id="2050" name="Object 4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 y="2866"/>
                          <a:ext cx="511" cy="1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7435" name="Rectangle 43"/>
            <p:cNvSpPr>
              <a:spLocks noChangeArrowheads="1"/>
            </p:cNvSpPr>
            <p:nvPr/>
          </p:nvSpPr>
          <p:spPr bwMode="auto">
            <a:xfrm>
              <a:off x="1488" y="2935"/>
              <a:ext cx="432" cy="215"/>
            </a:xfrm>
            <a:prstGeom prst="rect">
              <a:avLst/>
            </a:prstGeom>
            <a:noFill/>
            <a:ln w="9525">
              <a:noFill/>
              <a:miter lim="800000"/>
              <a:headEnd/>
              <a:tailEnd/>
            </a:ln>
            <a:effectLst/>
          </p:spPr>
          <p:txBody>
            <a:bodyPr lIns="69056" tIns="34529" rIns="69056" bIns="34529">
              <a:spAutoFit/>
            </a:bodyPr>
            <a:lstStyle/>
            <a:p>
              <a:pPr eaLnBrk="0" hangingPunct="0">
                <a:defRPr/>
              </a:pPr>
              <a:r>
                <a:rPr lang="en-US" sz="1050" b="1" dirty="0">
                  <a:solidFill>
                    <a:prstClr val="black"/>
                  </a:solidFill>
                  <a:effectLst>
                    <a:outerShdw blurRad="38100" dist="38100" dir="2700000" algn="tl">
                      <a:srgbClr val="000000"/>
                    </a:outerShdw>
                  </a:effectLst>
                </a:rPr>
                <a:t>public</a:t>
              </a:r>
            </a:p>
          </p:txBody>
        </p:sp>
      </p:grpSp>
      <p:sp>
        <p:nvSpPr>
          <p:cNvPr id="44" name="Title 3"/>
          <p:cNvSpPr>
            <a:spLocks noGrp="1"/>
          </p:cNvSpPr>
          <p:nvPr>
            <p:ph type="title"/>
          </p:nvPr>
        </p:nvSpPr>
        <p:spPr>
          <a:xfrm>
            <a:off x="215008" y="339502"/>
            <a:ext cx="8229600" cy="742950"/>
          </a:xfrm>
        </p:spPr>
        <p:txBody>
          <a:bodyPr>
            <a:normAutofit fontScale="90000"/>
          </a:bodyPr>
          <a:lstStyle/>
          <a:p>
            <a:r>
              <a:rPr lang="en-US" altLang="en-US" b="1" dirty="0">
                <a:latin typeface="Arial" panose="020B0604020202020204" pitchFamily="34" charset="0"/>
                <a:cs typeface="Arial" panose="020B0604020202020204" pitchFamily="34" charset="0"/>
              </a:rPr>
              <a:t>Asymmetric Cryptosystem (Cont’d)</a:t>
            </a:r>
            <a:endParaRPr lang="en-C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484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7403"/>
                                        </p:tgtEl>
                                        <p:attrNameLst>
                                          <p:attrName>style.visibility</p:attrName>
                                        </p:attrNameLst>
                                      </p:cBhvr>
                                      <p:to>
                                        <p:strVal val="visible"/>
                                      </p:to>
                                    </p:set>
                                    <p:animEffect transition="in" filter="blinds(horizontal)">
                                      <p:cBhvr>
                                        <p:cTn id="7" dur="500"/>
                                        <p:tgtEl>
                                          <p:spTgt spid="18740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7395"/>
                                        </p:tgtEl>
                                        <p:attrNameLst>
                                          <p:attrName>style.visibility</p:attrName>
                                        </p:attrNameLst>
                                      </p:cBhvr>
                                      <p:to>
                                        <p:strVal val="visible"/>
                                      </p:to>
                                    </p:set>
                                    <p:animEffect transition="in" filter="blinds(horizontal)">
                                      <p:cBhvr>
                                        <p:cTn id="10" dur="500"/>
                                        <p:tgtEl>
                                          <p:spTgt spid="187395"/>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7412"/>
                                        </p:tgtEl>
                                        <p:attrNameLst>
                                          <p:attrName>style.visibility</p:attrName>
                                        </p:attrNameLst>
                                      </p:cBhvr>
                                      <p:to>
                                        <p:strVal val="visible"/>
                                      </p:to>
                                    </p:set>
                                    <p:animEffect transition="in" filter="blinds(horizontal)">
                                      <p:cBhvr>
                                        <p:cTn id="16" dur="500"/>
                                        <p:tgtEl>
                                          <p:spTgt spid="18741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87399"/>
                                        </p:tgtEl>
                                        <p:attrNameLst>
                                          <p:attrName>style.visibility</p:attrName>
                                        </p:attrNameLst>
                                      </p:cBhvr>
                                      <p:to>
                                        <p:strVal val="visible"/>
                                      </p:to>
                                    </p:set>
                                    <p:animEffect transition="in" filter="blinds(horizontal)">
                                      <p:cBhvr>
                                        <p:cTn id="19" dur="500"/>
                                        <p:tgtEl>
                                          <p:spTgt spid="18739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87397"/>
                                        </p:tgtEl>
                                        <p:attrNameLst>
                                          <p:attrName>style.visibility</p:attrName>
                                        </p:attrNameLst>
                                      </p:cBhvr>
                                      <p:to>
                                        <p:strVal val="visible"/>
                                      </p:to>
                                    </p:set>
                                    <p:animEffect transition="in" filter="blinds(horizontal)">
                                      <p:cBhvr>
                                        <p:cTn id="22" dur="500"/>
                                        <p:tgtEl>
                                          <p:spTgt spid="18739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87406"/>
                                        </p:tgtEl>
                                        <p:attrNameLst>
                                          <p:attrName>style.visibility</p:attrName>
                                        </p:attrNameLst>
                                      </p:cBhvr>
                                      <p:to>
                                        <p:strVal val="visible"/>
                                      </p:to>
                                    </p:set>
                                    <p:animEffect transition="in" filter="blinds(horizontal)">
                                      <p:cBhvr>
                                        <p:cTn id="25" dur="500"/>
                                        <p:tgtEl>
                                          <p:spTgt spid="18740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87400"/>
                                        </p:tgtEl>
                                        <p:attrNameLst>
                                          <p:attrName>style.visibility</p:attrName>
                                        </p:attrNameLst>
                                      </p:cBhvr>
                                      <p:to>
                                        <p:strVal val="visible"/>
                                      </p:to>
                                    </p:set>
                                    <p:animEffect transition="in" filter="blinds(horizontal)">
                                      <p:cBhvr>
                                        <p:cTn id="30" dur="500"/>
                                        <p:tgtEl>
                                          <p:spTgt spid="18740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87401"/>
                                        </p:tgtEl>
                                        <p:attrNameLst>
                                          <p:attrName>style.visibility</p:attrName>
                                        </p:attrNameLst>
                                      </p:cBhvr>
                                      <p:to>
                                        <p:strVal val="visible"/>
                                      </p:to>
                                    </p:set>
                                    <p:animEffect transition="in" filter="blinds(horizontal)">
                                      <p:cBhvr>
                                        <p:cTn id="33" dur="500"/>
                                        <p:tgtEl>
                                          <p:spTgt spid="187401"/>
                                        </p:tgtEl>
                                      </p:cBhvr>
                                    </p:animEffect>
                                  </p:childTnLst>
                                </p:cTn>
                              </p:par>
                              <p:par>
                                <p:cTn id="34" presetID="3" presetClass="entr" presetSubtype="1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linds(horizontal)">
                                      <p:cBhvr>
                                        <p:cTn id="36" dur="500"/>
                                        <p:tgtEl>
                                          <p:spTgt spid="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87411"/>
                                        </p:tgtEl>
                                        <p:attrNameLst>
                                          <p:attrName>style.visibility</p:attrName>
                                        </p:attrNameLst>
                                      </p:cBhvr>
                                      <p:to>
                                        <p:strVal val="visible"/>
                                      </p:to>
                                    </p:set>
                                    <p:animEffect transition="in" filter="blinds(horizontal)">
                                      <p:cBhvr>
                                        <p:cTn id="39" dur="500"/>
                                        <p:tgtEl>
                                          <p:spTgt spid="187411"/>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87410"/>
                                        </p:tgtEl>
                                        <p:attrNameLst>
                                          <p:attrName>style.visibility</p:attrName>
                                        </p:attrNameLst>
                                      </p:cBhvr>
                                      <p:to>
                                        <p:strVal val="visible"/>
                                      </p:to>
                                    </p:set>
                                    <p:animEffect transition="in" filter="blinds(horizontal)">
                                      <p:cBhvr>
                                        <p:cTn id="42" dur="500"/>
                                        <p:tgtEl>
                                          <p:spTgt spid="18741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87409"/>
                                        </p:tgtEl>
                                        <p:attrNameLst>
                                          <p:attrName>style.visibility</p:attrName>
                                        </p:attrNameLst>
                                      </p:cBhvr>
                                      <p:to>
                                        <p:strVal val="visible"/>
                                      </p:to>
                                    </p:set>
                                    <p:animEffect transition="in" filter="blinds(horizontal)">
                                      <p:cBhvr>
                                        <p:cTn id="45" dur="500"/>
                                        <p:tgtEl>
                                          <p:spTgt spid="187409"/>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87402"/>
                                        </p:tgtEl>
                                        <p:attrNameLst>
                                          <p:attrName>style.visibility</p:attrName>
                                        </p:attrNameLst>
                                      </p:cBhvr>
                                      <p:to>
                                        <p:strVal val="visible"/>
                                      </p:to>
                                    </p:set>
                                    <p:animEffect transition="in" filter="blinds(horizontal)">
                                      <p:cBhvr>
                                        <p:cTn id="48" dur="500"/>
                                        <p:tgtEl>
                                          <p:spTgt spid="187402"/>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87396"/>
                                        </p:tgtEl>
                                        <p:attrNameLst>
                                          <p:attrName>style.visibility</p:attrName>
                                        </p:attrNameLst>
                                      </p:cBhvr>
                                      <p:to>
                                        <p:strVal val="visible"/>
                                      </p:to>
                                    </p:set>
                                    <p:animEffect transition="in" filter="blinds(horizontal)">
                                      <p:cBhvr>
                                        <p:cTn id="51" dur="500"/>
                                        <p:tgtEl>
                                          <p:spTgt spid="187396"/>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87405"/>
                                        </p:tgtEl>
                                        <p:attrNameLst>
                                          <p:attrName>style.visibility</p:attrName>
                                        </p:attrNameLst>
                                      </p:cBhvr>
                                      <p:to>
                                        <p:strVal val="visible"/>
                                      </p:to>
                                    </p:set>
                                    <p:animEffect transition="in" filter="blinds(horizontal)">
                                      <p:cBhvr>
                                        <p:cTn id="54" dur="500"/>
                                        <p:tgtEl>
                                          <p:spTgt spid="187405"/>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87413"/>
                                        </p:tgtEl>
                                        <p:attrNameLst>
                                          <p:attrName>style.visibility</p:attrName>
                                        </p:attrNameLst>
                                      </p:cBhvr>
                                      <p:to>
                                        <p:strVal val="visible"/>
                                      </p:to>
                                    </p:set>
                                    <p:animEffect transition="in" filter="blinds(horizontal)">
                                      <p:cBhvr>
                                        <p:cTn id="57" dur="500"/>
                                        <p:tgtEl>
                                          <p:spTgt spid="187413"/>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mph" presetSubtype="0" fill="hold" grpId="1" nodeType="clickEffect">
                                  <p:stCondLst>
                                    <p:cond delay="0"/>
                                  </p:stCondLst>
                                  <p:childTnLst>
                                    <p:animScale>
                                      <p:cBhvr>
                                        <p:cTn id="61" dur="2000" fill="hold"/>
                                        <p:tgtEl>
                                          <p:spTgt spid="18740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animBg="1"/>
      <p:bldP spid="187396" grpId="0" animBg="1"/>
      <p:bldP spid="187397" grpId="0" animBg="1"/>
      <p:bldP spid="187399" grpId="0" animBg="1"/>
      <p:bldP spid="187400" grpId="0" animBg="1"/>
      <p:bldP spid="187401" grpId="0" animBg="1"/>
      <p:bldP spid="187402" grpId="0" animBg="1"/>
      <p:bldP spid="187403" grpId="0" animBg="1"/>
      <p:bldP spid="187405" grpId="0"/>
      <p:bldP spid="187406" grpId="0"/>
      <p:bldP spid="187409" grpId="0"/>
      <p:bldP spid="187409" grpId="1"/>
      <p:bldP spid="187410" grpId="0" animBg="1"/>
      <p:bldP spid="187411" grpId="0" animBg="1"/>
      <p:bldP spid="187412" grpId="0"/>
      <p:bldP spid="18741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73094865"/>
              </p:ext>
            </p:extLst>
          </p:nvPr>
        </p:nvGraphicFramePr>
        <p:xfrm>
          <a:off x="1180637" y="1635646"/>
          <a:ext cx="6227350" cy="3309885"/>
        </p:xfrm>
        <a:graphic>
          <a:graphicData uri="http://schemas.openxmlformats.org/drawingml/2006/table">
            <a:tbl>
              <a:tblPr firstRow="1" bandRow="1">
                <a:tableStyleId>{5C22544A-7EE6-4342-B048-85BDC9FD1C3A}</a:tableStyleId>
              </a:tblPr>
              <a:tblGrid>
                <a:gridCol w="3113675">
                  <a:extLst>
                    <a:ext uri="{9D8B030D-6E8A-4147-A177-3AD203B41FA5}">
                      <a16:colId xmlns:a16="http://schemas.microsoft.com/office/drawing/2014/main" val="20000"/>
                    </a:ext>
                  </a:extLst>
                </a:gridCol>
                <a:gridCol w="3113675">
                  <a:extLst>
                    <a:ext uri="{9D8B030D-6E8A-4147-A177-3AD203B41FA5}">
                      <a16:colId xmlns:a16="http://schemas.microsoft.com/office/drawing/2014/main" val="20001"/>
                    </a:ext>
                  </a:extLst>
                </a:gridCol>
              </a:tblGrid>
              <a:tr h="417997">
                <a:tc>
                  <a:txBody>
                    <a:bodyPr/>
                    <a:lstStyle/>
                    <a:p>
                      <a:pPr algn="ctr"/>
                      <a:r>
                        <a:rPr lang="en-CA" sz="1400" dirty="0"/>
                        <a:t>Advantages</a:t>
                      </a:r>
                      <a:endParaRPr lang="en-US" sz="1400" dirty="0"/>
                    </a:p>
                  </a:txBody>
                  <a:tcPr marL="68580" marR="68580" marT="34290" marB="34290"/>
                </a:tc>
                <a:tc>
                  <a:txBody>
                    <a:bodyPr/>
                    <a:lstStyle/>
                    <a:p>
                      <a:pPr algn="ctr"/>
                      <a:r>
                        <a:rPr lang="en-CA" sz="1400" dirty="0"/>
                        <a:t>Disadvantages</a:t>
                      </a:r>
                      <a:endParaRPr lang="en-US" sz="1400" dirty="0"/>
                    </a:p>
                  </a:txBody>
                  <a:tcPr marL="68580" marR="68580" marT="34290" marB="34290"/>
                </a:tc>
                <a:extLst>
                  <a:ext uri="{0D108BD9-81ED-4DB2-BD59-A6C34878D82A}">
                    <a16:rowId xmlns:a16="http://schemas.microsoft.com/office/drawing/2014/main" val="10000"/>
                  </a:ext>
                </a:extLst>
              </a:tr>
              <a:tr h="740897">
                <a:tc>
                  <a:txBody>
                    <a:bodyPr/>
                    <a:lstStyle/>
                    <a:p>
                      <a:r>
                        <a:rPr lang="en-CA" sz="1400" dirty="0"/>
                        <a:t>Very secure if using key greater than</a:t>
                      </a:r>
                      <a:r>
                        <a:rPr lang="en-CA" sz="1400" baseline="0" dirty="0"/>
                        <a:t> 1000 bits</a:t>
                      </a:r>
                      <a:endParaRPr lang="en-US" sz="1400" dirty="0"/>
                    </a:p>
                  </a:txBody>
                  <a:tcPr marL="68580" marR="68580" marT="34290" marB="34290"/>
                </a:tc>
                <a:tc>
                  <a:txBody>
                    <a:bodyPr/>
                    <a:lstStyle/>
                    <a:p>
                      <a:r>
                        <a:rPr lang="en-CA" sz="1400" dirty="0"/>
                        <a:t>Each</a:t>
                      </a:r>
                      <a:r>
                        <a:rPr lang="en-CA" sz="1400" baseline="0" dirty="0"/>
                        <a:t> user has one key pair and user’s public key is exchanged with all users</a:t>
                      </a:r>
                      <a:endParaRPr lang="en-US" sz="1400" dirty="0"/>
                    </a:p>
                  </a:txBody>
                  <a:tcPr marL="68580" marR="68580" marT="34290" marB="34290"/>
                </a:tc>
                <a:extLst>
                  <a:ext uri="{0D108BD9-81ED-4DB2-BD59-A6C34878D82A}">
                    <a16:rowId xmlns:a16="http://schemas.microsoft.com/office/drawing/2014/main" val="10001"/>
                  </a:ext>
                </a:extLst>
              </a:tr>
              <a:tr h="14100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t>Keys are longer because the are exchanged infrequently and public key is shared</a:t>
                      </a:r>
                      <a:endParaRPr lang="en-US" sz="1400" dirty="0"/>
                    </a:p>
                    <a:p>
                      <a:endParaRPr 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t>If private key compromised, cracker can decrypt</a:t>
                      </a:r>
                      <a:r>
                        <a:rPr lang="en-CA" sz="1400" baseline="0" dirty="0"/>
                        <a:t> messages sent to you, but can not decrypt messages you send to others because encrypted with a different key pair</a:t>
                      </a:r>
                      <a:endParaRPr lang="en-US" sz="1400" dirty="0"/>
                    </a:p>
                    <a:p>
                      <a:endParaRPr lang="en-US" sz="1400" dirty="0"/>
                    </a:p>
                  </a:txBody>
                  <a:tcPr marL="68580" marR="68580" marT="34290" marB="34290"/>
                </a:tc>
                <a:extLst>
                  <a:ext uri="{0D108BD9-81ED-4DB2-BD59-A6C34878D82A}">
                    <a16:rowId xmlns:a16="http://schemas.microsoft.com/office/drawing/2014/main" val="10002"/>
                  </a:ext>
                </a:extLst>
              </a:tr>
              <a:tr h="7408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t>Slow performance 1000 X</a:t>
                      </a:r>
                      <a:r>
                        <a:rPr lang="en-CA" sz="1400" baseline="0" dirty="0"/>
                        <a:t> slower than symmetric encryption</a:t>
                      </a:r>
                      <a:endParaRPr lang="en-US" sz="1400" dirty="0"/>
                    </a:p>
                    <a:p>
                      <a:endParaRPr 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t>Requires a key distribution infra-structure </a:t>
                      </a:r>
                      <a:endParaRPr lang="en-US" sz="1400" dirty="0"/>
                    </a:p>
                  </a:txBody>
                  <a:tcPr marL="68580" marR="68580" marT="34290" marB="34290"/>
                </a:tc>
                <a:extLst>
                  <a:ext uri="{0D108BD9-81ED-4DB2-BD59-A6C34878D82A}">
                    <a16:rowId xmlns:a16="http://schemas.microsoft.com/office/drawing/2014/main" val="10003"/>
                  </a:ext>
                </a:extLst>
              </a:tr>
            </a:tbl>
          </a:graphicData>
        </a:graphic>
      </p:graphicFrame>
      <p:sp>
        <p:nvSpPr>
          <p:cNvPr id="6" name="Title 3"/>
          <p:cNvSpPr>
            <a:spLocks noGrp="1"/>
          </p:cNvSpPr>
          <p:nvPr>
            <p:ph type="title"/>
          </p:nvPr>
        </p:nvSpPr>
        <p:spPr>
          <a:xfrm>
            <a:off x="179512" y="411510"/>
            <a:ext cx="8229600" cy="742950"/>
          </a:xfrm>
        </p:spPr>
        <p:txBody>
          <a:bodyPr>
            <a:normAutofit fontScale="90000"/>
          </a:bodyPr>
          <a:lstStyle/>
          <a:p>
            <a:r>
              <a:rPr lang="en-US" altLang="en-US" b="1" dirty="0">
                <a:latin typeface="Arial" panose="020B0604020202020204" pitchFamily="34" charset="0"/>
                <a:cs typeface="Arial" panose="020B0604020202020204" pitchFamily="34" charset="0"/>
              </a:rPr>
              <a:t>Asymmetric Cryptosystem – Advantages vs. Disadvantages</a:t>
            </a:r>
            <a:endParaRPr lang="en-C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05506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267494"/>
            <a:ext cx="8579296" cy="742950"/>
          </a:xfrm>
        </p:spPr>
        <p:txBody>
          <a:bodyPr>
            <a:normAutofit/>
          </a:bodyPr>
          <a:lstStyle/>
          <a:p>
            <a:r>
              <a:rPr lang="en-US" dirty="0"/>
              <a:t>What is </a:t>
            </a:r>
            <a:r>
              <a:rPr lang="en-US" altLang="en-US" dirty="0"/>
              <a:t>Cryptanalysis?</a:t>
            </a:r>
            <a:endParaRPr lang="en-CA" dirty="0"/>
          </a:p>
        </p:txBody>
      </p:sp>
      <p:sp>
        <p:nvSpPr>
          <p:cNvPr id="5" name="Content Placeholder 4"/>
          <p:cNvSpPr>
            <a:spLocks noGrp="1"/>
          </p:cNvSpPr>
          <p:nvPr>
            <p:ph idx="1"/>
          </p:nvPr>
        </p:nvSpPr>
        <p:spPr>
          <a:xfrm>
            <a:off x="125255" y="2859782"/>
            <a:ext cx="8363272" cy="2016224"/>
          </a:xfrm>
        </p:spPr>
        <p:txBody>
          <a:bodyPr>
            <a:normAutofit/>
          </a:bodyPr>
          <a:lstStyle/>
          <a:p>
            <a:pPr>
              <a:lnSpc>
                <a:spcPct val="110000"/>
              </a:lnSpc>
            </a:pPr>
            <a:r>
              <a:rPr lang="en-US" altLang="en-US" sz="1800" dirty="0">
                <a:latin typeface="Arial" panose="020B0604020202020204" pitchFamily="34" charset="0"/>
                <a:cs typeface="Arial" panose="020B0604020202020204" pitchFamily="34" charset="0"/>
              </a:rPr>
              <a:t>An encryption algorithm may be </a:t>
            </a:r>
            <a:r>
              <a:rPr lang="en-US" altLang="en-US" sz="1800" dirty="0">
                <a:solidFill>
                  <a:schemeClr val="tx2"/>
                </a:solidFill>
                <a:latin typeface="Arial" panose="020B0604020202020204" pitchFamily="34" charset="0"/>
                <a:cs typeface="Arial" panose="020B0604020202020204" pitchFamily="34" charset="0"/>
              </a:rPr>
              <a:t>breakable</a:t>
            </a:r>
            <a:r>
              <a:rPr lang="en-US" altLang="en-US" sz="1800" dirty="0">
                <a:latin typeface="Arial" panose="020B0604020202020204" pitchFamily="34" charset="0"/>
                <a:cs typeface="Arial" panose="020B0604020202020204" pitchFamily="34" charset="0"/>
              </a:rPr>
              <a:t>, meaning that </a:t>
            </a:r>
            <a:r>
              <a:rPr lang="en-US" altLang="en-US" sz="1800" dirty="0">
                <a:solidFill>
                  <a:schemeClr val="tx2"/>
                </a:solidFill>
                <a:latin typeface="Arial" panose="020B0604020202020204" pitchFamily="34" charset="0"/>
                <a:cs typeface="Arial" panose="020B0604020202020204" pitchFamily="34" charset="0"/>
              </a:rPr>
              <a:t>given enough time and data, a cryptanalyst could determine the algorithm.</a:t>
            </a:r>
          </a:p>
          <a:p>
            <a:pPr>
              <a:lnSpc>
                <a:spcPct val="110000"/>
              </a:lnSpc>
            </a:pPr>
            <a:endParaRPr lang="en-US" altLang="en-US" sz="1800" dirty="0">
              <a:solidFill>
                <a:schemeClr val="tx2"/>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en-US" sz="1800" dirty="0">
                <a:latin typeface="Arial" panose="020B0604020202020204" pitchFamily="34" charset="0"/>
                <a:cs typeface="Arial" panose="020B0604020202020204" pitchFamily="34" charset="0"/>
              </a:rPr>
              <a:t>If there exists 10</a:t>
            </a:r>
            <a:r>
              <a:rPr lang="en-US" altLang="en-US" sz="1800" baseline="30000" dirty="0">
                <a:latin typeface="Arial" panose="020B0604020202020204" pitchFamily="34" charset="0"/>
                <a:cs typeface="Arial" panose="020B0604020202020204" pitchFamily="34" charset="0"/>
              </a:rPr>
              <a:t>30</a:t>
            </a:r>
            <a:r>
              <a:rPr lang="en-US" altLang="en-US" sz="1800" dirty="0">
                <a:latin typeface="Arial" panose="020B0604020202020204" pitchFamily="34" charset="0"/>
                <a:cs typeface="Arial" panose="020B0604020202020204" pitchFamily="34" charset="0"/>
              </a:rPr>
              <a:t> possible decipherments for a given cipher scheme and a computer performs 10</a:t>
            </a:r>
            <a:r>
              <a:rPr lang="en-US" altLang="en-US" sz="1800" baseline="30000" dirty="0">
                <a:latin typeface="Arial" panose="020B0604020202020204" pitchFamily="34" charset="0"/>
                <a:cs typeface="Arial" panose="020B0604020202020204" pitchFamily="34" charset="0"/>
              </a:rPr>
              <a:t>10</a:t>
            </a:r>
            <a:r>
              <a:rPr lang="en-US" altLang="en-US" sz="1800" dirty="0">
                <a:latin typeface="Arial" panose="020B0604020202020204" pitchFamily="34" charset="0"/>
                <a:cs typeface="Arial" panose="020B0604020202020204" pitchFamily="34" charset="0"/>
              </a:rPr>
              <a:t> operations per second, finding the decipherment would require 10</a:t>
            </a:r>
            <a:r>
              <a:rPr lang="en-US" altLang="en-US" sz="1800" baseline="30000" dirty="0">
                <a:latin typeface="Arial" panose="020B0604020202020204" pitchFamily="34" charset="0"/>
                <a:cs typeface="Arial" panose="020B0604020202020204" pitchFamily="34" charset="0"/>
              </a:rPr>
              <a:t>20</a:t>
            </a:r>
            <a:r>
              <a:rPr lang="en-US" altLang="en-US" sz="1800" dirty="0">
                <a:latin typeface="Arial" panose="020B0604020202020204" pitchFamily="34" charset="0"/>
                <a:cs typeface="Arial" panose="020B0604020202020204" pitchFamily="34" charset="0"/>
              </a:rPr>
              <a:t> seconds (or roughly 10</a:t>
            </a:r>
            <a:r>
              <a:rPr lang="en-US" altLang="en-US" sz="1800" baseline="30000" dirty="0">
                <a:latin typeface="Arial" panose="020B0604020202020204" pitchFamily="34" charset="0"/>
                <a:cs typeface="Arial" panose="020B0604020202020204" pitchFamily="34" charset="0"/>
              </a:rPr>
              <a:t>12</a:t>
            </a:r>
            <a:r>
              <a:rPr lang="en-US" altLang="en-US" sz="1800" dirty="0">
                <a:latin typeface="Arial" panose="020B0604020202020204" pitchFamily="34" charset="0"/>
                <a:cs typeface="Arial" panose="020B0604020202020204" pitchFamily="34" charset="0"/>
              </a:rPr>
              <a:t> years)!</a:t>
            </a:r>
          </a:p>
        </p:txBody>
      </p:sp>
      <p:sp>
        <p:nvSpPr>
          <p:cNvPr id="6" name="Content Placeholder 2"/>
          <p:cNvSpPr txBox="1">
            <a:spLocks/>
          </p:cNvSpPr>
          <p:nvPr/>
        </p:nvSpPr>
        <p:spPr>
          <a:xfrm>
            <a:off x="179512" y="1059582"/>
            <a:ext cx="8712968" cy="2052228"/>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42900" indent="-342900"/>
            <a:r>
              <a:rPr lang="en-US" altLang="en-US" sz="1800" dirty="0">
                <a:latin typeface="Arial" panose="020B0604020202020204" pitchFamily="34" charset="0"/>
                <a:cs typeface="Arial" panose="020B0604020202020204" pitchFamily="34" charset="0"/>
              </a:rPr>
              <a:t>Cryptanalysis is the </a:t>
            </a:r>
            <a:r>
              <a:rPr lang="en-US" altLang="en-US" sz="1800" dirty="0">
                <a:solidFill>
                  <a:schemeClr val="tx2"/>
                </a:solidFill>
                <a:latin typeface="Arial" panose="020B0604020202020204" pitchFamily="34" charset="0"/>
                <a:cs typeface="Arial" panose="020B0604020202020204" pitchFamily="34" charset="0"/>
              </a:rPr>
              <a:t>study of cryptosystems to find weaknesses in the system </a:t>
            </a:r>
            <a:r>
              <a:rPr lang="en-US" altLang="en-US" sz="1800" dirty="0">
                <a:latin typeface="Arial" panose="020B0604020202020204" pitchFamily="34" charset="0"/>
                <a:cs typeface="Arial" panose="020B0604020202020204" pitchFamily="34" charset="0"/>
              </a:rPr>
              <a:t>which will reveal the plaintext </a:t>
            </a:r>
            <a:r>
              <a:rPr lang="en-US" altLang="en-US" sz="1800" dirty="0">
                <a:solidFill>
                  <a:schemeClr val="tx2"/>
                </a:solidFill>
                <a:latin typeface="Arial" panose="020B0604020202020204" pitchFamily="34" charset="0"/>
                <a:cs typeface="Arial" panose="020B0604020202020204" pitchFamily="34" charset="0"/>
              </a:rPr>
              <a:t>without necessarily knowing the key or the algorithm</a:t>
            </a:r>
            <a:r>
              <a:rPr lang="en-US" altLang="en-US" sz="1800" dirty="0">
                <a:latin typeface="Arial" panose="020B0604020202020204" pitchFamily="34" charset="0"/>
                <a:cs typeface="Arial" panose="020B0604020202020204" pitchFamily="34" charset="0"/>
              </a:rPr>
              <a:t>. This could be done via:</a:t>
            </a:r>
          </a:p>
          <a:p>
            <a:pPr lvl="2" indent="-300038">
              <a:buFont typeface="Wingdings" panose="05000000000000000000" pitchFamily="2" charset="2"/>
              <a:buAutoNum type="arabicPeriod"/>
            </a:pPr>
            <a:r>
              <a:rPr lang="en-US" altLang="en-US" sz="1600" dirty="0">
                <a:solidFill>
                  <a:schemeClr val="tx2"/>
                </a:solidFill>
                <a:latin typeface="Arial" panose="020B0604020202020204" pitchFamily="34" charset="0"/>
                <a:cs typeface="Arial" panose="020B0604020202020204" pitchFamily="34" charset="0"/>
              </a:rPr>
              <a:t>Attempt to recognize patterns </a:t>
            </a:r>
            <a:r>
              <a:rPr lang="en-US" altLang="en-US" sz="1600" dirty="0">
                <a:latin typeface="Arial" panose="020B0604020202020204" pitchFamily="34" charset="0"/>
                <a:cs typeface="Arial" panose="020B0604020202020204" pitchFamily="34" charset="0"/>
              </a:rPr>
              <a:t>in encrypted messages</a:t>
            </a:r>
          </a:p>
          <a:p>
            <a:pPr lvl="2" indent="-300038">
              <a:buFont typeface="Wingdings" panose="05000000000000000000" pitchFamily="2" charset="2"/>
              <a:buAutoNum type="arabicPeriod"/>
            </a:pPr>
            <a:r>
              <a:rPr lang="en-US" altLang="en-US" sz="1600" dirty="0">
                <a:solidFill>
                  <a:schemeClr val="tx2"/>
                </a:solidFill>
                <a:latin typeface="Arial" panose="020B0604020202020204" pitchFamily="34" charset="0"/>
                <a:cs typeface="Arial" panose="020B0604020202020204" pitchFamily="34" charset="0"/>
              </a:rPr>
              <a:t>Attempt to find general weakness </a:t>
            </a:r>
            <a:r>
              <a:rPr lang="en-US" altLang="en-US" sz="1600" dirty="0">
                <a:latin typeface="Arial" panose="020B0604020202020204" pitchFamily="34" charset="0"/>
                <a:cs typeface="Arial" panose="020B0604020202020204" pitchFamily="34" charset="0"/>
              </a:rPr>
              <a:t>in an encryption algorithm</a:t>
            </a:r>
            <a:endParaRPr lang="en-CA" sz="1300" dirty="0"/>
          </a:p>
        </p:txBody>
      </p:sp>
    </p:spTree>
    <p:extLst>
      <p:ext uri="{BB962C8B-B14F-4D97-AF65-F5344CB8AC3E}">
        <p14:creationId xmlns:p14="http://schemas.microsoft.com/office/powerpoint/2010/main" val="1853792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the Price of Free?</a:t>
            </a:r>
            <a:endParaRPr lang="en-CA" dirty="0"/>
          </a:p>
        </p:txBody>
      </p:sp>
      <p:sp>
        <p:nvSpPr>
          <p:cNvPr id="3" name="Content Placeholder 2"/>
          <p:cNvSpPr>
            <a:spLocks noGrp="1"/>
          </p:cNvSpPr>
          <p:nvPr>
            <p:ph idx="1"/>
          </p:nvPr>
        </p:nvSpPr>
        <p:spPr>
          <a:xfrm>
            <a:off x="457200" y="1200150"/>
            <a:ext cx="8229600" cy="3657600"/>
          </a:xfrm>
        </p:spPr>
        <p:txBody>
          <a:bodyPr>
            <a:normAutofit fontScale="85000" lnSpcReduction="10000"/>
          </a:bodyPr>
          <a:lstStyle/>
          <a:p>
            <a:pPr marL="0" lvl="0" indent="0" algn="ctr">
              <a:buNone/>
            </a:pPr>
            <a:r>
              <a:rPr lang="en-CA" sz="4800" b="1" dirty="0"/>
              <a:t>If you don't buy the product,  </a:t>
            </a:r>
            <a:br>
              <a:rPr lang="en-CA" sz="4800" b="1" dirty="0"/>
            </a:br>
            <a:r>
              <a:rPr lang="en-CA" sz="4800" b="1" dirty="0"/>
              <a:t>you </a:t>
            </a:r>
            <a:r>
              <a:rPr lang="en-CA" sz="4800" b="1" i="1" dirty="0"/>
              <a:t>are </a:t>
            </a:r>
            <a:r>
              <a:rPr lang="en-CA" sz="4800" b="1" dirty="0"/>
              <a:t>the product.</a:t>
            </a:r>
          </a:p>
          <a:p>
            <a:pPr lvl="0"/>
            <a:r>
              <a:rPr lang="en-US" sz="4800" dirty="0"/>
              <a:t> A</a:t>
            </a:r>
            <a:r>
              <a:rPr lang="en-CA" sz="4800" dirty="0"/>
              <a:t>re free sites really free?</a:t>
            </a:r>
          </a:p>
          <a:p>
            <a:r>
              <a:rPr lang="en-US" sz="4800" dirty="0"/>
              <a:t> W</a:t>
            </a:r>
            <a:r>
              <a:rPr lang="en-CA" sz="4800" dirty="0"/>
              <a:t>ho owns the content? </a:t>
            </a:r>
          </a:p>
          <a:p>
            <a:r>
              <a:rPr lang="en-CA" sz="4800" dirty="0"/>
              <a:t> Is the benefit worth the bargain?</a:t>
            </a:r>
          </a:p>
        </p:txBody>
      </p:sp>
    </p:spTree>
    <p:extLst>
      <p:ext uri="{BB962C8B-B14F-4D97-AF65-F5344CB8AC3E}">
        <p14:creationId xmlns:p14="http://schemas.microsoft.com/office/powerpoint/2010/main" val="123733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0050"/>
            <a:ext cx="3744416" cy="4058592"/>
          </a:xfrm>
        </p:spPr>
        <p:txBody>
          <a:bodyPr anchor="t">
            <a:normAutofit/>
          </a:bodyPr>
          <a:lstStyle/>
          <a:p>
            <a:pPr>
              <a:spcBef>
                <a:spcPts val="1200"/>
              </a:spcBef>
            </a:pPr>
            <a:r>
              <a:rPr lang="en-CA" u="sng" dirty="0"/>
              <a:t>Credentials</a:t>
            </a:r>
            <a:br>
              <a:rPr lang="en-CA" dirty="0"/>
            </a:br>
            <a:r>
              <a:rPr lang="en-CA" dirty="0"/>
              <a:t>On the Internet, nobody knows you're a dog.</a:t>
            </a:r>
            <a:br>
              <a:rPr lang="en-CA" dirty="0"/>
            </a:br>
            <a:r>
              <a:rPr lang="en-CA" sz="2700" dirty="0"/>
              <a:t>Peter Steiner </a:t>
            </a:r>
            <a:br>
              <a:rPr lang="en-CA" sz="2700" dirty="0"/>
            </a:br>
            <a:r>
              <a:rPr lang="en-CA" sz="2700" i="1" dirty="0"/>
              <a:t>The New Yorker</a:t>
            </a:r>
            <a:br>
              <a:rPr lang="en-CA" sz="2700" dirty="0"/>
            </a:br>
            <a:r>
              <a:rPr lang="en-CA" sz="2700" dirty="0"/>
              <a:t>July 5, 1993</a:t>
            </a:r>
            <a:endParaRPr lang="en-CA" sz="3100" dirty="0"/>
          </a:p>
        </p:txBody>
      </p:sp>
      <p:pic>
        <p:nvPicPr>
          <p:cNvPr id="4" name="Picture 3">
            <a:extLst>
              <a:ext uri="{FF2B5EF4-FFF2-40B4-BE49-F238E27FC236}">
                <a16:creationId xmlns:a16="http://schemas.microsoft.com/office/drawing/2014/main" id="{A31BB5DA-058B-4CE8-8772-BC749AB7E6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61025" y="267494"/>
            <a:ext cx="4846155" cy="4876006"/>
          </a:xfrm>
          <a:prstGeom prst="rect">
            <a:avLst/>
          </a:prstGeom>
        </p:spPr>
      </p:pic>
    </p:spTree>
    <p:extLst>
      <p:ext uri="{BB962C8B-B14F-4D97-AF65-F5344CB8AC3E}">
        <p14:creationId xmlns:p14="http://schemas.microsoft.com/office/powerpoint/2010/main" val="901055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a:extLst>
              <a:ext uri="{FF2B5EF4-FFF2-40B4-BE49-F238E27FC236}">
                <a16:creationId xmlns:a16="http://schemas.microsoft.com/office/drawing/2014/main" id="{1E8D0C06-F62C-4F94-BA38-F6A56D2F43B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707904" y="-38388"/>
            <a:ext cx="4990372" cy="518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A823B44-3AFF-898E-FB27-64AA98C01159}"/>
              </a:ext>
            </a:extLst>
          </p:cNvPr>
          <p:cNvSpPr>
            <a:spLocks noGrp="1"/>
          </p:cNvSpPr>
          <p:nvPr>
            <p:ph type="title"/>
          </p:nvPr>
        </p:nvSpPr>
        <p:spPr>
          <a:xfrm>
            <a:off x="395536" y="400050"/>
            <a:ext cx="3168352" cy="4259932"/>
          </a:xfrm>
        </p:spPr>
        <p:txBody>
          <a:bodyPr anchor="t">
            <a:normAutofit/>
          </a:bodyPr>
          <a:lstStyle/>
          <a:p>
            <a:pPr>
              <a:spcBef>
                <a:spcPts val="600"/>
              </a:spcBef>
            </a:pPr>
            <a:r>
              <a:rPr lang="en-CA" u="sng" dirty="0"/>
              <a:t>Credentials</a:t>
            </a:r>
            <a:br>
              <a:rPr lang="en-CA" dirty="0"/>
            </a:br>
            <a:r>
              <a:rPr lang="en-CA" dirty="0"/>
              <a:t>I miss the days when the Internet did NOT know I was a dog.</a:t>
            </a:r>
            <a:endParaRPr lang="en-CA" sz="3100" dirty="0"/>
          </a:p>
        </p:txBody>
      </p:sp>
    </p:spTree>
    <p:extLst>
      <p:ext uri="{BB962C8B-B14F-4D97-AF65-F5344CB8AC3E}">
        <p14:creationId xmlns:p14="http://schemas.microsoft.com/office/powerpoint/2010/main" val="155965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8">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465E9C"/>
      </a:hlink>
      <a:folHlink>
        <a:srgbClr val="465E9C"/>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62071</TotalTime>
  <Words>24807</Words>
  <Application>Microsoft Office PowerPoint</Application>
  <PresentationFormat>On-screen Show (16:9)</PresentationFormat>
  <Paragraphs>1503</Paragraphs>
  <Slides>63</Slides>
  <Notes>63</Notes>
  <HiddenSlides>0</HiddenSlides>
  <MMClips>0</MMClips>
  <ScaleCrop>false</ScaleCrop>
  <HeadingPairs>
    <vt:vector size="8" baseType="variant">
      <vt:variant>
        <vt:lpstr>Fonts Used</vt:lpstr>
      </vt:variant>
      <vt:variant>
        <vt:i4>21</vt:i4>
      </vt:variant>
      <vt:variant>
        <vt:lpstr>Theme</vt:lpstr>
      </vt:variant>
      <vt:variant>
        <vt:i4>1</vt:i4>
      </vt:variant>
      <vt:variant>
        <vt:lpstr>Embedded OLE Servers</vt:lpstr>
      </vt:variant>
      <vt:variant>
        <vt:i4>2</vt:i4>
      </vt:variant>
      <vt:variant>
        <vt:lpstr>Slide Titles</vt:lpstr>
      </vt:variant>
      <vt:variant>
        <vt:i4>63</vt:i4>
      </vt:variant>
    </vt:vector>
  </HeadingPairs>
  <TitlesOfParts>
    <vt:vector size="87" baseType="lpstr">
      <vt:lpstr>ABCWhyte Book</vt:lpstr>
      <vt:lpstr>AGaramondPro</vt:lpstr>
      <vt:lpstr>Antique Olive Roman</vt:lpstr>
      <vt:lpstr>Arial</vt:lpstr>
      <vt:lpstr>BlinkMacSystemFont</vt:lpstr>
      <vt:lpstr>Calibri</vt:lpstr>
      <vt:lpstr>Cambria Math</vt:lpstr>
      <vt:lpstr>Consolas</vt:lpstr>
      <vt:lpstr>Courier New</vt:lpstr>
      <vt:lpstr>Franklin Gothic Demi</vt:lpstr>
      <vt:lpstr>HCo Gotham SSm</vt:lpstr>
      <vt:lpstr>Helvetica Neue</vt:lpstr>
      <vt:lpstr>Lucida Console</vt:lpstr>
      <vt:lpstr>Lucida Sans Unicode</vt:lpstr>
      <vt:lpstr>roboto</vt:lpstr>
      <vt:lpstr>roboto</vt:lpstr>
      <vt:lpstr>Segoe UI</vt:lpstr>
      <vt:lpstr>Source Sans Pro</vt:lpstr>
      <vt:lpstr>Times New Roman</vt:lpstr>
      <vt:lpstr>Webdings</vt:lpstr>
      <vt:lpstr>Wingdings</vt:lpstr>
      <vt:lpstr>Clarity</vt:lpstr>
      <vt:lpstr>VISIO</vt:lpstr>
      <vt:lpstr>Clip</vt:lpstr>
      <vt:lpstr>Computer Principles for Programmers</vt:lpstr>
      <vt:lpstr>News of the Week</vt:lpstr>
      <vt:lpstr>News of the Week</vt:lpstr>
      <vt:lpstr>Challenges in Secure Computing</vt:lpstr>
      <vt:lpstr>Challenges in Secure Computing</vt:lpstr>
      <vt:lpstr>Challenges in Secure Computing</vt:lpstr>
      <vt:lpstr>What is the Price of Free?</vt:lpstr>
      <vt:lpstr>Credentials On the Internet, nobody knows you're a dog. Peter Steiner  The New Yorker July 5, 1993</vt:lpstr>
      <vt:lpstr>Credentials I miss the days when the Internet did NOT know I was a dog.</vt:lpstr>
      <vt:lpstr>Credentials and Authentication </vt:lpstr>
      <vt:lpstr>Authorization after Authentication</vt:lpstr>
      <vt:lpstr>What is “Authorization”?</vt:lpstr>
      <vt:lpstr>Internet &amp; Browser Security</vt:lpstr>
      <vt:lpstr>What's the password?</vt:lpstr>
      <vt:lpstr>PowerPoint Presentation</vt:lpstr>
      <vt:lpstr>#1 most common cracking method</vt:lpstr>
      <vt:lpstr>Forget / Recover your password</vt:lpstr>
      <vt:lpstr>Password Edit Rules</vt:lpstr>
      <vt:lpstr>Password Edit Rules</vt:lpstr>
      <vt:lpstr>Long, Strong, and INSECURE</vt:lpstr>
      <vt:lpstr>Password Defense</vt:lpstr>
      <vt:lpstr>Password Defense</vt:lpstr>
      <vt:lpstr>Password Defense – keeping track</vt:lpstr>
      <vt:lpstr>2nd most common cracking method</vt:lpstr>
      <vt:lpstr>There are two kinds of people:</vt:lpstr>
      <vt:lpstr>Create User Account</vt:lpstr>
      <vt:lpstr>Authenticate User</vt:lpstr>
      <vt:lpstr>Two Factor Authentication – 2FA</vt:lpstr>
      <vt:lpstr>Three Factor Authentication – 3FA</vt:lpstr>
      <vt:lpstr>PIN: Probably Insecure Number</vt:lpstr>
      <vt:lpstr>Better Password Policies</vt:lpstr>
      <vt:lpstr>Better Password Policies</vt:lpstr>
      <vt:lpstr>Security protects Privacy</vt:lpstr>
      <vt:lpstr>Security protects Privacy</vt:lpstr>
      <vt:lpstr>Notes</vt:lpstr>
      <vt:lpstr>PIN: Probably Insecure Number</vt:lpstr>
      <vt:lpstr>Safe Payment Practices</vt:lpstr>
      <vt:lpstr>What happens when free social media meets inadequate security management:</vt:lpstr>
      <vt:lpstr>Obsolete practices are still in  practice. </vt:lpstr>
      <vt:lpstr>PowerPoint Presentation</vt:lpstr>
      <vt:lpstr>Security Architecture</vt:lpstr>
      <vt:lpstr>SQL Injection Attacks</vt:lpstr>
      <vt:lpstr>Local and backup security</vt:lpstr>
      <vt:lpstr>Safe Online Banking &amp; Finance</vt:lpstr>
      <vt:lpstr>Encryption/Decryption Process</vt:lpstr>
      <vt:lpstr>Notes on Authentication</vt:lpstr>
      <vt:lpstr>Programmer’s Perspective of Encryption</vt:lpstr>
      <vt:lpstr>What is Encryption?</vt:lpstr>
      <vt:lpstr>What is Decryption?</vt:lpstr>
      <vt:lpstr>What is an “Encryption Algorithm?”</vt:lpstr>
      <vt:lpstr>An intro to some types of Encryption Algorithms (Substitutions and Transpositions) with some examples</vt:lpstr>
      <vt:lpstr>An intro to some types of Encryption Algorithms (Substitutions and Transpositions) with some examples</vt:lpstr>
      <vt:lpstr>Monoalphabetic Ciphers</vt:lpstr>
      <vt:lpstr>Polyalphabetic Ciphers</vt:lpstr>
      <vt:lpstr>Overview of two types of Cryptosystems (Symmetric/Private Key vs. Asymmetric/Public Key)</vt:lpstr>
      <vt:lpstr>Symmetric Cryptosystem</vt:lpstr>
      <vt:lpstr>Symmetric Cryptosystem (Cont’d)</vt:lpstr>
      <vt:lpstr>Symmetric Cryptosystem – Advantages vs. Disadvantages</vt:lpstr>
      <vt:lpstr>Asymmetric Cryptosystem</vt:lpstr>
      <vt:lpstr>Asymmetric Cryptosystem (Cont’d)</vt:lpstr>
      <vt:lpstr>Asymmetric Cryptosystem (Cont’d)</vt:lpstr>
      <vt:lpstr>Asymmetric Cryptosystem – Advantages vs. Disadvantages</vt:lpstr>
      <vt:lpstr>What is Cryptanalysis?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Timothy.McKenna@senecacollege.ca;Reza Khojasteh;Marc.Gurwitz@senecacollege.ca;Danny Roy</dc:creator>
  <cp:lastModifiedBy>Tim McKenna</cp:lastModifiedBy>
  <cp:revision>1611</cp:revision>
  <dcterms:created xsi:type="dcterms:W3CDTF">2016-05-30T19:06:58Z</dcterms:created>
  <dcterms:modified xsi:type="dcterms:W3CDTF">2024-06-19T21:50:55Z</dcterms:modified>
</cp:coreProperties>
</file>