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 id="2147484131" r:id="rId2"/>
  </p:sldMasterIdLst>
  <p:notesMasterIdLst>
    <p:notesMasterId r:id="rId29"/>
  </p:notesMasterIdLst>
  <p:sldIdLst>
    <p:sldId id="256" r:id="rId3"/>
    <p:sldId id="339" r:id="rId4"/>
    <p:sldId id="397" r:id="rId5"/>
    <p:sldId id="497" r:id="rId6"/>
    <p:sldId id="340" r:id="rId7"/>
    <p:sldId id="380" r:id="rId8"/>
    <p:sldId id="385" r:id="rId9"/>
    <p:sldId id="382" r:id="rId10"/>
    <p:sldId id="394" r:id="rId11"/>
    <p:sldId id="395" r:id="rId12"/>
    <p:sldId id="396" r:id="rId13"/>
    <p:sldId id="383" r:id="rId14"/>
    <p:sldId id="392" r:id="rId15"/>
    <p:sldId id="393" r:id="rId16"/>
    <p:sldId id="257" r:id="rId17"/>
    <p:sldId id="261" r:id="rId18"/>
    <p:sldId id="263" r:id="rId19"/>
    <p:sldId id="259" r:id="rId20"/>
    <p:sldId id="262" r:id="rId21"/>
    <p:sldId id="388" r:id="rId22"/>
    <p:sldId id="389" r:id="rId23"/>
    <p:sldId id="390" r:id="rId24"/>
    <p:sldId id="386" r:id="rId25"/>
    <p:sldId id="391" r:id="rId26"/>
    <p:sldId id="381" r:id="rId27"/>
    <p:sldId id="260"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Mckenna" initials="TM" lastIdx="1" clrIdx="0">
    <p:extLst>
      <p:ext uri="{19B8F6BF-5375-455C-9EA6-DF929625EA0E}">
        <p15:presenceInfo xmlns:p15="http://schemas.microsoft.com/office/powerpoint/2012/main" userId="Tim Mcke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61360" autoAdjust="0"/>
  </p:normalViewPr>
  <p:slideViewPr>
    <p:cSldViewPr>
      <p:cViewPr varScale="1">
        <p:scale>
          <a:sx n="126" d="100"/>
          <a:sy n="126" d="100"/>
        </p:scale>
        <p:origin x="2424" y="11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p:cViewPr>
        <p:scale>
          <a:sx n="176" d="100"/>
          <a:sy n="176" d="100"/>
        </p:scale>
        <p:origin x="1932" y="-80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9775B-8F53-4D6D-8CF3-A5EC3380B11F}" type="datetimeFigureOut">
              <a:rPr lang="en-US" smtClean="0"/>
              <a:t>3/21/2024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139952"/>
            <a:ext cx="6072336" cy="4318248"/>
          </a:xfrm>
          <a:prstGeom prst="rect">
            <a:avLst/>
          </a:prstGeom>
        </p:spPr>
        <p:txBody>
          <a:bodyPr vert="horz" lIns="91440" tIns="45720" rIns="91440" bIns="45720" rtlCol="0"/>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49CAB-11E7-4E46-B3A8-B9759289B5BF}" type="slidenum">
              <a:rPr lang="en-US" smtClean="0"/>
              <a:t>‹#›</a:t>
            </a:fld>
            <a:endParaRPr lang="en-US"/>
          </a:p>
        </p:txBody>
      </p:sp>
    </p:spTree>
    <p:extLst>
      <p:ext uri="{BB962C8B-B14F-4D97-AF65-F5344CB8AC3E}">
        <p14:creationId xmlns:p14="http://schemas.microsoft.com/office/powerpoint/2010/main" val="190865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bm.com/cloud/learn/so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mi.org/learning/library/software-release-management-documentation-testing-890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oftwaretestinghelp.com/cognitive-bias-in-software-test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oftwaretestinghelp.com/cognitive-bias-in-software-testin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lawsociety.org.nz/news/publications/lawtalk/issue-928/cognitive-biases-challenging-the-way-we-thin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Falsifiabl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oon.nasa.gov/resources/331/the-apollo-15-hammer-feather-drop/"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oftwaretestinghelp.com/positive-and-negative-test-scenario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en.wikipedia.org/wiki/Edge_cas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bm.com/cloud/learn/so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Segoe UI" panose="020B0502040204020203" pitchFamily="34" charset="0"/>
                <a:ea typeface="Calibri" panose="020F0502020204030204" pitchFamily="34" charset="0"/>
                <a:cs typeface="Times New Roman" panose="02020603050405020304" pitchFamily="18" charset="0"/>
              </a:rPr>
              <a:t>Stephen Hawking finally crosses the great event horizon. In heaven, he joins a meeting with Newton, Einstein, Nobel laureates in Physics, and God. Hawking says (he could speak again without that awful American accented computer), “Great to meet you all. You know, I’ve always wondered: What’s quantum entanglement all about?” Einstein says, “Spooky action at a distance.”  Everyone around the table chuckles, except God. God scowls and says, “Yeah, about that: We thought humans wouldn't notice. Quantum entanglement was a bug.” </a:t>
            </a: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a:t>
            </a:fld>
            <a:endParaRPr lang="en-US"/>
          </a:p>
        </p:txBody>
      </p:sp>
    </p:spTree>
    <p:extLst>
      <p:ext uri="{BB962C8B-B14F-4D97-AF65-F5344CB8AC3E}">
        <p14:creationId xmlns:p14="http://schemas.microsoft.com/office/powerpoint/2010/main" val="517135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 one module call another successfully? </a:t>
            </a:r>
          </a:p>
          <a:p>
            <a:r>
              <a:rPr lang="en-CA" dirty="0"/>
              <a:t>Are input parameters (min | max | nominal) recognized by the called module?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Is output from the called module recognized by the calling module?</a:t>
            </a:r>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10</a:t>
            </a:fld>
            <a:endParaRPr lang="en-US"/>
          </a:p>
        </p:txBody>
      </p:sp>
    </p:spTree>
    <p:extLst>
      <p:ext uri="{BB962C8B-B14F-4D97-AF65-F5344CB8AC3E}">
        <p14:creationId xmlns:p14="http://schemas.microsoft.com/office/powerpoint/2010/main" val="1834833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Application interfaces can be as simple as message passing, a file to be exchanged, shared database records to be processed.</a:t>
            </a:r>
          </a:p>
          <a:p>
            <a:r>
              <a:rPr lang="en-CA" dirty="0"/>
              <a:t>Middleware is software that runs between applications for more sophisticated interfaces.</a:t>
            </a:r>
          </a:p>
        </p:txBody>
      </p:sp>
      <p:sp>
        <p:nvSpPr>
          <p:cNvPr id="4" name="Slide Number Placeholder 3"/>
          <p:cNvSpPr>
            <a:spLocks noGrp="1"/>
          </p:cNvSpPr>
          <p:nvPr>
            <p:ph type="sldNum" sz="quarter" idx="5"/>
          </p:nvPr>
        </p:nvSpPr>
        <p:spPr/>
        <p:txBody>
          <a:bodyPr/>
          <a:lstStyle/>
          <a:p>
            <a:fld id="{6CE49CAB-11E7-4E46-B3A8-B9759289B5BF}" type="slidenum">
              <a:rPr lang="en-US" smtClean="0"/>
              <a:t>11</a:t>
            </a:fld>
            <a:endParaRPr lang="en-US"/>
          </a:p>
        </p:txBody>
      </p:sp>
    </p:spTree>
    <p:extLst>
      <p:ext uri="{BB962C8B-B14F-4D97-AF65-F5344CB8AC3E}">
        <p14:creationId xmlns:p14="http://schemas.microsoft.com/office/powerpoint/2010/main" val="354704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t>
            </a:r>
            <a:r>
              <a:rPr lang="en-US" dirty="0"/>
              <a:t>…program testing can be used very effectively to show the presence of bugs but never to show their absence."  "As long as we regard the mechanism as a black box, the only thing we can do is subject it to all possible inputs and check whether it produces the correct outputs." [ known as exhaustive testing which is exhausting and impractical ] </a:t>
            </a:r>
            <a:br>
              <a:rPr lang="en-US" dirty="0"/>
            </a:br>
            <a:r>
              <a:rPr lang="en-US" dirty="0"/>
              <a:t>Edsger W. Dijkstra – legendary computer scientist </a:t>
            </a:r>
          </a:p>
          <a:p>
            <a:r>
              <a:rPr lang="en-US" dirty="0"/>
              <a:t>https://www.cs.utexas.edu/users/EWD/transcriptions/EWD03xx/EWD303.html</a:t>
            </a:r>
          </a:p>
          <a:p>
            <a:endParaRPr lang="en-US" dirty="0"/>
          </a:p>
          <a:p>
            <a:r>
              <a:rPr lang="en-US" dirty="0"/>
              <a:t>Proof that an Arithmetic Logic Unit can correctly add any two 32-bit integers requires &gt; 18 quintillion (18 plus 18 zeros or 18,446,744,073,709,551,616) tests…which would take a very, very long time. The good news: it covers subtraction, too. </a:t>
            </a:r>
          </a:p>
          <a:p>
            <a:endParaRPr lang="en-US" dirty="0"/>
          </a:p>
          <a:p>
            <a:r>
              <a:rPr lang="en-US" dirty="0"/>
              <a:t>Graphic from https://www.slideshare.net/Bugraptors/an-insight-into-the-black-box-and-white-box-software-testing</a:t>
            </a:r>
          </a:p>
        </p:txBody>
      </p:sp>
      <p:sp>
        <p:nvSpPr>
          <p:cNvPr id="4" name="Slide Number Placeholder 3"/>
          <p:cNvSpPr>
            <a:spLocks noGrp="1"/>
          </p:cNvSpPr>
          <p:nvPr>
            <p:ph type="sldNum" sz="quarter" idx="5"/>
          </p:nvPr>
        </p:nvSpPr>
        <p:spPr/>
        <p:txBody>
          <a:bodyPr/>
          <a:lstStyle/>
          <a:p>
            <a:fld id="{6CE49CAB-11E7-4E46-B3A8-B9759289B5BF}" type="slidenum">
              <a:rPr lang="en-US" smtClean="0"/>
              <a:t>12</a:t>
            </a:fld>
            <a:endParaRPr lang="en-US"/>
          </a:p>
        </p:txBody>
      </p:sp>
    </p:spTree>
    <p:extLst>
      <p:ext uri="{BB962C8B-B14F-4D97-AF65-F5344CB8AC3E}">
        <p14:creationId xmlns:p14="http://schemas.microsoft.com/office/powerpoint/2010/main" val="1379621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See Testing Type &amp; Box Method slide for details</a:t>
            </a:r>
          </a:p>
        </p:txBody>
      </p:sp>
      <p:sp>
        <p:nvSpPr>
          <p:cNvPr id="4" name="Slide Number Placeholder 3"/>
          <p:cNvSpPr>
            <a:spLocks noGrp="1"/>
          </p:cNvSpPr>
          <p:nvPr>
            <p:ph type="sldNum" sz="quarter" idx="5"/>
          </p:nvPr>
        </p:nvSpPr>
        <p:spPr/>
        <p:txBody>
          <a:bodyPr/>
          <a:lstStyle/>
          <a:p>
            <a:fld id="{6CE49CAB-11E7-4E46-B3A8-B9759289B5BF}" type="slidenum">
              <a:rPr lang="en-US" smtClean="0"/>
              <a:t>13</a:t>
            </a:fld>
            <a:endParaRPr lang="en-US"/>
          </a:p>
        </p:txBody>
      </p:sp>
    </p:spTree>
    <p:extLst>
      <p:ext uri="{BB962C8B-B14F-4D97-AF65-F5344CB8AC3E}">
        <p14:creationId xmlns:p14="http://schemas.microsoft.com/office/powerpoint/2010/main" val="48489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Unit – why not program testing? Because software is not just standalone programs as in IPC144. Software includes compiled programs and modules, objects, classes, scripts running in shells, APIs, web services, microservices.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u="sng" dirty="0"/>
              <a:t>UNIT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White</a:t>
            </a:r>
            <a:r>
              <a:rPr lang="en-CA" dirty="0"/>
              <a:t> Box uses some </a:t>
            </a:r>
            <a:r>
              <a:rPr lang="en-CA" b="1" dirty="0"/>
              <a:t>Black</a:t>
            </a:r>
            <a:r>
              <a:rPr lang="en-CA" dirty="0"/>
              <a:t> Box testing strategies to verify User Interface prompt &amp; response, and to confirm nominal business requirements are met. White box also examines code &amp; devises tests for logical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White</a:t>
            </a:r>
            <a:r>
              <a:rPr lang="en-CA" dirty="0"/>
              <a:t> Box can reduce </a:t>
            </a:r>
            <a:r>
              <a:rPr lang="en-CA" b="1" dirty="0"/>
              <a:t>Black</a:t>
            </a:r>
            <a:r>
              <a:rPr lang="en-CA" dirty="0"/>
              <a:t> Box testing by identifying data types, string lengths, and other capacities to focus tests on minimum, maximum, and nominal values. This avoids the exhaustive testing occurring in Black Box, e.g. experimentation to determine a program's capacities and capabilities.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GB" b="0" i="0" dirty="0">
                <a:solidFill>
                  <a:srgbClr val="525252"/>
                </a:solidFill>
                <a:effectLst/>
                <a:latin typeface="IBM Plex Sans"/>
              </a:rPr>
              <a:t>Integration or interface testing:</a:t>
            </a:r>
          </a:p>
          <a:p>
            <a:r>
              <a:rPr lang="en-GB" b="0" i="0" dirty="0">
                <a:solidFill>
                  <a:srgbClr val="525252"/>
                </a:solidFill>
                <a:effectLst/>
                <a:latin typeface="IBM Plex Sans"/>
              </a:rPr>
              <a:t>Do software units interact with each other as a whole?</a:t>
            </a:r>
          </a:p>
          <a:p>
            <a:endParaRPr lang="en-GB" b="0" i="0" dirty="0">
              <a:solidFill>
                <a:srgbClr val="525252"/>
              </a:solidFill>
              <a:effectLst/>
              <a:latin typeface="IBM Plex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u="sng" dirty="0"/>
              <a:t>Integration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Black</a:t>
            </a:r>
            <a:r>
              <a:rPr lang="en-CA" dirty="0"/>
              <a:t> Box requires knowledge of interface calls and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E.g. API documentation of query string format and name=value pair for requests, and details of returned results such as JSON format with its name : value pairs.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White</a:t>
            </a:r>
            <a:r>
              <a:rPr lang="en-CA" dirty="0"/>
              <a:t> box uses </a:t>
            </a:r>
            <a:r>
              <a:rPr lang="en-CA" b="1" dirty="0"/>
              <a:t>Black</a:t>
            </a:r>
            <a:r>
              <a:rPr lang="en-CA" dirty="0"/>
              <a:t> Box techniques and specific test cases to verify a module's accuracy in forming requests and processing results.</a:t>
            </a:r>
            <a:endParaRPr lang="en-GB" b="0" i="0" dirty="0">
              <a:solidFill>
                <a:srgbClr val="525252"/>
              </a:solidFill>
              <a:effectLst/>
              <a:latin typeface="IBM Plex Sans"/>
            </a:endParaRPr>
          </a:p>
          <a:p>
            <a:endParaRPr lang="en-GB" b="0" i="0" dirty="0">
              <a:solidFill>
                <a:srgbClr val="525252"/>
              </a:solidFill>
              <a:effectLst/>
              <a:latin typeface="IBM Plex Sans"/>
            </a:endParaRPr>
          </a:p>
          <a:p>
            <a:r>
              <a:rPr lang="en-GB" b="0" i="0" dirty="0">
                <a:solidFill>
                  <a:srgbClr val="525252"/>
                </a:solidFill>
                <a:effectLst/>
                <a:latin typeface="IBM Plex Sans"/>
              </a:rPr>
              <a:t>Unit &amp; Integration testing also includes UAT level tests. We test both the technical aspects of software and also the UX user experience from the business POV.</a:t>
            </a:r>
          </a:p>
          <a:p>
            <a:endParaRPr lang="en-GB" b="0" i="0" dirty="0">
              <a:solidFill>
                <a:srgbClr val="525252"/>
              </a:solidFill>
              <a:effectLst/>
              <a:latin typeface="IBM Plex Sans"/>
            </a:endParaRPr>
          </a:p>
          <a:p>
            <a:r>
              <a:rPr lang="en-GB" b="0" i="0" u="sng" dirty="0">
                <a:solidFill>
                  <a:srgbClr val="525252"/>
                </a:solidFill>
                <a:effectLst/>
                <a:latin typeface="IBM Plex Sans"/>
              </a:rPr>
              <a:t>Acceptance testing</a:t>
            </a:r>
          </a:p>
          <a:p>
            <a:r>
              <a:rPr lang="en-GB" b="0" i="0" dirty="0">
                <a:solidFill>
                  <a:srgbClr val="525252"/>
                </a:solidFill>
                <a:effectLst/>
                <a:latin typeface="IBM Plex Sans"/>
              </a:rPr>
              <a:t>Black box – both expert and naïve users run tests to confirm the app addresses nominal business use cases (AKA requirements). </a:t>
            </a:r>
          </a:p>
          <a:p>
            <a:r>
              <a:rPr lang="en-GB" b="0" i="0" dirty="0">
                <a:solidFill>
                  <a:srgbClr val="525252"/>
                </a:solidFill>
                <a:effectLst/>
                <a:latin typeface="IBM Plex Sans"/>
              </a:rPr>
              <a:t>White box – edge case and over-the-edge testing done by Business Analyst who has knowledge of underlying interfaces running behind the UI, theoretical minimum and maximum values, and extreme business use cases.</a:t>
            </a:r>
          </a:p>
          <a:p>
            <a:endParaRPr lang="en-GB" b="0" i="0" dirty="0">
              <a:solidFill>
                <a:srgbClr val="525252"/>
              </a:solidFill>
              <a:effectLst/>
              <a:latin typeface="IBM Plex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sng" dirty="0">
                <a:solidFill>
                  <a:srgbClr val="525252"/>
                </a:solidFill>
                <a:effectLst/>
                <a:latin typeface="IBM Plex Sans"/>
              </a:rPr>
              <a:t>System testing </a:t>
            </a:r>
            <a:r>
              <a:rPr lang="en-GB" b="0" i="0" dirty="0">
                <a:solidFill>
                  <a:srgbClr val="525252"/>
                </a:solidFill>
                <a:effectLst/>
                <a:latin typeface="IBM Plex Sans"/>
              </a:rPr>
              <a:t>includes </a:t>
            </a:r>
            <a:r>
              <a:rPr lang="en-US" b="0" i="0" dirty="0">
                <a:solidFill>
                  <a:srgbClr val="525252"/>
                </a:solidFill>
                <a:effectLst/>
                <a:latin typeface="IBM Plex Sans"/>
              </a:rPr>
              <a:t>application</a:t>
            </a:r>
            <a:r>
              <a:rPr lang="en-US" sz="1200" dirty="0"/>
              <a:t> to </a:t>
            </a:r>
            <a:r>
              <a:rPr lang="en-US" b="0" i="0" dirty="0">
                <a:solidFill>
                  <a:srgbClr val="525252"/>
                </a:solidFill>
                <a:effectLst/>
                <a:latin typeface="IBM Plex Sans"/>
              </a:rPr>
              <a:t>application, End to End, </a:t>
            </a:r>
            <a:r>
              <a:rPr lang="en-CA" dirty="0"/>
              <a:t>security, load, and Regression. (out of scope for the course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Black Box testing is stated here because it is rare for any one technical person to know all details of the entire cloud, OS - VM - container, web service, back-end, front-end, client-side processing stacks.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Accessibility and Usability -  persons with disabilities can run the software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End to End – entire business cycle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Security – no memory leaks, buffer overruns, SQL injections, authentication &amp; authorization, zero trust model, Infrastructure as Code = automated configuration of cloud services and server deployment.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Load / Stress / Scalability – will it work operationally for maximum number of users and transaction volumes.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Regression – rerun all Unit, Integration, and System tests periodically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Internationalization and Localization – how will the app look in different languages, time zones, cultures?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sng" dirty="0">
                <a:solidFill>
                  <a:srgbClr val="0062FF"/>
                </a:solidFill>
                <a:effectLst/>
                <a:latin typeface="IBM Plex Sans"/>
                <a:hlinkClick r:id="rId3"/>
              </a:rPr>
              <a:t>service-oriented architecture (SOA)</a:t>
            </a:r>
            <a:r>
              <a:rPr lang="en-GB" b="0" i="0" u="sng" dirty="0">
                <a:solidFill>
                  <a:srgbClr val="525252"/>
                </a:solidFill>
                <a:effectLst/>
                <a:latin typeface="IBM Plex Sans"/>
              </a:rPr>
              <a:t> </a:t>
            </a:r>
            <a:r>
              <a:rPr lang="en-US" b="0" i="0" dirty="0">
                <a:solidFill>
                  <a:srgbClr val="525252"/>
                </a:solidFill>
                <a:effectLst/>
                <a:latin typeface="IBM Plex Sans"/>
              </a:rPr>
              <a:t>is an enterprise-wide effort to standardize how all web services in an </a:t>
            </a:r>
            <a:r>
              <a:rPr lang="en-US" b="0" i="1" dirty="0">
                <a:solidFill>
                  <a:srgbClr val="525252"/>
                </a:solidFill>
                <a:effectLst/>
                <a:latin typeface="IBM Plex Sans"/>
              </a:rPr>
              <a:t>organization</a:t>
            </a:r>
            <a:r>
              <a:rPr lang="en-US" b="0" i="0" dirty="0">
                <a:solidFill>
                  <a:srgbClr val="525252"/>
                </a:solidFill>
                <a:effectLst/>
                <a:latin typeface="IBM Plex Sans"/>
              </a:rPr>
              <a:t> talk to and integrate with each other, whereas microservices architecture is application specific.</a:t>
            </a:r>
            <a:r>
              <a:rPr lang="en-GB" b="0" i="0" dirty="0">
                <a:solidFill>
                  <a:srgbClr val="525252"/>
                </a:solidFill>
                <a:effectLst/>
                <a:latin typeface="IBM Plex Sans"/>
              </a:rPr>
              <a:t> </a:t>
            </a:r>
          </a:p>
        </p:txBody>
      </p:sp>
      <p:sp>
        <p:nvSpPr>
          <p:cNvPr id="4" name="Slide Number Placeholder 3"/>
          <p:cNvSpPr>
            <a:spLocks noGrp="1"/>
          </p:cNvSpPr>
          <p:nvPr>
            <p:ph type="sldNum" sz="quarter" idx="5"/>
          </p:nvPr>
        </p:nvSpPr>
        <p:spPr/>
        <p:txBody>
          <a:bodyPr/>
          <a:lstStyle/>
          <a:p>
            <a:fld id="{6CE49CAB-11E7-4E46-B3A8-B9759289B5BF}" type="slidenum">
              <a:rPr lang="en-US" smtClean="0"/>
              <a:t>14</a:t>
            </a:fld>
            <a:endParaRPr lang="en-US"/>
          </a:p>
        </p:txBody>
      </p:sp>
    </p:spTree>
    <p:extLst>
      <p:ext uri="{BB962C8B-B14F-4D97-AF65-F5344CB8AC3E}">
        <p14:creationId xmlns:p14="http://schemas.microsoft.com/office/powerpoint/2010/main" val="4243571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Testing is checking that what we think we know for sure, is indeed </a:t>
            </a:r>
            <a:r>
              <a:rPr lang="en-CA" i="1" dirty="0"/>
              <a:t>for sure</a:t>
            </a:r>
            <a:r>
              <a:rPr lang="en-CA" dirty="0"/>
              <a:t>.</a:t>
            </a:r>
            <a:br>
              <a:rPr lang="en-CA" dirty="0"/>
            </a:br>
            <a:br>
              <a:rPr lang="en-CA" dirty="0"/>
            </a:br>
            <a:r>
              <a:rPr lang="en-CA" dirty="0"/>
              <a:t>Testing is critically important to software releases.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t>E.g. </a:t>
            </a:r>
            <a:r>
              <a:rPr lang="en-US"/>
              <a:t>"</a:t>
            </a:r>
            <a:r>
              <a:rPr lang="en-US" dirty="0"/>
              <a:t>Test" and its variants appears thirty-four times throughout this article:</a:t>
            </a:r>
            <a:br>
              <a:rPr lang="en-US" dirty="0"/>
            </a:br>
            <a:r>
              <a:rPr lang="en-GB" dirty="0">
                <a:hlinkClick r:id="rId3"/>
              </a:rPr>
              <a:t>Understanding software release management (pmi.org)</a:t>
            </a:r>
            <a:r>
              <a:rPr lang="en-GB" dirty="0"/>
              <a:t> </a:t>
            </a:r>
            <a:br>
              <a:rPr lang="en-GB" dirty="0"/>
            </a:br>
            <a:r>
              <a:rPr lang="en-GB" dirty="0"/>
              <a:t>https://www.pmi.org/learning/library/software-release-management-documentation-testing-8901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Release Management can be quite complex given the many stakeholders involved.</a:t>
            </a:r>
            <a:endParaRPr lang="en-CA" dirty="0"/>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15</a:t>
            </a:fld>
            <a:endParaRPr lang="en-US"/>
          </a:p>
        </p:txBody>
      </p:sp>
    </p:spTree>
    <p:extLst>
      <p:ext uri="{BB962C8B-B14F-4D97-AF65-F5344CB8AC3E}">
        <p14:creationId xmlns:p14="http://schemas.microsoft.com/office/powerpoint/2010/main" val="2110791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Kahneman (2011): </a:t>
            </a:r>
            <a:br>
              <a:rPr lang="en-US" dirty="0"/>
            </a:br>
            <a:r>
              <a:rPr lang="en-US" dirty="0"/>
              <a:t>Inductive = System one (thinking fast) is the intuitive, faster thought process sometimes referred to as the ‘gut reaction’ way of making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be good survival tool – making sure we make safe and sensible decisions quickly, </a:t>
            </a:r>
            <a:br>
              <a:rPr lang="en-US" dirty="0"/>
            </a:br>
            <a:r>
              <a:rPr lang="en-US" dirty="0"/>
              <a:t>…can be bad when induction/system one distracts us from logic (relax, don't worry, everything is fine) leading to bad decisions based on inadequately informed judgements.</a:t>
            </a:r>
          </a:p>
          <a:p>
            <a:br>
              <a:rPr lang="en-US" dirty="0"/>
            </a:br>
            <a:r>
              <a:rPr lang="en-US" dirty="0"/>
              <a:t>Deductive = System two (thinking slow) is the more idealized way of decision making – involving effortful critical and analytical thinking.</a:t>
            </a:r>
          </a:p>
          <a:p>
            <a:endParaRPr lang="en-US" dirty="0"/>
          </a:p>
          <a:p>
            <a:r>
              <a:rPr lang="en-US" dirty="0"/>
              <a:t>System one / inductive thinking suppresses system two if the gut feels confident. System one takes conscious rational mindfulness to overcome.</a:t>
            </a:r>
          </a:p>
          <a:p>
            <a:r>
              <a:rPr lang="en-US" dirty="0"/>
              <a:t>System one gives control to system two / deductive thinking when faced with a difficult choice.</a:t>
            </a:r>
          </a:p>
          <a:p>
            <a:r>
              <a:rPr lang="en-US" dirty="0"/>
              <a:t>System two may give control back to system one when decisions become </a:t>
            </a:r>
            <a:r>
              <a:rPr lang="en-US" i="1" dirty="0"/>
              <a:t>too</a:t>
            </a:r>
            <a:r>
              <a:rPr lang="en-US" dirty="0"/>
              <a:t> difficult.</a:t>
            </a:r>
            <a:br>
              <a:rPr lang="en-US" dirty="0"/>
            </a:br>
            <a:endParaRPr lang="en-US" dirty="0"/>
          </a:p>
          <a:p>
            <a:r>
              <a:rPr lang="en-US" dirty="0"/>
              <a:t>This suggests how conspiracy theories might arise. When rational explanation of complex circumstances cannot be comprehended – vaccines work! – system two gives up. However, when circumstances are important – COVID! –  the mind </a:t>
            </a:r>
            <a:r>
              <a:rPr lang="en-US" i="1" dirty="0"/>
              <a:t>insists</a:t>
            </a:r>
            <a:r>
              <a:rPr lang="en-US" dirty="0"/>
              <a:t> upon an explanation, and a system one explanation will do no matter how incomplete one's inductive processing has been. Emotionally, people do not easily live with fear of the unknown. Sadly, honest ignorance has no reason to doubt those who </a:t>
            </a:r>
            <a:r>
              <a:rPr lang="en-US" i="1" dirty="0"/>
              <a:t>know </a:t>
            </a:r>
            <a:r>
              <a:rPr lang="en-US" i="0" dirty="0"/>
              <a:t>from either wisdom or deliberate ignorance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Franziska Web"/>
              </a:rPr>
              <a:t>See Kahneman, "Thinking, Fast and Slow." 2011  https://en.wikipedia.org/wiki/Thinking,_Fast_and_Slow</a:t>
            </a:r>
          </a:p>
          <a:p>
            <a:endParaRPr lang="en-US" dirty="0">
              <a:hlinkClick r:id="rId3"/>
            </a:endParaRPr>
          </a:p>
        </p:txBody>
      </p:sp>
      <p:sp>
        <p:nvSpPr>
          <p:cNvPr id="4" name="Slide Number Placeholder 3"/>
          <p:cNvSpPr>
            <a:spLocks noGrp="1"/>
          </p:cNvSpPr>
          <p:nvPr>
            <p:ph type="sldNum" sz="quarter" idx="5"/>
          </p:nvPr>
        </p:nvSpPr>
        <p:spPr/>
        <p:txBody>
          <a:bodyPr/>
          <a:lstStyle/>
          <a:p>
            <a:fld id="{6CE49CAB-11E7-4E46-B3A8-B9759289B5BF}" type="slidenum">
              <a:rPr lang="en-US" smtClean="0"/>
              <a:t>16</a:t>
            </a:fld>
            <a:endParaRPr lang="en-US"/>
          </a:p>
        </p:txBody>
      </p:sp>
    </p:spTree>
    <p:extLst>
      <p:ext uri="{BB962C8B-B14F-4D97-AF65-F5344CB8AC3E}">
        <p14:creationId xmlns:p14="http://schemas.microsoft.com/office/powerpoint/2010/main" val="3463939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most of us would say we are deductive / system two thinkers, Kahneman’s experiments demonstrate we spend most of our lives making inductive / system one decisions because the answers are quick, automatic, and seem plausible. That, and system two is time consuming, effortful, challenging, and seeks more questions than answers.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problem with the world is that the intelligent people are full of doubts, while the stupid ones are full of confidence." – Charles Bukowski</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Quote from Inside Man (2022) S01E03, 53 min.</a:t>
            </a:r>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17</a:t>
            </a:fld>
            <a:endParaRPr lang="en-US"/>
          </a:p>
        </p:txBody>
      </p:sp>
    </p:spTree>
    <p:extLst>
      <p:ext uri="{BB962C8B-B14F-4D97-AF65-F5344CB8AC3E}">
        <p14:creationId xmlns:p14="http://schemas.microsoft.com/office/powerpoint/2010/main" val="258573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think testing is about verification of software features and functionality. </a:t>
            </a:r>
          </a:p>
          <a:p>
            <a:r>
              <a:rPr lang="en-CA" dirty="0"/>
              <a:t>Does it do what it is supposed to do?</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However, </a:t>
            </a:r>
            <a:br>
              <a:rPr lang="en-CA" dirty="0"/>
            </a:br>
            <a:r>
              <a:rPr lang="en-CA" dirty="0"/>
              <a:t>– Do people do what they are supposed 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Do we do what we are supposed to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OKAY, Nobody's perfect.  But software can be close, at least, closer to perfect than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Trouble is, people test software. (or people create the automated tests that test the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 can't avoid the people effect during software testing.</a:t>
            </a:r>
            <a:br>
              <a:rPr lang="en-CA" dirty="0"/>
            </a:br>
            <a:r>
              <a:rPr lang="en-CA" dirty="0"/>
              <a:t>Our only option is to be aware of, that is to </a:t>
            </a:r>
            <a:r>
              <a:rPr lang="en-CA" i="1" dirty="0"/>
              <a:t>beware</a:t>
            </a:r>
            <a:r>
              <a:rPr lang="en-CA" dirty="0"/>
              <a:t> of, ourselves.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18</a:t>
            </a:fld>
            <a:endParaRPr lang="en-US"/>
          </a:p>
        </p:txBody>
      </p:sp>
    </p:spTree>
    <p:extLst>
      <p:ext uri="{BB962C8B-B14F-4D97-AF65-F5344CB8AC3E}">
        <p14:creationId xmlns:p14="http://schemas.microsoft.com/office/powerpoint/2010/main" val="3797142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Nobel Prizes are not awarded posthumously, but Kahneman always recognized the equally deserving contributions of his late partner, Tversky.</a:t>
            </a:r>
          </a:p>
          <a:p>
            <a:endParaRPr lang="en-US" b="0" i="0" dirty="0">
              <a:solidFill>
                <a:srgbClr val="333333"/>
              </a:solidFill>
              <a:effectLst/>
              <a:latin typeface="Franziska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Franziska Web"/>
              </a:rPr>
              <a:t>Our biases motivate us to stay with system one / intuitive thinking. There is frequently a big payoff: I want a new iPhone. </a:t>
            </a:r>
            <a:br>
              <a:rPr lang="en-US" b="0" i="0" dirty="0">
                <a:solidFill>
                  <a:srgbClr val="333333"/>
                </a:solidFill>
                <a:effectLst/>
                <a:latin typeface="Franziska Web"/>
              </a:rPr>
            </a:br>
            <a:r>
              <a:rPr lang="en-US" b="0" i="0" dirty="0">
                <a:solidFill>
                  <a:srgbClr val="333333"/>
                </a:solidFill>
                <a:effectLst/>
                <a:latin typeface="Franziska Web"/>
              </a:rPr>
              <a:t>Now, let's rationalize how to justify the expense and why my 2yo iPhone isn't good enough anymore.</a:t>
            </a:r>
          </a:p>
          <a:p>
            <a:endParaRPr lang="en-US" b="0" i="0" dirty="0">
              <a:solidFill>
                <a:srgbClr val="333333"/>
              </a:solidFill>
              <a:effectLst/>
              <a:latin typeface="Franziska Web"/>
            </a:endParaRPr>
          </a:p>
          <a:p>
            <a:r>
              <a:rPr lang="en-US" b="0" i="0" dirty="0">
                <a:solidFill>
                  <a:srgbClr val="333333"/>
                </a:solidFill>
                <a:effectLst/>
                <a:latin typeface="Franziska Web"/>
              </a:rPr>
              <a:t>Confirmation bias is the tendency to search for, interpret, focus on and remember information in a way that confirms one's preconceptions. Variations:</a:t>
            </a:r>
          </a:p>
          <a:p>
            <a:pPr marL="171450" indent="-171450">
              <a:buFont typeface="Arial" panose="020B0604020202020204" pitchFamily="34" charset="0"/>
              <a:buChar char="•"/>
            </a:pPr>
            <a:r>
              <a:rPr lang="en-US" b="0" i="0" dirty="0">
                <a:solidFill>
                  <a:srgbClr val="333333"/>
                </a:solidFill>
                <a:effectLst/>
                <a:latin typeface="Franziska Web"/>
              </a:rPr>
              <a:t>Congruence bias, the tendency to test hypotheses exclusively through direct testing, instead of testing possible alternative hypotheses.</a:t>
            </a:r>
          </a:p>
          <a:p>
            <a:pPr marL="171450" indent="-171450">
              <a:buFont typeface="Arial" panose="020B0604020202020204" pitchFamily="34" charset="0"/>
              <a:buChar char="•"/>
            </a:pPr>
            <a:r>
              <a:rPr lang="en-US" b="0" i="0" dirty="0">
                <a:solidFill>
                  <a:srgbClr val="333333"/>
                </a:solidFill>
                <a:effectLst/>
                <a:latin typeface="Franziska Web"/>
              </a:rPr>
              <a:t>Experimenter's or expectation bias, the tendency for experimenters to believe, certify, and publish data that agree with their expectations for the outcome of an experiment, and to disbelieve, discard, or downgrade the corresponding weightings for data that appear to conflict with those expectations.</a:t>
            </a:r>
          </a:p>
          <a:p>
            <a:pPr marL="171450" indent="-171450">
              <a:buFont typeface="Arial" panose="020B0604020202020204" pitchFamily="34" charset="0"/>
              <a:buChar char="•"/>
            </a:pPr>
            <a:r>
              <a:rPr lang="en-US" b="0" i="0" dirty="0">
                <a:solidFill>
                  <a:srgbClr val="333333"/>
                </a:solidFill>
                <a:effectLst/>
                <a:latin typeface="Franziska Web"/>
              </a:rPr>
              <a:t>Observer-expectancy effect, when a researcher expects a given result and therefore unconsciously manipulates an experiment or misinterprets data in order to find it.</a:t>
            </a:r>
          </a:p>
          <a:p>
            <a:endParaRPr lang="en-US" b="1" i="0" dirty="0">
              <a:solidFill>
                <a:srgbClr val="333333"/>
              </a:solidFill>
              <a:effectLst/>
              <a:latin typeface="Franziska Web"/>
            </a:endParaRPr>
          </a:p>
          <a:p>
            <a:r>
              <a:rPr lang="en-US" dirty="0"/>
              <a:t>Congruence Bias example (sort of). </a:t>
            </a:r>
            <a:br>
              <a:rPr lang="en-US" dirty="0"/>
            </a:br>
            <a:r>
              <a:rPr lang="en-US" i="1" dirty="0"/>
              <a:t>This story came directly from the tech support person (a good one who knew her stuff). The story is about old tech – an IBM DisplayWriter, a single-purpose word processing device – and timeless humanity.</a:t>
            </a:r>
          </a:p>
          <a:p>
            <a:r>
              <a:rPr lang="en-US" dirty="0"/>
              <a:t>User on the phone: "My DisplayWriter is broken." </a:t>
            </a:r>
          </a:p>
          <a:p>
            <a:r>
              <a:rPr lang="en-US" b="0" i="0" dirty="0">
                <a:solidFill>
                  <a:srgbClr val="333333"/>
                </a:solidFill>
                <a:effectLst/>
                <a:latin typeface="Franziska Web"/>
              </a:rPr>
              <a:t>Tech: </a:t>
            </a:r>
            <a:r>
              <a:rPr lang="en-US" b="0" i="1" dirty="0">
                <a:solidFill>
                  <a:srgbClr val="333333"/>
                </a:solidFill>
                <a:effectLst/>
                <a:latin typeface="Franziska Web"/>
              </a:rPr>
              <a:t>Asking </a:t>
            </a:r>
            <a:r>
              <a:rPr lang="en-US" b="0" i="0" dirty="0">
                <a:solidFill>
                  <a:srgbClr val="333333"/>
                </a:solidFill>
                <a:effectLst/>
                <a:latin typeface="Franziska Web"/>
              </a:rPr>
              <a:t>in what way </a:t>
            </a:r>
            <a:r>
              <a:rPr lang="en-US" b="0" i="1" dirty="0">
                <a:solidFill>
                  <a:srgbClr val="333333"/>
                </a:solidFill>
                <a:effectLst/>
                <a:latin typeface="Franziska Web"/>
              </a:rPr>
              <a:t>it is broken wastes your time and annoys the user.</a:t>
            </a:r>
            <a:r>
              <a:rPr lang="en-US" b="0" i="0" dirty="0">
                <a:solidFill>
                  <a:srgbClr val="333333"/>
                </a:solidFill>
                <a:effectLst/>
                <a:latin typeface="Franziska Web"/>
              </a:rPr>
              <a:t> "Okay. Let's run some diagnostics."</a:t>
            </a:r>
          </a:p>
          <a:p>
            <a:r>
              <a:rPr lang="en-US" b="0" i="0" dirty="0">
                <a:solidFill>
                  <a:srgbClr val="333333"/>
                </a:solidFill>
                <a:effectLst/>
                <a:latin typeface="Franziska Web"/>
              </a:rPr>
              <a:t>U: "Just a minute…" [phone goes on hold] "…alright."</a:t>
            </a:r>
          </a:p>
          <a:p>
            <a:r>
              <a:rPr lang="en-US" b="0" i="0" dirty="0">
                <a:solidFill>
                  <a:srgbClr val="333333"/>
                </a:solidFill>
                <a:effectLst/>
                <a:latin typeface="Franziska Web"/>
              </a:rPr>
              <a:t>T: "Are you at the </a:t>
            </a:r>
            <a:r>
              <a:rPr lang="en-US" dirty="0"/>
              <a:t>DisplayWriter now?"</a:t>
            </a:r>
          </a:p>
          <a:p>
            <a:r>
              <a:rPr lang="en-US" b="0" i="0" dirty="0">
                <a:solidFill>
                  <a:srgbClr val="333333"/>
                </a:solidFill>
                <a:effectLst/>
                <a:latin typeface="Franziska Web"/>
              </a:rPr>
              <a:t>U: "Yes."</a:t>
            </a:r>
          </a:p>
          <a:p>
            <a:r>
              <a:rPr lang="en-US" b="0" i="0" dirty="0">
                <a:solidFill>
                  <a:srgbClr val="333333"/>
                </a:solidFill>
                <a:effectLst/>
                <a:latin typeface="Franziska Web"/>
              </a:rPr>
              <a:t>T: "Here we go." … followed by half an hour of running every diagnostic test extant.</a:t>
            </a:r>
          </a:p>
          <a:p>
            <a:r>
              <a:rPr lang="en-US" b="0" i="0" dirty="0">
                <a:solidFill>
                  <a:srgbClr val="333333"/>
                </a:solidFill>
                <a:effectLst/>
                <a:latin typeface="Franziska Web"/>
              </a:rPr>
              <a:t>T: "Well, I'm stumped. I can't find anything wrong with your DisplayWriter."</a:t>
            </a:r>
          </a:p>
          <a:p>
            <a:r>
              <a:rPr lang="en-US" b="0" i="0" dirty="0">
                <a:solidFill>
                  <a:srgbClr val="333333"/>
                </a:solidFill>
                <a:effectLst/>
                <a:latin typeface="Franziska Web"/>
              </a:rPr>
              <a:t>U: "My DisplayWriter?"</a:t>
            </a:r>
          </a:p>
          <a:p>
            <a:r>
              <a:rPr lang="en-US" b="0" i="0" dirty="0">
                <a:solidFill>
                  <a:srgbClr val="333333"/>
                </a:solidFill>
                <a:effectLst/>
                <a:latin typeface="Franziska Web"/>
              </a:rPr>
              <a:t>T: "Yes, your DisplayWriter seems perfectly fine."</a:t>
            </a:r>
          </a:p>
          <a:p>
            <a:r>
              <a:rPr lang="en-US" b="0" i="0" dirty="0">
                <a:solidFill>
                  <a:srgbClr val="333333"/>
                </a:solidFill>
                <a:effectLst/>
                <a:latin typeface="Franziska Web"/>
              </a:rPr>
              <a:t>U: "</a:t>
            </a:r>
            <a:r>
              <a:rPr lang="en-US" b="0" i="1" dirty="0">
                <a:solidFill>
                  <a:srgbClr val="333333"/>
                </a:solidFill>
                <a:effectLst/>
                <a:latin typeface="Franziska Web"/>
              </a:rPr>
              <a:t>My</a:t>
            </a:r>
            <a:r>
              <a:rPr lang="en-US" b="0" i="0" dirty="0">
                <a:solidFill>
                  <a:srgbClr val="333333"/>
                </a:solidFill>
                <a:effectLst/>
                <a:latin typeface="Franziska Web"/>
              </a:rPr>
              <a:t> DisplayWriter is broken."  […silence…]  "I can't run diagnostics on a </a:t>
            </a:r>
            <a:r>
              <a:rPr lang="en-US" b="0" i="1" dirty="0">
                <a:solidFill>
                  <a:srgbClr val="333333"/>
                </a:solidFill>
                <a:effectLst/>
                <a:latin typeface="Franziska Web"/>
              </a:rPr>
              <a:t>broken</a:t>
            </a:r>
            <a:r>
              <a:rPr lang="en-US" b="0" i="0" dirty="0">
                <a:solidFill>
                  <a:srgbClr val="333333"/>
                </a:solidFill>
                <a:effectLst/>
                <a:latin typeface="Franziska Web"/>
              </a:rPr>
              <a:t> DisplayWriter now, can I?"</a:t>
            </a:r>
          </a:p>
          <a:p>
            <a:endParaRPr lang="en-US" b="1" i="0" dirty="0">
              <a:solidFill>
                <a:srgbClr val="333333"/>
              </a:solidFill>
              <a:effectLst/>
              <a:latin typeface="Franziska Web"/>
            </a:endParaRPr>
          </a:p>
          <a:p>
            <a:r>
              <a:rPr lang="en-US" dirty="0"/>
              <a:t>https://www.nobelprize.org/prizes/economic-sciences/2002/popular-information/</a:t>
            </a:r>
          </a:p>
          <a:p>
            <a:r>
              <a:rPr lang="en-US" dirty="0"/>
              <a:t>https://en.wikipedia.org/wiki/Amos_Tversky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Franziska Web"/>
              </a:rPr>
              <a:t> https://en.wikipedia.org/wiki/List_of_cognitive_biases</a:t>
            </a:r>
          </a:p>
          <a:p>
            <a:endParaRPr lang="en-US" dirty="0"/>
          </a:p>
          <a:p>
            <a:r>
              <a:rPr lang="en-US" dirty="0">
                <a:hlinkClick r:id="rId3"/>
              </a:rPr>
              <a:t>Cognitive Bias in Software Testing: Why Do Testers Miss Bugs? (softwaretestinghelp.com)</a:t>
            </a:r>
            <a:br>
              <a:rPr lang="en-US" dirty="0"/>
            </a:br>
            <a:r>
              <a:rPr lang="en-US" dirty="0"/>
              <a:t>https://www.softwaretestinghelp.com/cognitive-bias-in-software-testing/</a:t>
            </a:r>
          </a:p>
          <a:p>
            <a:endParaRPr lang="en-US" dirty="0"/>
          </a:p>
          <a:p>
            <a:r>
              <a:rPr lang="en-US" dirty="0"/>
              <a:t>Cognitive Bias – the way we think. </a:t>
            </a:r>
            <a:r>
              <a:rPr lang="en-US" dirty="0">
                <a:hlinkClick r:id="rId4"/>
              </a:rPr>
              <a:t>NZLS | Cognitive biases: challenging the way we think (lawsociety.org.nz)</a:t>
            </a:r>
            <a:br>
              <a:rPr lang="en-US" dirty="0"/>
            </a:br>
            <a:r>
              <a:rPr lang="en-US" dirty="0"/>
              <a:t>https://www.lawsociety.org.nz/news/publications/lawtalk/issue-928/cognitive-biases-challenging-the-way-we-think/</a:t>
            </a:r>
          </a:p>
        </p:txBody>
      </p:sp>
      <p:sp>
        <p:nvSpPr>
          <p:cNvPr id="4" name="Slide Number Placeholder 3"/>
          <p:cNvSpPr>
            <a:spLocks noGrp="1"/>
          </p:cNvSpPr>
          <p:nvPr>
            <p:ph type="sldNum" sz="quarter" idx="5"/>
          </p:nvPr>
        </p:nvSpPr>
        <p:spPr/>
        <p:txBody>
          <a:bodyPr/>
          <a:lstStyle/>
          <a:p>
            <a:fld id="{6CE49CAB-11E7-4E46-B3A8-B9759289B5BF}" type="slidenum">
              <a:rPr lang="en-US" smtClean="0"/>
              <a:t>19</a:t>
            </a:fld>
            <a:endParaRPr lang="en-US"/>
          </a:p>
        </p:txBody>
      </p:sp>
    </p:spTree>
    <p:extLst>
      <p:ext uri="{BB962C8B-B14F-4D97-AF65-F5344CB8AC3E}">
        <p14:creationId xmlns:p14="http://schemas.microsoft.com/office/powerpoint/2010/main" val="122953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2</a:t>
            </a:fld>
            <a:endParaRPr lang="en-US"/>
          </a:p>
        </p:txBody>
      </p:sp>
    </p:spTree>
    <p:extLst>
      <p:ext uri="{BB962C8B-B14F-4D97-AF65-F5344CB8AC3E}">
        <p14:creationId xmlns:p14="http://schemas.microsoft.com/office/powerpoint/2010/main" val="2394347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20</a:t>
            </a:fld>
            <a:endParaRPr lang="en-US"/>
          </a:p>
        </p:txBody>
      </p:sp>
    </p:spTree>
    <p:extLst>
      <p:ext uri="{BB962C8B-B14F-4D97-AF65-F5344CB8AC3E}">
        <p14:creationId xmlns:p14="http://schemas.microsoft.com/office/powerpoint/2010/main" val="1675563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From https://www.britannica.com/science/scientific-method (an authoritative source)</a:t>
            </a:r>
          </a:p>
          <a:p>
            <a:r>
              <a:rPr lang="en-US" dirty="0"/>
              <a:t>"In a typical application of the scientific method, a researcher develops a hypothesis, tests it through various means, and then modifies the hypothesis on the basis of the outcome of the tests and experiments. The modified hypothesis is then retested, further modified, and tested again, until it becomes consistent with observed phenomena and testing outcomes. </a:t>
            </a:r>
            <a:r>
              <a:rPr lang="en-CA" dirty="0"/>
              <a:t>"</a:t>
            </a:r>
          </a:p>
          <a:p>
            <a:endParaRPr lang="en-CA" dirty="0"/>
          </a:p>
          <a:p>
            <a:r>
              <a:rPr lang="en-CA" dirty="0"/>
              <a:t>THIS IS PARTLY CORRECT, BUT MOSTLY WRONG. The above description is guilty of Confirmation and Congruence Bias. (this does happen in the scientific community because scientists are </a:t>
            </a:r>
            <a:r>
              <a:rPr lang="en-CA" i="1" dirty="0"/>
              <a:t>people.</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Scientific Method is that we accept the hypothesis, the theory, UNTIL WE PROVE IT WRONG.</a:t>
            </a:r>
            <a:br>
              <a:rPr lang="en-CA" dirty="0"/>
            </a:br>
            <a:r>
              <a:rPr lang="en-CA" dirty="0"/>
              <a:t>i.e. when experimental results are inconsistent with the hypothesis, we need a new or refined hypothesis.</a:t>
            </a:r>
          </a:p>
          <a:p>
            <a:r>
              <a:rPr lang="en-US" b="0" i="0" dirty="0">
                <a:solidFill>
                  <a:srgbClr val="202122"/>
                </a:solidFill>
                <a:effectLst/>
                <a:latin typeface="Arial" panose="020B0604020202020204" pitchFamily="34" charset="0"/>
              </a:rPr>
              <a:t>"A scientific hypothesis must be </a:t>
            </a:r>
            <a:r>
              <a:rPr lang="en-US" b="0" i="0" u="none" strike="noStrike" dirty="0">
                <a:solidFill>
                  <a:srgbClr val="0645AD"/>
                </a:solidFill>
                <a:effectLst/>
                <a:latin typeface="Arial" panose="020B0604020202020204" pitchFamily="34" charset="0"/>
                <a:hlinkClick r:id="rId3" tooltip="Falsifiable"/>
              </a:rPr>
              <a:t>falsifiable</a:t>
            </a:r>
            <a:r>
              <a:rPr lang="en-US" b="0" i="0" dirty="0">
                <a:solidFill>
                  <a:srgbClr val="202122"/>
                </a:solidFill>
                <a:effectLst/>
                <a:latin typeface="Arial" panose="020B0604020202020204" pitchFamily="34" charset="0"/>
              </a:rPr>
              <a:t> (logically contradicted by an empirical test) by results that conflict with predictions deduced from the hypothesis; otherwise, the hypothesis cannot be meaningfully tested."</a:t>
            </a:r>
            <a:r>
              <a:rPr lang="en-US" b="0" i="0" u="none" strike="noStrike" baseline="30000" dirty="0">
                <a:solidFill>
                  <a:srgbClr val="0645AD"/>
                </a:solidFill>
                <a:effectLst/>
                <a:latin typeface="Arial" panose="020B0604020202020204" pitchFamily="34" charset="0"/>
              </a:rPr>
              <a:t>  </a:t>
            </a:r>
            <a:br>
              <a:rPr lang="en-US" b="0" i="0" u="none" strike="noStrike" baseline="30000" dirty="0">
                <a:solidFill>
                  <a:srgbClr val="0645AD"/>
                </a:solidFill>
                <a:effectLst/>
                <a:latin typeface="Arial" panose="020B0604020202020204" pitchFamily="34" charset="0"/>
              </a:rPr>
            </a:br>
            <a:r>
              <a:rPr lang="en-CA" dirty="0"/>
              <a:t>https://en.wikipedia.org/wiki/Scientific_method</a:t>
            </a:r>
            <a:br>
              <a:rPr lang="en-CA" dirty="0"/>
            </a:br>
            <a:r>
              <a:rPr lang="en-CA" dirty="0"/>
              <a:t>https://en.wikipedia.org/wiki/Falsifiability</a:t>
            </a:r>
          </a:p>
          <a:p>
            <a:endParaRPr lang="en-CA" dirty="0"/>
          </a:p>
          <a:p>
            <a:r>
              <a:rPr lang="en-CA" dirty="0"/>
              <a:t>Aristotle observed that stones drop faster than feathers. Aristotle's hypothesis was </a:t>
            </a:r>
            <a:r>
              <a:rPr lang="en-US" dirty="0"/>
              <a:t>objects fall at a speed proportional to their mass.</a:t>
            </a:r>
            <a:endParaRPr lang="en-CA" dirty="0"/>
          </a:p>
          <a:p>
            <a:r>
              <a:rPr lang="en-CA" dirty="0"/>
              <a:t>According to legend, Galileo disproved Aristotle's hypothesis by dropping stones of different weights from the leaning Tower of Pisa: they hit the ground at the same time. They fell at the same speed regardless of their mass. </a:t>
            </a:r>
          </a:p>
          <a:p>
            <a:r>
              <a:rPr lang="en-CA" dirty="0"/>
              <a:t>However, Galileo did not </a:t>
            </a:r>
            <a:r>
              <a:rPr lang="en-CA" i="1" dirty="0"/>
              <a:t>prove</a:t>
            </a:r>
            <a:r>
              <a:rPr lang="en-CA" dirty="0"/>
              <a:t> gravity, only that the new gravity hypothesis cannot be disproved because further observations were consistent.</a:t>
            </a:r>
          </a:p>
          <a:p>
            <a:r>
              <a:rPr lang="en-US" dirty="0"/>
              <a:t>In the 17th century, Newton refined the gravity hypothesis: objects do not fall, they are pulled by Earth’s gravity. Newton's hypothesis was accepted until Einstein showed objects are not pulled by gravity, rather objects (from photons to galaxies) move according to </a:t>
            </a:r>
            <a:r>
              <a:rPr lang="en-US" b="0" i="0" dirty="0">
                <a:solidFill>
                  <a:srgbClr val="000000"/>
                </a:solidFill>
                <a:effectLst/>
                <a:latin typeface="Libre Baskerville"/>
              </a:rPr>
              <a:t>the curvature of spacetime.</a:t>
            </a:r>
            <a:br>
              <a:rPr lang="en-US" b="0" i="0" dirty="0">
                <a:solidFill>
                  <a:srgbClr val="000000"/>
                </a:solidFill>
                <a:effectLst/>
                <a:latin typeface="Libre Baskerville"/>
              </a:rPr>
            </a:br>
            <a:r>
              <a:rPr lang="en-US" b="0" i="0" dirty="0">
                <a:solidFill>
                  <a:srgbClr val="000000"/>
                </a:solidFill>
                <a:effectLst/>
                <a:latin typeface="Libre Baskerville"/>
              </a:rPr>
              <a:t>However, for all practical purposes in daily life on Earth, Newton's laws of motion are good enough.</a:t>
            </a:r>
          </a:p>
          <a:p>
            <a:endParaRPr lang="en-CA" dirty="0"/>
          </a:p>
          <a:p>
            <a:r>
              <a:rPr lang="en-CA" dirty="0"/>
              <a:t>See </a:t>
            </a:r>
            <a:r>
              <a:rPr lang="en-US" dirty="0">
                <a:hlinkClick r:id="rId4"/>
              </a:rPr>
              <a:t>The Apollo 15 Hammer-Feather Drop - Moon: NASA Science</a:t>
            </a:r>
            <a:br>
              <a:rPr lang="en-US" dirty="0"/>
            </a:br>
            <a:r>
              <a:rPr lang="en-US" dirty="0"/>
              <a:t>https://moon.nasa.gov/resources/331/the-apollo-15-hammer-feather-drop/</a:t>
            </a:r>
          </a:p>
        </p:txBody>
      </p:sp>
      <p:sp>
        <p:nvSpPr>
          <p:cNvPr id="4" name="Slide Number Placeholder 3"/>
          <p:cNvSpPr>
            <a:spLocks noGrp="1"/>
          </p:cNvSpPr>
          <p:nvPr>
            <p:ph type="sldNum" sz="quarter" idx="5"/>
          </p:nvPr>
        </p:nvSpPr>
        <p:spPr/>
        <p:txBody>
          <a:bodyPr/>
          <a:lstStyle/>
          <a:p>
            <a:fld id="{6CE49CAB-11E7-4E46-B3A8-B9759289B5BF}" type="slidenum">
              <a:rPr lang="en-US" smtClean="0"/>
              <a:t>21</a:t>
            </a:fld>
            <a:endParaRPr lang="en-US"/>
          </a:p>
        </p:txBody>
      </p:sp>
    </p:spTree>
    <p:extLst>
      <p:ext uri="{BB962C8B-B14F-4D97-AF65-F5344CB8AC3E}">
        <p14:creationId xmlns:p14="http://schemas.microsoft.com/office/powerpoint/2010/main" val="1998762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How to Classify Positive and Negative Test Scenarios - A Tester's Cheat Sheet (softwaretestinghelp.com)</a:t>
            </a:r>
            <a:br>
              <a:rPr lang="en-US" dirty="0"/>
            </a:br>
            <a:r>
              <a:rPr lang="en-US" dirty="0"/>
              <a:t>https://www.softwaretestinghelp.com/positive-and-negative-test-scenarios/</a:t>
            </a:r>
          </a:p>
          <a:p>
            <a:endParaRPr lang="en-US" dirty="0"/>
          </a:p>
          <a:p>
            <a:r>
              <a:rPr lang="en-US" dirty="0"/>
              <a:t>Repeatability of experimental results is also part of the scientific method.</a:t>
            </a:r>
          </a:p>
          <a:p>
            <a:endParaRPr lang="en-US" dirty="0"/>
          </a:p>
          <a:p>
            <a:pPr>
              <a:lnSpc>
                <a:spcPct val="120000"/>
              </a:lnSpc>
              <a:spcBef>
                <a:spcPts val="0"/>
              </a:spcBef>
            </a:pPr>
            <a:r>
              <a:rPr lang="en-US" b="1" dirty="0"/>
              <a:t>Positive</a:t>
            </a:r>
            <a:r>
              <a:rPr lang="en-US" dirty="0"/>
              <a:t> test cases have a representative range (lowest, middle, highest) of valid input values to generate expected output and demonstrate all functions. These should PASS.</a:t>
            </a:r>
          </a:p>
          <a:p>
            <a:pPr lvl="1">
              <a:lnSpc>
                <a:spcPct val="120000"/>
              </a:lnSpc>
              <a:spcBef>
                <a:spcPts val="0"/>
              </a:spcBef>
            </a:pPr>
            <a:r>
              <a:rPr lang="en-CA" dirty="0">
                <a:hlinkClick r:id="rId4"/>
              </a:rPr>
              <a:t>Edge case</a:t>
            </a:r>
            <a:r>
              <a:rPr lang="en-CA" dirty="0"/>
              <a:t> values: minimum, maximum, zero, null, empty, full. </a:t>
            </a:r>
          </a:p>
          <a:p>
            <a:pPr>
              <a:lnSpc>
                <a:spcPct val="120000"/>
              </a:lnSpc>
              <a:spcBef>
                <a:spcPts val="0"/>
              </a:spcBef>
            </a:pPr>
            <a:r>
              <a:rPr lang="en-US" b="1" dirty="0"/>
              <a:t>Negative</a:t>
            </a:r>
            <a:r>
              <a:rPr lang="en-US" dirty="0"/>
              <a:t> test cases use over-the-edge case values</a:t>
            </a:r>
          </a:p>
          <a:p>
            <a:pPr lvl="1">
              <a:lnSpc>
                <a:spcPct val="120000"/>
              </a:lnSpc>
              <a:spcBef>
                <a:spcPts val="0"/>
              </a:spcBef>
            </a:pPr>
            <a:r>
              <a:rPr lang="en-US" dirty="0"/>
              <a:t>Validation messages are the expected result to PASS a negative test case. </a:t>
            </a:r>
          </a:p>
          <a:p>
            <a:pPr>
              <a:lnSpc>
                <a:spcPct val="120000"/>
              </a:lnSpc>
              <a:spcBef>
                <a:spcPts val="0"/>
              </a:spcBef>
            </a:pPr>
            <a:r>
              <a:rPr lang="en-US" dirty="0"/>
              <a:t>Multiple tests are done to show repeatability of a passed test </a:t>
            </a:r>
          </a:p>
          <a:p>
            <a:pPr lvl="1">
              <a:lnSpc>
                <a:spcPct val="120000"/>
              </a:lnSpc>
              <a:spcBef>
                <a:spcPts val="0"/>
              </a:spcBef>
            </a:pPr>
            <a:r>
              <a:rPr lang="en-US" dirty="0"/>
              <a:t>E.g. does iterative behaviour, that works the first time, work the second time?</a:t>
            </a:r>
            <a:endParaRPr lang="en-CA" dirty="0"/>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22</a:t>
            </a:fld>
            <a:endParaRPr lang="en-US"/>
          </a:p>
        </p:txBody>
      </p:sp>
    </p:spTree>
    <p:extLst>
      <p:ext uri="{BB962C8B-B14F-4D97-AF65-F5344CB8AC3E}">
        <p14:creationId xmlns:p14="http://schemas.microsoft.com/office/powerpoint/2010/main" val="2385213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Black Box </a:t>
            </a:r>
          </a:p>
          <a:p>
            <a:r>
              <a:rPr lang="en-CA" dirty="0"/>
              <a:t>What test values do you use for A &amp; B to verify the output of their sum is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5 is input for both A and B, can "The sum of C is 10" be trusted? </a:t>
            </a:r>
          </a:p>
          <a:p>
            <a:r>
              <a:rPr lang="en-CA" dirty="0"/>
              <a:t>Prime numbers are always good choices. All input values should be </a:t>
            </a:r>
            <a:r>
              <a:rPr lang="en-CA" i="1" dirty="0"/>
              <a:t>different.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 + B values should equal B + A values. i.e. 3 + 5 = 5 + 3</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test one value only, input the other as zero.</a:t>
            </a:r>
            <a:br>
              <a:rPr lang="en-CA" dirty="0"/>
            </a:br>
            <a:r>
              <a:rPr lang="en-CA" dirty="0"/>
              <a:t>What are the data types? What are the min/max ranges of values for A and B?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What is </a:t>
            </a:r>
            <a:r>
              <a:rPr lang="en-CA" dirty="0" err="1"/>
              <a:t>xxx_MIN</a:t>
            </a:r>
            <a:r>
              <a:rPr lang="en-CA" dirty="0"/>
              <a:t> and </a:t>
            </a:r>
            <a:r>
              <a:rPr lang="en-CA" dirty="0" err="1"/>
              <a:t>xxx_MAX</a:t>
            </a:r>
            <a:r>
              <a:rPr lang="en-CA" dirty="0"/>
              <a:t> for a short? for a long? What about overflow</a:t>
            </a:r>
            <a:r>
              <a:rPr lang="en-CA"/>
              <a:t>? </a:t>
            </a:r>
            <a:br>
              <a:rPr lang="en-CA"/>
            </a:br>
            <a:r>
              <a:rPr lang="en-CA"/>
              <a:t>For </a:t>
            </a:r>
            <a:r>
              <a:rPr lang="en-CA" dirty="0"/>
              <a:t>floats, what about underflow for very large or </a:t>
            </a:r>
            <a:r>
              <a:rPr lang="en-CA"/>
              <a:t>small values?</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 bit width of </a:t>
            </a:r>
            <a:r>
              <a:rPr lang="en-CA" i="1" dirty="0"/>
              <a:t>at least</a:t>
            </a:r>
            <a:r>
              <a:rPr lang="en-CA" dirty="0"/>
              <a:t> 16 (</a:t>
            </a:r>
            <a:r>
              <a:rPr lang="en-CA" dirty="0">
                <a:latin typeface="Courier New" panose="02070309020205020404" pitchFamily="49" charset="0"/>
                <a:cs typeface="Courier New" panose="02070309020205020404" pitchFamily="49" charset="0"/>
              </a:rPr>
              <a:t>short</a:t>
            </a:r>
            <a:r>
              <a:rPr lang="en-CA" dirty="0"/>
              <a:t>) is guaranteed for an int in C. How to test if your compiler is compliant?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Does your compiler give a 32-bit width (</a:t>
            </a:r>
            <a:r>
              <a:rPr lang="en-CA" dirty="0">
                <a:latin typeface="Courier New" panose="02070309020205020404" pitchFamily="49" charset="0"/>
                <a:cs typeface="Courier New" panose="02070309020205020404" pitchFamily="49" charset="0"/>
              </a:rPr>
              <a:t>long</a:t>
            </a:r>
            <a:r>
              <a:rPr lang="en-CA" dirty="0"/>
              <a:t>) for an int? How to test?</a:t>
            </a:r>
            <a:br>
              <a:rPr lang="en-CA" dirty="0"/>
            </a:b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edge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What two numbers sum to zero?</a:t>
            </a:r>
            <a:br>
              <a:rPr lang="en-CA" dirty="0"/>
            </a:br>
            <a:r>
              <a:rPr lang="en-CA" dirty="0"/>
              <a:t>INT_</a:t>
            </a:r>
            <a:r>
              <a:rPr lang="en-CA" b="1" dirty="0"/>
              <a:t>MIN  </a:t>
            </a:r>
            <a:r>
              <a:rPr lang="en-CA" dirty="0"/>
              <a:t>+  INT_</a:t>
            </a:r>
            <a:r>
              <a:rPr lang="en-CA" b="1" dirty="0"/>
              <a:t>MAX </a:t>
            </a:r>
            <a:r>
              <a:rPr lang="en-CA" dirty="0"/>
              <a:t>= ??? What should this be? (assume twos complement arithmetic)</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SHORT_MIN  +  SHORT_MAX =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LONG_MIN  +  LONG_MAX = ???</a:t>
            </a:r>
          </a:p>
          <a:p>
            <a:r>
              <a:rPr lang="en-CA" dirty="0"/>
              <a:t>What if user inputs 3.14159 when integer is expected?</a:t>
            </a:r>
          </a:p>
          <a:p>
            <a:endParaRPr lang="en-CA" dirty="0"/>
          </a:p>
          <a:p>
            <a:r>
              <a:rPr lang="en-CA" dirty="0"/>
              <a:t>[ c=</a:t>
            </a:r>
            <a:r>
              <a:rPr lang="en-CA" dirty="0" err="1"/>
              <a:t>a+b</a:t>
            </a:r>
            <a:r>
              <a:rPr lang="en-CA" dirty="0"/>
              <a:t>; c=</a:t>
            </a:r>
            <a:r>
              <a:rPr lang="en-CA" dirty="0" err="1"/>
              <a:t>a+a</a:t>
            </a:r>
            <a:r>
              <a:rPr lang="en-CA" dirty="0"/>
              <a:t>; c=</a:t>
            </a:r>
            <a:r>
              <a:rPr lang="en-CA" dirty="0" err="1"/>
              <a:t>b+b</a:t>
            </a:r>
            <a:r>
              <a:rPr lang="en-CA" dirty="0"/>
              <a:t>; will all result in correct output if both A and B have same value.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X  +  -X  should always = zero.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zero plus INT_MAX = INT_MAX, INT_MAX plus zero = INT_MAX, – swap illustrates that both A and B can handle max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[ 1 plus (INT_MAX – 1) = INT_MAX,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similarly for INT_MIN </a:t>
            </a:r>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23</a:t>
            </a:fld>
            <a:endParaRPr lang="en-US"/>
          </a:p>
        </p:txBody>
      </p:sp>
    </p:spTree>
    <p:extLst>
      <p:ext uri="{BB962C8B-B14F-4D97-AF65-F5344CB8AC3E}">
        <p14:creationId xmlns:p14="http://schemas.microsoft.com/office/powerpoint/2010/main" val="3894506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CE49CAB-11E7-4E46-B3A8-B9759289B5BF}" type="slidenum">
              <a:rPr lang="en-US" smtClean="0"/>
              <a:t>24</a:t>
            </a:fld>
            <a:endParaRPr lang="en-US"/>
          </a:p>
        </p:txBody>
      </p:sp>
    </p:spTree>
    <p:extLst>
      <p:ext uri="{BB962C8B-B14F-4D97-AF65-F5344CB8AC3E}">
        <p14:creationId xmlns:p14="http://schemas.microsoft.com/office/powerpoint/2010/main" val="2280260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CE49CAB-11E7-4E46-B3A8-B9759289B5BF}" type="slidenum">
              <a:rPr lang="en-US" smtClean="0"/>
              <a:t>25</a:t>
            </a:fld>
            <a:endParaRPr lang="en-US"/>
          </a:p>
        </p:txBody>
      </p:sp>
    </p:spTree>
    <p:extLst>
      <p:ext uri="{BB962C8B-B14F-4D97-AF65-F5344CB8AC3E}">
        <p14:creationId xmlns:p14="http://schemas.microsoft.com/office/powerpoint/2010/main" val="3163253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William James is one of the fathers of modern psychology.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WITH RESPECT TO prejudices, Einstein famously said, "God does not play dice with the universe." </a:t>
            </a:r>
            <a:r>
              <a:rPr lang="en-US" dirty="0"/>
              <a:t>Albert "could not accept that his God would allow the ‘lawful harmony’ [of the universe] to unravel so completely at the [sub-]atomic scale, bringing lawless indeterminism and uncertainty, with effects that can’t be entirely and unambiguously predicted from their causes.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Ironically, the man who proved Newton was not right all the time, that is, not right all the 'space-time', had difficulty accepting the sub-atomic world was </a:t>
            </a:r>
            <a:r>
              <a:rPr lang="en-US" i="1" dirty="0"/>
              <a:t>not </a:t>
            </a:r>
            <a:r>
              <a:rPr lang="en-US" dirty="0"/>
              <a:t>a Newtonian clockwork universe.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50" dirty="0"/>
              <a:t>https://www.britannica.com/story/what-einstein-meant-by-god-does-not-play-dice</a:t>
            </a:r>
          </a:p>
        </p:txBody>
      </p:sp>
      <p:sp>
        <p:nvSpPr>
          <p:cNvPr id="4" name="Slide Number Placeholder 3"/>
          <p:cNvSpPr>
            <a:spLocks noGrp="1"/>
          </p:cNvSpPr>
          <p:nvPr>
            <p:ph type="sldNum" sz="quarter" idx="5"/>
          </p:nvPr>
        </p:nvSpPr>
        <p:spPr/>
        <p:txBody>
          <a:bodyPr/>
          <a:lstStyle/>
          <a:p>
            <a:fld id="{6CE49CAB-11E7-4E46-B3A8-B9759289B5BF}" type="slidenum">
              <a:rPr lang="en-US" smtClean="0"/>
              <a:t>26</a:t>
            </a:fld>
            <a:endParaRPr lang="en-US"/>
          </a:p>
        </p:txBody>
      </p:sp>
    </p:spTree>
    <p:extLst>
      <p:ext uri="{BB962C8B-B14F-4D97-AF65-F5344CB8AC3E}">
        <p14:creationId xmlns:p14="http://schemas.microsoft.com/office/powerpoint/2010/main" val="182572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Warren Buffett is one of the world's greatest financial investors. He's not big on risky bets.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US" b="1"/>
              <a:t>Input </a:t>
            </a:r>
            <a:r>
              <a:rPr lang="en-US" b="1" dirty="0"/>
              <a:t>validation guards against errors we expected might happen.</a:t>
            </a:r>
            <a:br>
              <a:rPr lang="en-US" b="1" dirty="0"/>
            </a:br>
            <a:r>
              <a:rPr lang="en-US" b="1" dirty="0"/>
              <a:t>Bugs are errors we didn't expect.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Programmers who don't know how to test deserve a cardboard box and an escort out of the building. They are simply too risky to have around.</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fixing and supporting of the last project will slow the current one you are supposed to be working on if it was not done well.</a:t>
            </a:r>
            <a:br>
              <a:rPr lang="en-US" dirty="0"/>
            </a:br>
            <a:r>
              <a:rPr lang="en-US" dirty="0"/>
              <a:t>Doing it well includes thorough testing even though, if the SDLC had been done well up to that point, the testing should be a waste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3</a:t>
            </a:fld>
            <a:endParaRPr lang="en-US"/>
          </a:p>
        </p:txBody>
      </p:sp>
    </p:spTree>
    <p:extLst>
      <p:ext uri="{BB962C8B-B14F-4D97-AF65-F5344CB8AC3E}">
        <p14:creationId xmlns:p14="http://schemas.microsoft.com/office/powerpoint/2010/main" val="233241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"Always code as if the guy who ends up maintaining your code will be a violent psychopath who knows where you live." — John Woods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When it comes to the testing phase, have programmers understood the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Problem domain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CA" dirty="0"/>
              <a:t>Description of the real world challenges being addressed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CA" dirty="0"/>
              <a:t>Details of </a:t>
            </a:r>
            <a:r>
              <a:rPr lang="en-CA" sz="1200" dirty="0"/>
              <a:t>business &amp; user requirements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Solution domain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CA" dirty="0"/>
              <a:t>Design Specifications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CA" dirty="0"/>
              <a:t>Implementation language and its pitfalls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Target environment for Deployment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End-user community</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Re Details: </a:t>
            </a:r>
            <a:r>
              <a:rPr lang="en-US" sz="1200" b="1" i="0" u="none" strike="noStrike" kern="1200" baseline="0" dirty="0">
                <a:solidFill>
                  <a:schemeClr val="tx1"/>
                </a:solidFill>
                <a:latin typeface="+mn-lt"/>
                <a:ea typeface="+mn-ea"/>
                <a:cs typeface="+mn-cs"/>
              </a:rPr>
              <a:t>“Furious activity is no substitute for understanding.” </a:t>
            </a:r>
            <a:r>
              <a:rPr lang="en-CA" sz="1200" b="0" i="1" u="none" strike="noStrike" kern="1200" baseline="0" dirty="0">
                <a:solidFill>
                  <a:schemeClr val="tx1"/>
                </a:solidFill>
                <a:latin typeface="+mn-lt"/>
                <a:ea typeface="+mn-ea"/>
                <a:cs typeface="+mn-cs"/>
              </a:rPr>
              <a:t>H. H. Williams, Oakland, California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 Design: </a:t>
            </a:r>
            <a:r>
              <a:rPr lang="en-US" sz="1200" b="1" i="0" u="none" strike="noStrike" kern="1200" baseline="0" dirty="0">
                <a:solidFill>
                  <a:schemeClr val="tx1"/>
                </a:solidFill>
                <a:latin typeface="+mn-lt"/>
                <a:ea typeface="+mn-ea"/>
                <a:cs typeface="+mn-cs"/>
              </a:rPr>
              <a:t>“If you can't write it down in English, you can't code it.”</a:t>
            </a:r>
            <a:r>
              <a:rPr lang="en-US" sz="1200" b="0" i="0" u="none" strike="noStrike" kern="1200" baseline="0" dirty="0">
                <a:solidFill>
                  <a:schemeClr val="tx1"/>
                </a:solidFill>
                <a:latin typeface="+mn-lt"/>
                <a:ea typeface="+mn-ea"/>
                <a:cs typeface="+mn-cs"/>
              </a:rPr>
              <a:t> </a:t>
            </a:r>
            <a:r>
              <a:rPr lang="en-CA" sz="1200" b="0" i="1" u="none" strike="noStrike" kern="1200" baseline="0" dirty="0">
                <a:solidFill>
                  <a:schemeClr val="tx1"/>
                </a:solidFill>
                <a:latin typeface="+mn-lt"/>
                <a:ea typeface="+mn-ea"/>
                <a:cs typeface="+mn-cs"/>
              </a:rPr>
              <a:t>Peter Halpern, Brooklyn. New York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 Design: </a:t>
            </a:r>
            <a:r>
              <a:rPr lang="en-US" sz="1200" b="1" i="0" u="none" strike="noStrike" kern="1200" baseline="0" dirty="0">
                <a:solidFill>
                  <a:schemeClr val="tx1"/>
                </a:solidFill>
                <a:latin typeface="+mn-lt"/>
                <a:ea typeface="+mn-ea"/>
                <a:cs typeface="+mn-cs"/>
              </a:rPr>
              <a:t>“When explaining a command, or language feature, or hardware widget, first describe the problem it is designed </a:t>
            </a:r>
            <a:r>
              <a:rPr lang="en-CA" sz="1200" b="1" i="0" u="none" strike="noStrike" kern="1200" baseline="0" dirty="0">
                <a:solidFill>
                  <a:schemeClr val="tx1"/>
                </a:solidFill>
                <a:latin typeface="+mn-lt"/>
                <a:ea typeface="+mn-ea"/>
                <a:cs typeface="+mn-cs"/>
              </a:rPr>
              <a:t>to solve.” </a:t>
            </a:r>
            <a:r>
              <a:rPr lang="en-CA" sz="1200" b="0" i="1" u="none" strike="noStrike" kern="1200" baseline="0" dirty="0">
                <a:solidFill>
                  <a:schemeClr val="tx1"/>
                </a:solidFill>
                <a:latin typeface="+mn-lt"/>
                <a:ea typeface="+mn-ea"/>
                <a:cs typeface="+mn-cs"/>
              </a:rPr>
              <a:t>David Martin, Norristown, Pennsylvania</a:t>
            </a:r>
            <a:endParaRPr lang="en-US" dirty="0"/>
          </a:p>
          <a:p>
            <a:r>
              <a:rPr lang="en-CA" dirty="0"/>
              <a:t>Re Develop: </a:t>
            </a:r>
            <a:r>
              <a:rPr lang="en-US" sz="1200" b="1" i="0" u="none" strike="noStrike" kern="1200" baseline="0" dirty="0">
                <a:solidFill>
                  <a:schemeClr val="tx1"/>
                </a:solidFill>
                <a:latin typeface="+mn-lt"/>
                <a:ea typeface="+mn-ea"/>
                <a:cs typeface="+mn-cs"/>
              </a:rPr>
              <a:t>“The sooner you start to code, the longer the program </a:t>
            </a:r>
            <a:r>
              <a:rPr lang="en-CA" sz="1200" b="1" i="0" u="none" strike="noStrike" kern="1200" baseline="0" dirty="0">
                <a:solidFill>
                  <a:schemeClr val="tx1"/>
                </a:solidFill>
                <a:latin typeface="+mn-lt"/>
                <a:ea typeface="+mn-ea"/>
                <a:cs typeface="+mn-cs"/>
              </a:rPr>
              <a:t>will take.”</a:t>
            </a:r>
            <a:r>
              <a:rPr lang="en-CA" sz="1200" b="0" i="0" u="none" strike="noStrike" kern="1200" baseline="0" dirty="0">
                <a:solidFill>
                  <a:schemeClr val="tx1"/>
                </a:solidFill>
                <a:latin typeface="+mn-lt"/>
                <a:ea typeface="+mn-ea"/>
                <a:cs typeface="+mn-cs"/>
              </a:rPr>
              <a:t> </a:t>
            </a:r>
            <a:r>
              <a:rPr lang="en-CA" sz="1200" b="0" i="1" u="none" strike="noStrike" kern="1200" baseline="0" dirty="0">
                <a:solidFill>
                  <a:schemeClr val="tx1"/>
                </a:solidFill>
                <a:latin typeface="+mn-lt"/>
                <a:ea typeface="+mn-ea"/>
                <a:cs typeface="+mn-cs"/>
              </a:rPr>
              <a:t>Roy Carlson, University of Wisconsin</a:t>
            </a:r>
          </a:p>
          <a:p>
            <a:r>
              <a:rPr lang="en-CA" sz="1200" b="0" i="0" u="none" strike="noStrike" kern="1200" baseline="0" dirty="0">
                <a:solidFill>
                  <a:schemeClr val="tx1"/>
                </a:solidFill>
                <a:latin typeface="+mn-lt"/>
                <a:ea typeface="+mn-ea"/>
                <a:cs typeface="+mn-cs"/>
              </a:rPr>
              <a:t>Re </a:t>
            </a:r>
            <a:r>
              <a:rPr lang="en-CA" dirty="0"/>
              <a:t>Develop: </a:t>
            </a:r>
            <a:r>
              <a:rPr lang="en-CA" b="1" dirty="0"/>
              <a:t>“</a:t>
            </a:r>
            <a:r>
              <a:rPr lang="en-US" b="1" dirty="0"/>
              <a:t>If the code and the comments disagree, then both are probably wrong.”</a:t>
            </a:r>
            <a:r>
              <a:rPr lang="en-US" dirty="0"/>
              <a:t> Norm </a:t>
            </a:r>
            <a:r>
              <a:rPr lang="en-US" dirty="0" err="1"/>
              <a:t>Schryer</a:t>
            </a:r>
            <a:r>
              <a:rPr lang="en-US" dirty="0"/>
              <a:t>, Bell Labs. i.e. go back to the Design specs.</a:t>
            </a:r>
          </a:p>
          <a:p>
            <a:r>
              <a:rPr lang="en-CA" sz="1200" b="0" i="0" u="none" strike="noStrike" kern="1200" baseline="0" dirty="0">
                <a:solidFill>
                  <a:schemeClr val="tx1"/>
                </a:solidFill>
                <a:latin typeface="+mn-lt"/>
                <a:ea typeface="+mn-ea"/>
                <a:cs typeface="+mn-cs"/>
              </a:rPr>
              <a:t>Re </a:t>
            </a:r>
            <a:r>
              <a:rPr lang="en-CA" dirty="0"/>
              <a:t>Develop: </a:t>
            </a:r>
            <a:r>
              <a:rPr lang="en-US" sz="1200" b="1" i="0" u="none" strike="noStrike" kern="1200" baseline="0" dirty="0">
                <a:solidFill>
                  <a:schemeClr val="tx1"/>
                </a:solidFill>
                <a:latin typeface="+mn-lt"/>
                <a:ea typeface="+mn-ea"/>
                <a:cs typeface="+mn-cs"/>
              </a:rPr>
              <a:t>“Testing can show the presence of bugs, but not their </a:t>
            </a:r>
            <a:r>
              <a:rPr lang="en-CA" sz="1200" b="1" i="0" u="none" strike="noStrike" kern="1200" baseline="0" dirty="0">
                <a:solidFill>
                  <a:schemeClr val="tx1"/>
                </a:solidFill>
                <a:latin typeface="+mn-lt"/>
                <a:ea typeface="+mn-ea"/>
                <a:cs typeface="+mn-cs"/>
              </a:rPr>
              <a:t>absence.” </a:t>
            </a:r>
            <a:r>
              <a:rPr lang="en-CA" sz="1200" b="0" i="1" u="none" strike="noStrike" kern="1200" baseline="0" dirty="0" err="1">
                <a:solidFill>
                  <a:schemeClr val="tx1"/>
                </a:solidFill>
                <a:latin typeface="+mn-lt"/>
                <a:ea typeface="+mn-ea"/>
                <a:cs typeface="+mn-cs"/>
              </a:rPr>
              <a:t>Edsger</a:t>
            </a:r>
            <a:r>
              <a:rPr lang="en-CA" sz="1200" b="0" i="1" u="none" strike="noStrike" kern="1200" baseline="0" dirty="0">
                <a:solidFill>
                  <a:schemeClr val="tx1"/>
                </a:solidFill>
                <a:latin typeface="+mn-lt"/>
                <a:ea typeface="+mn-ea"/>
                <a:cs typeface="+mn-cs"/>
              </a:rPr>
              <a:t> W. Dijkstra, University of Texas. </a:t>
            </a:r>
            <a:br>
              <a:rPr lang="en-CA" sz="1200" b="0" i="1" u="none" strike="noStrike" kern="1200" baseline="0" dirty="0">
                <a:solidFill>
                  <a:schemeClr val="tx1"/>
                </a:solidFill>
                <a:latin typeface="+mn-lt"/>
                <a:ea typeface="+mn-ea"/>
                <a:cs typeface="+mn-cs"/>
              </a:rPr>
            </a:br>
            <a:r>
              <a:rPr lang="en-CA" sz="1200" b="0" i="0" u="none" strike="noStrike" kern="1200" baseline="0" dirty="0">
                <a:solidFill>
                  <a:schemeClr val="tx1"/>
                </a:solidFill>
                <a:latin typeface="+mn-lt"/>
                <a:ea typeface="+mn-ea"/>
                <a:cs typeface="+mn-cs"/>
              </a:rPr>
              <a:t>i.e. what was missed at the Describe, Details, or Design phases.</a:t>
            </a:r>
          </a:p>
          <a:p>
            <a:r>
              <a:rPr lang="en-US" sz="1200" kern="1200" dirty="0">
                <a:solidFill>
                  <a:schemeClr val="tx1"/>
                </a:solidFill>
                <a:latin typeface="+mn-lt"/>
                <a:ea typeface="+mn-ea"/>
                <a:cs typeface="+mn-cs"/>
              </a:rPr>
              <a:t>Jon Bentley. 1985. Programming pearls. Communications of the ACM,  Vol. 28, Issue 9 (Sept. 1985), pages 896–901.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https://doi-org.libaccess.senecacollege.ca</a:t>
            </a:r>
            <a:r>
              <a:rPr lang="en-US" sz="1200" kern="1200">
                <a:solidFill>
                  <a:schemeClr val="tx1"/>
                </a:solidFill>
                <a:latin typeface="+mn-lt"/>
                <a:ea typeface="+mn-ea"/>
                <a:cs typeface="+mn-cs"/>
              </a:rPr>
              <a:t>/10.1145/4284.315122</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E49CAB-11E7-4E46-B3A8-B9759289B5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507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0" y="242888"/>
            <a:ext cx="4127500" cy="23225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Every program has at least one bug.</a:t>
            </a:r>
            <a:br>
              <a:rPr lang="en-CA" dirty="0"/>
            </a:br>
            <a:r>
              <a:rPr lang="en-CA" dirty="0"/>
              <a:t>And every program can be shortened by at least one instruction. </a:t>
            </a:r>
            <a:br>
              <a:rPr lang="en-CA" dirty="0"/>
            </a:br>
            <a:r>
              <a:rPr lang="en-CA" dirty="0"/>
              <a:t>Therefore, every program can be reduced to one instruction which doesn't work.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test software, but how do we test ourselves?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Objective:  Does it work? Can we make it </a:t>
            </a:r>
            <a:r>
              <a:rPr lang="en-US" sz="1200" i="1" dirty="0"/>
              <a:t>not</a:t>
            </a:r>
            <a:r>
              <a:rPr lang="en-US" sz="1200" dirty="0"/>
              <a: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scientific method – can we disprove the null hypothesis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https://en.wikipedia.org/wiki/Software_testing</a:t>
            </a:r>
          </a:p>
          <a:p>
            <a:endParaRPr lang="en-CA" dirty="0"/>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5</a:t>
            </a:fld>
            <a:endParaRPr lang="en-US"/>
          </a:p>
        </p:txBody>
      </p:sp>
    </p:spTree>
    <p:extLst>
      <p:ext uri="{BB962C8B-B14F-4D97-AF65-F5344CB8AC3E}">
        <p14:creationId xmlns:p14="http://schemas.microsoft.com/office/powerpoint/2010/main" val="385905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0" y="242888"/>
            <a:ext cx="4127500" cy="2322512"/>
          </a:xfrm>
        </p:spPr>
      </p:sp>
      <p:sp>
        <p:nvSpPr>
          <p:cNvPr id="3" name="Notes Placeholder 2"/>
          <p:cNvSpPr>
            <a:spLocks noGrp="1"/>
          </p:cNvSpPr>
          <p:nvPr>
            <p:ph type="body" idx="1"/>
          </p:nvPr>
        </p:nvSpPr>
        <p:spPr/>
        <p:txBody>
          <a:bodyPr/>
          <a:lstStyle/>
          <a:p>
            <a:r>
              <a:rPr lang="en-CA" dirty="0"/>
              <a:t>This is a preview of essential tasks in the Final Project.</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Comment the source code: "What does it do?" Not, "How does it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cases verify the program works as it should, </a:t>
            </a:r>
            <a:br>
              <a:rPr lang="en-US" dirty="0"/>
            </a:br>
            <a:r>
              <a:rPr lang="en-US" dirty="0"/>
              <a:t>and that it protects itself from invalid inputs resulting in invalid outputs. </a:t>
            </a:r>
            <a:br>
              <a:rPr lang="en-US" dirty="0"/>
            </a:br>
            <a:r>
              <a:rPr lang="en-US" dirty="0"/>
              <a:t>Avoids Garbage In, Garbage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6</a:t>
            </a:fld>
            <a:endParaRPr lang="en-US"/>
          </a:p>
        </p:txBody>
      </p:sp>
    </p:spTree>
    <p:extLst>
      <p:ext uri="{BB962C8B-B14F-4D97-AF65-F5344CB8AC3E}">
        <p14:creationId xmlns:p14="http://schemas.microsoft.com/office/powerpoint/2010/main" val="2162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Comment the program: "What does it do?" Not, "How does it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Only programmers read source files, but they </a:t>
            </a:r>
            <a:r>
              <a:rPr lang="en-GB" dirty="0"/>
              <a:t>don't have compilers in their heads.</a:t>
            </a:r>
            <a:br>
              <a:rPr lang="en-CA" dirty="0"/>
            </a:br>
            <a:r>
              <a:rPr lang="en-CA" dirty="0"/>
              <a:t>No need to explain how the code works. If the reader wants to know how the code works, they read the code.</a:t>
            </a:r>
          </a:p>
          <a:p>
            <a:pPr marL="0" algn="l" rtl="0" eaLnBrk="1" latinLnBrk="0" hangingPunct="1">
              <a:spcBef>
                <a:spcPts val="0"/>
              </a:spcBef>
              <a:spcAft>
                <a:spcPts val="0"/>
              </a:spcAft>
            </a:pPr>
            <a:r>
              <a:rPr lang="en-CA" dirty="0"/>
              <a:t>– what is the purpose of the program?</a:t>
            </a:r>
            <a:endParaRPr lang="en-GB" dirty="0"/>
          </a:p>
          <a:p>
            <a:pPr marL="0" algn="l" rtl="0" eaLnBrk="1" latinLnBrk="0" hangingPunct="1">
              <a:spcBef>
                <a:spcPts val="0"/>
              </a:spcBef>
              <a:spcAft>
                <a:spcPts val="0"/>
              </a:spcAft>
            </a:pPr>
            <a:r>
              <a:rPr lang="en-CA" dirty="0"/>
              <a:t>– what are the objectives of the program's logic structures </a:t>
            </a:r>
            <a:endParaRPr lang="en-GB" dirty="0"/>
          </a:p>
          <a:p>
            <a:pPr marL="0" algn="l" rtl="0" eaLnBrk="1" latinLnBrk="0" hangingPunct="1">
              <a:spcBef>
                <a:spcPts val="0"/>
              </a:spcBef>
              <a:spcAft>
                <a:spcPts val="0"/>
              </a:spcAft>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the entrance / exit criteria for an iterative structure?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 comment explains what it means and the reason the loop was written.</a:t>
            </a:r>
            <a:endParaRPr lang="en-GB" dirty="0"/>
          </a:p>
          <a:p>
            <a:pPr marL="0" algn="l" rtl="0" eaLnBrk="1" latinLnBrk="0" hangingPunct="1">
              <a:spcBef>
                <a:spcPts val="0"/>
              </a:spcBef>
              <a:spcAft>
                <a:spcPts val="0"/>
              </a:spcAft>
            </a:pPr>
            <a:r>
              <a:rPr lang="en-CA" dirty="0"/>
              <a:t>Even the cryptic classic C loop  </a:t>
            </a:r>
            <a:r>
              <a:rPr lang="en-CA" dirty="0">
                <a:latin typeface="Consolas" panose="020B0609020204030204" pitchFamily="49" charset="0"/>
              </a:rPr>
              <a:t>for (</a:t>
            </a:r>
            <a:r>
              <a:rPr lang="en-CA" dirty="0" err="1">
                <a:latin typeface="Consolas" panose="020B0609020204030204" pitchFamily="49" charset="0"/>
              </a:rPr>
              <a:t>i</a:t>
            </a:r>
            <a:r>
              <a:rPr lang="en-CA" dirty="0">
                <a:latin typeface="Consolas" panose="020B0609020204030204" pitchFamily="49" charset="0"/>
              </a:rPr>
              <a:t>=0;i&lt;</a:t>
            </a:r>
            <a:r>
              <a:rPr lang="en-CA" dirty="0" err="1">
                <a:latin typeface="Consolas" panose="020B0609020204030204" pitchFamily="49" charset="0"/>
              </a:rPr>
              <a:t>j;i</a:t>
            </a:r>
            <a:r>
              <a:rPr lang="en-CA" dirty="0">
                <a:latin typeface="Consolas" panose="020B0609020204030204" pitchFamily="49" charset="0"/>
              </a:rPr>
              <a:t>++) { }</a:t>
            </a:r>
            <a:r>
              <a:rPr lang="en-CA" dirty="0"/>
              <a:t>  is obvious (almost) in how it works. But no one knows </a:t>
            </a:r>
            <a:r>
              <a:rPr lang="en-CA" i="1" dirty="0"/>
              <a:t>why</a:t>
            </a:r>
            <a:r>
              <a:rPr lang="en-CA" dirty="0"/>
              <a:t> without analyzing the whole {structure} and its relationship to other parts of the program. Please explain this in a comment at the top of the loop.</a:t>
            </a:r>
            <a:endParaRPr lang="en-GB" dirty="0"/>
          </a:p>
        </p:txBody>
      </p:sp>
      <p:sp>
        <p:nvSpPr>
          <p:cNvPr id="4" name="Slide Number Placeholder 3"/>
          <p:cNvSpPr>
            <a:spLocks noGrp="1"/>
          </p:cNvSpPr>
          <p:nvPr>
            <p:ph type="sldNum" sz="quarter" idx="5"/>
          </p:nvPr>
        </p:nvSpPr>
        <p:spPr/>
        <p:txBody>
          <a:bodyPr/>
          <a:lstStyle/>
          <a:p>
            <a:fld id="{6CE49CAB-11E7-4E46-B3A8-B9759289B5BF}" type="slidenum">
              <a:rPr lang="en-US" smtClean="0"/>
              <a:t>7</a:t>
            </a:fld>
            <a:endParaRPr lang="en-US"/>
          </a:p>
        </p:txBody>
      </p:sp>
    </p:spTree>
    <p:extLst>
      <p:ext uri="{BB962C8B-B14F-4D97-AF65-F5344CB8AC3E}">
        <p14:creationId xmlns:p14="http://schemas.microsoft.com/office/powerpoint/2010/main" val="246737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“It takes three times the effort to find and fix bugs in system test than when done by the developer. It takes ten times the effort to find and fix bugs in the field [</a:t>
            </a:r>
            <a:r>
              <a:rPr lang="en-US" sz="1200" b="0" i="0" u="none" strike="noStrike" kern="1200" baseline="0">
                <a:solidFill>
                  <a:schemeClr val="tx1"/>
                </a:solidFill>
                <a:latin typeface="+mn-lt"/>
                <a:ea typeface="+mn-ea"/>
                <a:cs typeface="+mn-cs"/>
              </a:rPr>
              <a:t>after deployment] than </a:t>
            </a:r>
            <a:r>
              <a:rPr lang="en-US" sz="1200" b="0" i="0" u="none" strike="noStrike" kern="1200" baseline="0" dirty="0">
                <a:solidFill>
                  <a:schemeClr val="tx1"/>
                </a:solidFill>
                <a:latin typeface="+mn-lt"/>
                <a:ea typeface="+mn-ea"/>
                <a:cs typeface="+mn-cs"/>
              </a:rPr>
              <a:t>when done in system test. Therefore, insist on unit tests </a:t>
            </a:r>
            <a:r>
              <a:rPr lang="en-CA" sz="1200" b="0" i="0" u="none" strike="noStrike" kern="1200" baseline="0" dirty="0">
                <a:solidFill>
                  <a:schemeClr val="tx1"/>
                </a:solidFill>
                <a:latin typeface="+mn-lt"/>
                <a:ea typeface="+mn-ea"/>
                <a:cs typeface="+mn-cs"/>
              </a:rPr>
              <a:t>by the developer.” </a:t>
            </a:r>
            <a:r>
              <a:rPr lang="en-CA" sz="1200" b="0" i="1" u="none" strike="noStrike" kern="1200" baseline="0" dirty="0">
                <a:solidFill>
                  <a:schemeClr val="tx1"/>
                </a:solidFill>
                <a:latin typeface="+mn-lt"/>
                <a:ea typeface="+mn-ea"/>
                <a:cs typeface="+mn-cs"/>
              </a:rPr>
              <a:t>Larry Bernstein, Bell Communications Research  (</a:t>
            </a:r>
            <a:r>
              <a:rPr lang="en-US" sz="1200" kern="1200" dirty="0">
                <a:solidFill>
                  <a:schemeClr val="tx1"/>
                </a:solidFill>
                <a:latin typeface="+mn-lt"/>
                <a:ea typeface="+mn-ea"/>
                <a:cs typeface="+mn-cs"/>
              </a:rPr>
              <a:t>Bentley, 1985)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Unit – why not program testing? Because software is not just standalone programs as in IPC144. </a:t>
            </a:r>
          </a:p>
          <a:p>
            <a:r>
              <a:rPr lang="en-CA" dirty="0"/>
              <a:t>Software includes compiled programs and modules, objects, classes, scripts running in shells, APIs, web services, microservices.</a:t>
            </a:r>
            <a:endParaRPr lang="en-GB" b="0" i="0" dirty="0">
              <a:solidFill>
                <a:srgbClr val="525252"/>
              </a:solidFill>
              <a:effectLst/>
              <a:latin typeface="IBM Plex Sans"/>
            </a:endParaRPr>
          </a:p>
          <a:p>
            <a:endParaRPr lang="en-GB" b="0" i="0" dirty="0">
              <a:solidFill>
                <a:srgbClr val="525252"/>
              </a:solidFill>
              <a:effectLst/>
              <a:latin typeface="IBM Plex Sans"/>
            </a:endParaRPr>
          </a:p>
          <a:p>
            <a:r>
              <a:rPr lang="en-GB" b="0" i="0" dirty="0">
                <a:solidFill>
                  <a:srgbClr val="525252"/>
                </a:solidFill>
                <a:effectLst/>
                <a:latin typeface="IBM Plex Sans"/>
              </a:rPr>
              <a:t>Integration or interface testing:</a:t>
            </a:r>
          </a:p>
          <a:p>
            <a:r>
              <a:rPr lang="en-GB" b="0" i="0" dirty="0">
                <a:solidFill>
                  <a:srgbClr val="525252"/>
                </a:solidFill>
                <a:effectLst/>
                <a:latin typeface="IBM Plex Sans"/>
              </a:rPr>
              <a:t>Do software units interact with each other as a whole?</a:t>
            </a:r>
          </a:p>
          <a:p>
            <a:endParaRPr lang="en-GB" b="0" i="0" dirty="0">
              <a:solidFill>
                <a:srgbClr val="525252"/>
              </a:solidFill>
              <a:effectLst/>
              <a:latin typeface="IBM Plex Sans"/>
            </a:endParaRPr>
          </a:p>
          <a:p>
            <a:r>
              <a:rPr lang="en-GB" b="0" i="0" dirty="0">
                <a:solidFill>
                  <a:srgbClr val="525252"/>
                </a:solidFill>
                <a:effectLst/>
                <a:latin typeface="IBM Plex Sans"/>
              </a:rPr>
              <a:t>Unit &amp; Integration testing also includes UAT. We test both the technical aspects of software and also the UX user experience.</a:t>
            </a:r>
          </a:p>
          <a:p>
            <a:endParaRPr lang="en-GB" b="0" i="0" dirty="0">
              <a:solidFill>
                <a:srgbClr val="525252"/>
              </a:solidFill>
              <a:effectLst/>
              <a:latin typeface="IBM Plex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525252"/>
                </a:solidFill>
                <a:effectLst/>
                <a:latin typeface="IBM Plex Sans"/>
              </a:rPr>
              <a:t>System testing includes </a:t>
            </a:r>
            <a:r>
              <a:rPr lang="en-US" b="0" i="0" dirty="0">
                <a:solidFill>
                  <a:srgbClr val="525252"/>
                </a:solidFill>
                <a:effectLst/>
                <a:latin typeface="IBM Plex Sans"/>
              </a:rPr>
              <a:t>application</a:t>
            </a:r>
            <a:r>
              <a:rPr lang="en-US" sz="1200" dirty="0"/>
              <a:t> to </a:t>
            </a:r>
            <a:r>
              <a:rPr lang="en-US" b="0" i="0" dirty="0">
                <a:solidFill>
                  <a:srgbClr val="525252"/>
                </a:solidFill>
                <a:effectLst/>
                <a:latin typeface="IBM Plex Sans"/>
              </a:rPr>
              <a:t>application, End to End, </a:t>
            </a:r>
            <a:r>
              <a:rPr lang="en-CA" dirty="0"/>
              <a:t>security, load, and Regression. (out of scope for this course topic)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Accessibility and Usability -  persons with disabilities can run the software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End to End – entire business cycle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Security – no memory leaks, buffer overruns, SQL injections, authentication &amp; authorization, zero trust model, Infrastructure as Code = automated configuration of cloud services and server deployment.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Load / Stress / Scalability – will it work operationally for maximum number of users and transaction volumes.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Regression – rerun all Unit, Integration, and System tests periodically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Internationalization and Localization – how will the app look in different languages, time zones, cultures?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sng" dirty="0">
                <a:solidFill>
                  <a:srgbClr val="0062FF"/>
                </a:solidFill>
                <a:effectLst/>
                <a:latin typeface="IBM Plex Sans"/>
                <a:hlinkClick r:id="rId3"/>
              </a:rPr>
              <a:t>service-oriented architecture (SOA)</a:t>
            </a:r>
            <a:r>
              <a:rPr lang="en-GB" b="0" i="0" u="sng" dirty="0">
                <a:solidFill>
                  <a:srgbClr val="525252"/>
                </a:solidFill>
                <a:effectLst/>
                <a:latin typeface="IBM Plex Sans"/>
              </a:rPr>
              <a:t> </a:t>
            </a:r>
            <a:r>
              <a:rPr lang="en-US" b="0" i="0" dirty="0">
                <a:solidFill>
                  <a:srgbClr val="525252"/>
                </a:solidFill>
                <a:effectLst/>
                <a:latin typeface="IBM Plex Sans"/>
              </a:rPr>
              <a:t>is an enterprise-wide effort to standardize how all web services in an </a:t>
            </a:r>
            <a:r>
              <a:rPr lang="en-US" b="0" i="1" dirty="0">
                <a:solidFill>
                  <a:srgbClr val="525252"/>
                </a:solidFill>
                <a:effectLst/>
                <a:latin typeface="IBM Plex Sans"/>
              </a:rPr>
              <a:t>organization</a:t>
            </a:r>
            <a:r>
              <a:rPr lang="en-US" b="0" i="0" dirty="0">
                <a:solidFill>
                  <a:srgbClr val="525252"/>
                </a:solidFill>
                <a:effectLst/>
                <a:latin typeface="IBM Plex Sans"/>
              </a:rPr>
              <a:t> talk to and integrate with each other, whereas microservices architecture is application specific.</a:t>
            </a:r>
            <a:r>
              <a:rPr lang="en-GB" b="0" i="0" dirty="0">
                <a:solidFill>
                  <a:srgbClr val="525252"/>
                </a:solidFill>
                <a:effectLst/>
                <a:latin typeface="IBM Plex San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8</a:t>
            </a:fld>
            <a:endParaRPr lang="en-US"/>
          </a:p>
        </p:txBody>
      </p:sp>
    </p:spTree>
    <p:extLst>
      <p:ext uri="{BB962C8B-B14F-4D97-AF65-F5344CB8AC3E}">
        <p14:creationId xmlns:p14="http://schemas.microsoft.com/office/powerpoint/2010/main" val="117646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Individual components are tested apart from the application whole.</a:t>
            </a:r>
          </a:p>
          <a:p>
            <a:r>
              <a:rPr lang="en-CA" dirty="0"/>
              <a:t>See White Box testing.</a:t>
            </a:r>
          </a:p>
        </p:txBody>
      </p:sp>
      <p:sp>
        <p:nvSpPr>
          <p:cNvPr id="4" name="Slide Number Placeholder 3"/>
          <p:cNvSpPr>
            <a:spLocks noGrp="1"/>
          </p:cNvSpPr>
          <p:nvPr>
            <p:ph type="sldNum" sz="quarter" idx="5"/>
          </p:nvPr>
        </p:nvSpPr>
        <p:spPr/>
        <p:txBody>
          <a:bodyPr/>
          <a:lstStyle/>
          <a:p>
            <a:fld id="{6CE49CAB-11E7-4E46-B3A8-B9759289B5BF}" type="slidenum">
              <a:rPr lang="en-US" smtClean="0"/>
              <a:t>9</a:t>
            </a:fld>
            <a:endParaRPr lang="en-US"/>
          </a:p>
        </p:txBody>
      </p:sp>
    </p:spTree>
    <p:extLst>
      <p:ext uri="{BB962C8B-B14F-4D97-AF65-F5344CB8AC3E}">
        <p14:creationId xmlns:p14="http://schemas.microsoft.com/office/powerpoint/2010/main" val="283541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2024-03-21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a:t>Click to edit Master title style</a:t>
            </a:r>
          </a:p>
        </p:txBody>
      </p:sp>
      <p:sp>
        <p:nvSpPr>
          <p:cNvPr id="3" name="Content Placeholder 2"/>
          <p:cNvSpPr>
            <a:spLocks noGrp="1"/>
          </p:cNvSpPr>
          <p:nvPr>
            <p:ph sz="half" idx="1"/>
          </p:nvPr>
        </p:nvSpPr>
        <p:spPr>
          <a:xfrm>
            <a:off x="457200" y="1131590"/>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31590"/>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07471-B472-4C3F-B46F-D347BD4AB42B}" type="datetimeFigureOut">
              <a:rPr lang="en-CA" smtClean="0"/>
              <a:t>2024-03-21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3518"/>
            <a:ext cx="2139696" cy="94640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483518"/>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87373"/>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2024-03-21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cxnSp>
        <p:nvCxnSpPr>
          <p:cNvPr id="9" name="Straight Connector 8"/>
          <p:cNvCxnSpPr/>
          <p:nvPr/>
        </p:nvCxnSpPr>
        <p:spPr>
          <a:xfrm rot="5400000">
            <a:off x="684114" y="2574414"/>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3518"/>
            <a:ext cx="2142680" cy="94869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517809"/>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489358"/>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2024-03-21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a:t>Click to edit Master title style</a:t>
            </a:r>
          </a:p>
        </p:txBody>
      </p:sp>
      <p:sp>
        <p:nvSpPr>
          <p:cNvPr id="3" name="Vertical Text Placeholder 2"/>
          <p:cNvSpPr>
            <a:spLocks noGrp="1"/>
          </p:cNvSpPr>
          <p:nvPr>
            <p:ph type="body" orient="vert" idx="1"/>
          </p:nvPr>
        </p:nvSpPr>
        <p:spPr>
          <a:xfrm>
            <a:off x="457200" y="1067594"/>
            <a:ext cx="8229600" cy="365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2024-03-21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2"/>
            <a:ext cx="7848600" cy="1445419"/>
          </a:xfrm>
        </p:spPr>
        <p:txBody>
          <a:bodyPr anchor="b">
            <a:noAutofit/>
          </a:bodyPr>
          <a:lstStyle>
            <a:lvl1pPr>
              <a:defRPr sz="405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cxnSp>
        <p:nvCxnSpPr>
          <p:cNvPr id="8" name="Straight Connector 7"/>
          <p:cNvCxnSpPr/>
          <p:nvPr/>
        </p:nvCxnSpPr>
        <p:spPr>
          <a:xfrm>
            <a:off x="685800" y="2548892"/>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05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4174003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ry - Stop">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7571184" cy="742950"/>
          </a:xfrm>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pPr/>
              <a:t>‹#›</a:t>
            </a:fld>
            <a:endParaRPr lang="en-CA"/>
          </a:p>
        </p:txBody>
      </p:sp>
      <p:sp>
        <p:nvSpPr>
          <p:cNvPr id="6" name="Content Placeholder 2"/>
          <p:cNvSpPr>
            <a:spLocks noGrp="1"/>
          </p:cNvSpPr>
          <p:nvPr>
            <p:ph idx="1"/>
          </p:nvPr>
        </p:nvSpPr>
        <p:spPr>
          <a:xfrm>
            <a:off x="457200" y="1200150"/>
            <a:ext cx="8229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091958" y="411511"/>
            <a:ext cx="720080" cy="646331"/>
          </a:xfrm>
          <a:prstGeom prst="rect">
            <a:avLst/>
          </a:prstGeom>
          <a:noFill/>
        </p:spPr>
        <p:txBody>
          <a:bodyPr wrap="square" rtlCol="0">
            <a:spAutoFit/>
          </a:bodyPr>
          <a:lstStyle/>
          <a:p>
            <a:r>
              <a:rPr lang="en-CA" sz="3600" dirty="0" err="1">
                <a:solidFill>
                  <a:srgbClr val="465E9C">
                    <a:lumMod val="60000"/>
                    <a:lumOff val="40000"/>
                  </a:srgbClr>
                </a:solidFill>
                <a:latin typeface="Webdings" pitchFamily="18" charset="2"/>
              </a:rPr>
              <a:t>i</a:t>
            </a:r>
            <a:endParaRPr lang="en-CA" sz="3600" dirty="0">
              <a:solidFill>
                <a:srgbClr val="465E9C">
                  <a:lumMod val="60000"/>
                  <a:lumOff val="40000"/>
                </a:srgbClr>
              </a:solidFill>
              <a:latin typeface="Webdings" pitchFamily="18" charset="2"/>
            </a:endParaRPr>
          </a:p>
        </p:txBody>
      </p:sp>
    </p:spTree>
    <p:extLst>
      <p:ext uri="{BB962C8B-B14F-4D97-AF65-F5344CB8AC3E}">
        <p14:creationId xmlns:p14="http://schemas.microsoft.com/office/powerpoint/2010/main" val="4047183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3000" b="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cxnSp>
        <p:nvCxnSpPr>
          <p:cNvPr id="7" name="Straight Connector 6"/>
          <p:cNvCxnSpPr/>
          <p:nvPr/>
        </p:nvCxnSpPr>
        <p:spPr>
          <a:xfrm>
            <a:off x="731520" y="3449576"/>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47873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1"/>
            <a:ext cx="8219256"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1800" b="0">
                <a:solidFill>
                  <a:schemeClr val="tx2"/>
                </a:solidFill>
                <a:latin typeface="Franklin Gothic Demi"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828800"/>
            <a:ext cx="821925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212810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CA" noProof="0" dirty="0"/>
              <a:t>Click to edit Master title style</a:t>
            </a:r>
          </a:p>
        </p:txBody>
      </p:sp>
      <p:sp>
        <p:nvSpPr>
          <p:cNvPr id="3" name="Content Placeholder 2"/>
          <p:cNvSpPr>
            <a:spLocks noGrp="1"/>
          </p:cNvSpPr>
          <p:nvPr>
            <p:ph idx="1"/>
          </p:nvPr>
        </p:nvSpPr>
        <p:spPr>
          <a:xfrm>
            <a:off x="457200" y="1059582"/>
            <a:ext cx="8229600" cy="36576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47484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pPr/>
              <a:t>‹#›</a:t>
            </a:fld>
            <a:endParaRPr lang="en-CA"/>
          </a:p>
        </p:txBody>
      </p:sp>
      <p:sp>
        <p:nvSpPr>
          <p:cNvPr id="9" name="Picture Placeholder 8"/>
          <p:cNvSpPr>
            <a:spLocks noGrp="1"/>
          </p:cNvSpPr>
          <p:nvPr>
            <p:ph type="pic" sz="quarter" idx="13"/>
          </p:nvPr>
        </p:nvSpPr>
        <p:spPr>
          <a:xfrm>
            <a:off x="5004048" y="1257301"/>
            <a:ext cx="4139952" cy="3886200"/>
          </a:xfrm>
        </p:spPr>
        <p:txBody>
          <a:bodyPr/>
          <a:lstStyle/>
          <a:p>
            <a:endParaRPr lang="en-CA" dirty="0"/>
          </a:p>
        </p:txBody>
      </p:sp>
    </p:spTree>
    <p:extLst>
      <p:ext uri="{BB962C8B-B14F-4D97-AF65-F5344CB8AC3E}">
        <p14:creationId xmlns:p14="http://schemas.microsoft.com/office/powerpoint/2010/main" val="1567546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latin typeface="Franklin Gothic Demi"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Franklin Gothic Demi" pitchFamily="34"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pPr/>
              <a:t>‹#›</a:t>
            </a:fld>
            <a:endParaRPr lang="en-CA"/>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00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2573763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1785339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2168515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7"/>
            <a:ext cx="2139696" cy="31827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pPr/>
              <a:t>‹#›</a:t>
            </a:fld>
            <a:endParaRPr lang="en-CA"/>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371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3253864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2260233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pPr/>
              <a:t>2024-03-21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328658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ry - Stop">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7571184" cy="742950"/>
          </a:xfrm>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E9B07471-B472-4C3F-B46F-D347BD4AB42B}" type="datetimeFigureOut">
              <a:rPr lang="en-CA" smtClean="0"/>
              <a:t>2024-03-21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
        <p:nvSpPr>
          <p:cNvPr id="6" name="Content Placeholder 2"/>
          <p:cNvSpPr>
            <a:spLocks noGrp="1"/>
          </p:cNvSpPr>
          <p:nvPr>
            <p:ph idx="1"/>
          </p:nvPr>
        </p:nvSpPr>
        <p:spPr>
          <a:xfrm>
            <a:off x="457200" y="1059582"/>
            <a:ext cx="8229600" cy="36576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8091958" y="411509"/>
            <a:ext cx="720080" cy="830997"/>
          </a:xfrm>
          <a:prstGeom prst="rect">
            <a:avLst/>
          </a:prstGeom>
          <a:noFill/>
        </p:spPr>
        <p:txBody>
          <a:bodyPr wrap="square" rtlCol="0">
            <a:spAutoFit/>
          </a:bodyPr>
          <a:lstStyle/>
          <a:p>
            <a:r>
              <a:rPr lang="en-CA" sz="4800" dirty="0" err="1">
                <a:solidFill>
                  <a:schemeClr val="tx2">
                    <a:lumMod val="60000"/>
                    <a:lumOff val="40000"/>
                  </a:schemeClr>
                </a:solidFill>
                <a:latin typeface="Webdings" pitchFamily="18" charset="2"/>
              </a:rPr>
              <a:t>i</a:t>
            </a:r>
            <a:endParaRPr lang="en-CA" sz="4800" dirty="0">
              <a:solidFill>
                <a:schemeClr val="tx2">
                  <a:lumMod val="60000"/>
                  <a:lumOff val="40000"/>
                </a:schemeClr>
              </a:solidFill>
              <a:latin typeface="Webdings" pitchFamily="18" charset="2"/>
            </a:endParaRPr>
          </a:p>
        </p:txBody>
      </p:sp>
    </p:spTree>
    <p:extLst>
      <p:ext uri="{BB962C8B-B14F-4D97-AF65-F5344CB8AC3E}">
        <p14:creationId xmlns:p14="http://schemas.microsoft.com/office/powerpoint/2010/main" val="248261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000" b="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07471-B472-4C3F-B46F-D347BD4AB42B}" type="datetimeFigureOut">
              <a:rPr lang="en-CA" smtClean="0"/>
              <a:t>2024-03-21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31590"/>
            <a:ext cx="8219256"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4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07654"/>
            <a:ext cx="821925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9B07471-B472-4C3F-B46F-D347BD4AB42B}" type="datetimeFigureOut">
              <a:rPr lang="en-CA" smtClean="0"/>
              <a:t>2024-03-21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spTree>
    <p:extLst>
      <p:ext uri="{BB962C8B-B14F-4D97-AF65-F5344CB8AC3E}">
        <p14:creationId xmlns:p14="http://schemas.microsoft.com/office/powerpoint/2010/main" val="53037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a:t>Click to edit Master title style</a:t>
            </a:r>
          </a:p>
        </p:txBody>
      </p:sp>
      <p:sp>
        <p:nvSpPr>
          <p:cNvPr id="3" name="Content Placeholder 2"/>
          <p:cNvSpPr>
            <a:spLocks noGrp="1"/>
          </p:cNvSpPr>
          <p:nvPr>
            <p:ph sz="half" idx="1"/>
          </p:nvPr>
        </p:nvSpPr>
        <p:spPr>
          <a:xfrm>
            <a:off x="457200" y="1131590"/>
            <a:ext cx="447484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9B07471-B472-4C3F-B46F-D347BD4AB42B}" type="datetimeFigureOut">
              <a:rPr lang="en-CA" smtClean="0"/>
              <a:t>2024-03-21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
        <p:nvSpPr>
          <p:cNvPr id="9" name="Picture Placeholder 8"/>
          <p:cNvSpPr>
            <a:spLocks noGrp="1"/>
          </p:cNvSpPr>
          <p:nvPr>
            <p:ph type="pic" sz="quarter" idx="13"/>
          </p:nvPr>
        </p:nvSpPr>
        <p:spPr>
          <a:xfrm>
            <a:off x="5004048" y="1131590"/>
            <a:ext cx="4139952" cy="3886200"/>
          </a:xfrm>
        </p:spPr>
        <p:txBody>
          <a:bodyPr/>
          <a:lstStyle/>
          <a:p>
            <a:endParaRPr lang="en-CA" dirty="0"/>
          </a:p>
        </p:txBody>
      </p:sp>
    </p:spTree>
    <p:extLst>
      <p:ext uri="{BB962C8B-B14F-4D97-AF65-F5344CB8AC3E}">
        <p14:creationId xmlns:p14="http://schemas.microsoft.com/office/powerpoint/2010/main" val="61619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24744"/>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96244"/>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124744"/>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Franklin Gothic Dem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96244"/>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07471-B472-4C3F-B46F-D347BD4AB42B}" type="datetimeFigureOut">
              <a:rPr lang="en-CA" smtClean="0"/>
              <a:t>2024-03-21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cxnSp>
        <p:nvCxnSpPr>
          <p:cNvPr id="11" name="Straight Connector 10"/>
          <p:cNvCxnSpPr/>
          <p:nvPr/>
        </p:nvCxnSpPr>
        <p:spPr>
          <a:xfrm rot="5400000">
            <a:off x="2806462" y="2901712"/>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9B07471-B472-4C3F-B46F-D347BD4AB42B}" type="datetimeFigureOut">
              <a:rPr lang="en-CA" smtClean="0"/>
              <a:t>2024-03-21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07471-B472-4C3F-B46F-D347BD4AB42B}" type="datetimeFigureOut">
              <a:rPr lang="en-CA" smtClean="0"/>
              <a:t>2024-03-21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E9B07471-B472-4C3F-B46F-D347BD4AB42B}" type="datetimeFigureOut">
              <a:rPr lang="en-CA" smtClean="0"/>
              <a:t>2024-03-21</a:t>
            </a:fld>
            <a:endParaRPr lang="en-CA"/>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9520302C-C939-453E-8DD2-9FE6F9C2455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28" r:id="rId3"/>
    <p:sldLayoutId id="2147484119" r:id="rId4"/>
    <p:sldLayoutId id="2147484130" r:id="rId5"/>
    <p:sldLayoutId id="2147484129" r:id="rId6"/>
    <p:sldLayoutId id="2147484121" r:id="rId7"/>
    <p:sldLayoutId id="2147484122" r:id="rId8"/>
    <p:sldLayoutId id="2147484123" r:id="rId9"/>
    <p:sldLayoutId id="2147484120" r:id="rId10"/>
    <p:sldLayoutId id="2147484124" r:id="rId11"/>
    <p:sldLayoutId id="2147484125" r:id="rId12"/>
    <p:sldLayoutId id="2147484126" r:id="rId13"/>
    <p:sldLayoutId id="2147484127" r:id="rId14"/>
  </p:sldLayoutIdLst>
  <p:txStyles>
    <p:title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900">
                <a:solidFill>
                  <a:srgbClr val="FFFFFF"/>
                </a:solidFill>
              </a:defRPr>
            </a:lvl1pPr>
          </a:lstStyle>
          <a:p>
            <a:fld id="{E9B07471-B472-4C3F-B46F-D347BD4AB42B}" type="datetimeFigureOut">
              <a:rPr lang="en-CA" smtClean="0"/>
              <a:pPr/>
              <a:t>2024-03-21</a:t>
            </a:fld>
            <a:endParaRPr lang="en-CA"/>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9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050" b="1">
                <a:solidFill>
                  <a:srgbClr val="FFFFFF"/>
                </a:solidFill>
              </a:defRPr>
            </a:lvl1pPr>
          </a:lstStyle>
          <a:p>
            <a:fld id="{9520302C-C939-453E-8DD2-9FE6F9C2455B}" type="slidenum">
              <a:rPr lang="en-CA" smtClean="0"/>
              <a:pPr/>
              <a:t>‹#›</a:t>
            </a:fld>
            <a:endParaRPr lang="en-CA"/>
          </a:p>
        </p:txBody>
      </p:sp>
    </p:spTree>
    <p:extLst>
      <p:ext uri="{BB962C8B-B14F-4D97-AF65-F5344CB8AC3E}">
        <p14:creationId xmlns:p14="http://schemas.microsoft.com/office/powerpoint/2010/main" val="553790459"/>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Lst>
  <p:txStyles>
    <p:titleStyle>
      <a:lvl1pPr algn="l" defTabSz="685800" rtl="0" eaLnBrk="1" latinLnBrk="0" hangingPunct="1">
        <a:spcBef>
          <a:spcPct val="0"/>
        </a:spcBef>
        <a:buNone/>
        <a:defRPr sz="3000" b="0" kern="1200" spc="-75" baseline="0">
          <a:solidFill>
            <a:schemeClr val="tx2"/>
          </a:solidFill>
          <a:latin typeface="Franklin Gothic Demi" pitchFamily="34" charset="0"/>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Edge_cas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occc.org/2020/burton/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Computer Principles for Programmers</a:t>
            </a:r>
          </a:p>
        </p:txBody>
      </p:sp>
      <p:sp>
        <p:nvSpPr>
          <p:cNvPr id="3" name="Subtitle 2"/>
          <p:cNvSpPr>
            <a:spLocks noGrp="1"/>
          </p:cNvSpPr>
          <p:nvPr>
            <p:ph type="subTitle" idx="1"/>
          </p:nvPr>
        </p:nvSpPr>
        <p:spPr>
          <a:xfrm>
            <a:off x="685800" y="2628900"/>
            <a:ext cx="7848600" cy="2103090"/>
          </a:xfrm>
        </p:spPr>
        <p:txBody>
          <a:bodyPr>
            <a:normAutofit/>
          </a:bodyPr>
          <a:lstStyle/>
          <a:p>
            <a:pPr>
              <a:lnSpc>
                <a:spcPct val="120000"/>
              </a:lnSpc>
              <a:spcBef>
                <a:spcPts val="0"/>
              </a:spcBef>
              <a:spcAft>
                <a:spcPts val="600"/>
              </a:spcAft>
            </a:pPr>
            <a:r>
              <a:rPr lang="en-CA" sz="6000" b="1" dirty="0"/>
              <a:t>SDLC: Testing</a:t>
            </a:r>
          </a:p>
        </p:txBody>
      </p:sp>
    </p:spTree>
    <p:extLst>
      <p:ext uri="{BB962C8B-B14F-4D97-AF65-F5344CB8AC3E}">
        <p14:creationId xmlns:p14="http://schemas.microsoft.com/office/powerpoint/2010/main" val="258669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4056-1966-FDBF-C3AA-DA5B15CE3EA2}"/>
              </a:ext>
            </a:extLst>
          </p:cNvPr>
          <p:cNvSpPr>
            <a:spLocks noGrp="1"/>
          </p:cNvSpPr>
          <p:nvPr>
            <p:ph type="title"/>
          </p:nvPr>
        </p:nvSpPr>
        <p:spPr/>
        <p:txBody>
          <a:bodyPr/>
          <a:lstStyle/>
          <a:p>
            <a:pPr algn="ctr"/>
            <a:r>
              <a:rPr lang="en-CA" dirty="0"/>
              <a:t>Scope of Testing Types</a:t>
            </a:r>
          </a:p>
        </p:txBody>
      </p:sp>
      <p:grpSp>
        <p:nvGrpSpPr>
          <p:cNvPr id="39" name="Group 38">
            <a:extLst>
              <a:ext uri="{FF2B5EF4-FFF2-40B4-BE49-F238E27FC236}">
                <a16:creationId xmlns:a16="http://schemas.microsoft.com/office/drawing/2014/main" id="{4008BEA6-54CE-29F4-662A-78B9013195B5}"/>
              </a:ext>
            </a:extLst>
          </p:cNvPr>
          <p:cNvGrpSpPr/>
          <p:nvPr/>
        </p:nvGrpSpPr>
        <p:grpSpPr>
          <a:xfrm>
            <a:off x="3563888" y="1131590"/>
            <a:ext cx="2016224" cy="3024335"/>
            <a:chOff x="3563888" y="843558"/>
            <a:chExt cx="2016224" cy="3024335"/>
          </a:xfrm>
          <a:effectLst>
            <a:outerShdw blurRad="63500" sx="102000" sy="102000" algn="ctr" rotWithShape="0">
              <a:prstClr val="black">
                <a:alpha val="40000"/>
              </a:prstClr>
            </a:outerShdw>
          </a:effectLst>
        </p:grpSpPr>
        <p:grpSp>
          <p:nvGrpSpPr>
            <p:cNvPr id="37" name="Group 36">
              <a:extLst>
                <a:ext uri="{FF2B5EF4-FFF2-40B4-BE49-F238E27FC236}">
                  <a16:creationId xmlns:a16="http://schemas.microsoft.com/office/drawing/2014/main" id="{5AA8D69F-D8BC-EE0D-845D-94B65B7BEA61}"/>
                </a:ext>
              </a:extLst>
            </p:cNvPr>
            <p:cNvGrpSpPr/>
            <p:nvPr/>
          </p:nvGrpSpPr>
          <p:grpSpPr>
            <a:xfrm>
              <a:off x="3659706" y="896827"/>
              <a:ext cx="1836008" cy="2826971"/>
              <a:chOff x="3659706" y="896827"/>
              <a:chExt cx="1836008" cy="2826971"/>
            </a:xfrm>
          </p:grpSpPr>
          <p:sp>
            <p:nvSpPr>
              <p:cNvPr id="3" name="Rectangle: Rounded Corners 2">
                <a:extLst>
                  <a:ext uri="{FF2B5EF4-FFF2-40B4-BE49-F238E27FC236}">
                    <a16:creationId xmlns:a16="http://schemas.microsoft.com/office/drawing/2014/main" id="{4738AE3D-2F7F-2A84-344D-C7D64F6C01B1}"/>
                  </a:ext>
                </a:extLst>
              </p:cNvPr>
              <p:cNvSpPr/>
              <p:nvPr/>
            </p:nvSpPr>
            <p:spPr>
              <a:xfrm>
                <a:off x="3659706" y="1995686"/>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C</a:t>
                </a:r>
                <a:br>
                  <a:rPr lang="en-CA" sz="1200" b="1" dirty="0"/>
                </a:br>
                <a:r>
                  <a:rPr lang="en-CA" sz="1200" b="1" dirty="0"/>
                  <a:t>main()</a:t>
                </a:r>
              </a:p>
            </p:txBody>
          </p:sp>
          <p:sp>
            <p:nvSpPr>
              <p:cNvPr id="4" name="Rectangle: Rounded Corners 3">
                <a:extLst>
                  <a:ext uri="{FF2B5EF4-FFF2-40B4-BE49-F238E27FC236}">
                    <a16:creationId xmlns:a16="http://schemas.microsoft.com/office/drawing/2014/main" id="{CDB34E40-E102-B6AE-6EAC-9BD624ED069C}"/>
                  </a:ext>
                </a:extLst>
              </p:cNvPr>
              <p:cNvSpPr/>
              <p:nvPr/>
            </p:nvSpPr>
            <p:spPr>
              <a:xfrm>
                <a:off x="4775634" y="1995766"/>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C</a:t>
                </a:r>
                <a:br>
                  <a:rPr lang="en-CA" sz="1200" b="1" dirty="0"/>
                </a:br>
                <a:r>
                  <a:rPr lang="en-CA" sz="1200" b="1" dirty="0" err="1"/>
                  <a:t>func-tion</a:t>
                </a:r>
                <a:r>
                  <a:rPr lang="en-CA" sz="1200" b="1" dirty="0"/>
                  <a:t>()</a:t>
                </a:r>
              </a:p>
            </p:txBody>
          </p:sp>
          <p:sp>
            <p:nvSpPr>
              <p:cNvPr id="5" name="Rectangle: Rounded Corners 4">
                <a:extLst>
                  <a:ext uri="{FF2B5EF4-FFF2-40B4-BE49-F238E27FC236}">
                    <a16:creationId xmlns:a16="http://schemas.microsoft.com/office/drawing/2014/main" id="{F86048FE-F3D6-2EA5-5CFF-CF60578DFD47}"/>
                  </a:ext>
                </a:extLst>
              </p:cNvPr>
              <p:cNvSpPr/>
              <p:nvPr/>
            </p:nvSpPr>
            <p:spPr>
              <a:xfrm>
                <a:off x="3659706" y="3003798"/>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Shell script</a:t>
                </a:r>
              </a:p>
            </p:txBody>
          </p:sp>
          <p:sp>
            <p:nvSpPr>
              <p:cNvPr id="6" name="Rectangle: Rounded Corners 5">
                <a:extLst>
                  <a:ext uri="{FF2B5EF4-FFF2-40B4-BE49-F238E27FC236}">
                    <a16:creationId xmlns:a16="http://schemas.microsoft.com/office/drawing/2014/main" id="{8D733047-5879-D31E-F2BD-249D88943002}"/>
                  </a:ext>
                </a:extLst>
              </p:cNvPr>
              <p:cNvSpPr/>
              <p:nvPr/>
            </p:nvSpPr>
            <p:spPr>
              <a:xfrm>
                <a:off x="4775634" y="3002458"/>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API</a:t>
                </a:r>
              </a:p>
            </p:txBody>
          </p:sp>
          <p:sp>
            <p:nvSpPr>
              <p:cNvPr id="7" name="TextBox 6">
                <a:extLst>
                  <a:ext uri="{FF2B5EF4-FFF2-40B4-BE49-F238E27FC236}">
                    <a16:creationId xmlns:a16="http://schemas.microsoft.com/office/drawing/2014/main" id="{4B91783E-D850-9ADA-35CC-2EDDE3140ACD}"/>
                  </a:ext>
                </a:extLst>
              </p:cNvPr>
              <p:cNvSpPr txBox="1"/>
              <p:nvPr/>
            </p:nvSpPr>
            <p:spPr>
              <a:xfrm>
                <a:off x="3677610" y="896827"/>
                <a:ext cx="1800200" cy="1089529"/>
              </a:xfrm>
              <a:prstGeom prst="rect">
                <a:avLst/>
              </a:prstGeom>
              <a:noFill/>
              <a:ln>
                <a:noFill/>
              </a:ln>
            </p:spPr>
            <p:txBody>
              <a:bodyPr wrap="square" rtlCol="0">
                <a:spAutoFit/>
              </a:bodyPr>
              <a:lstStyle/>
              <a:p>
                <a:pPr algn="ctr">
                  <a:lnSpc>
                    <a:spcPct val="90000"/>
                  </a:lnSpc>
                </a:pPr>
                <a:r>
                  <a:rPr lang="en-CA" b="1" dirty="0"/>
                  <a:t>Application</a:t>
                </a:r>
                <a:br>
                  <a:rPr lang="en-CA" b="1" dirty="0"/>
                </a:br>
                <a:r>
                  <a:rPr lang="en-CA" b="1" dirty="0"/>
                  <a:t>Integration</a:t>
                </a:r>
                <a:r>
                  <a:rPr lang="en-CA" dirty="0"/>
                  <a:t>:</a:t>
                </a:r>
                <a:br>
                  <a:rPr lang="en-CA" dirty="0"/>
                </a:br>
                <a:r>
                  <a:rPr lang="en-CA" dirty="0"/>
                  <a:t>module interactions</a:t>
                </a:r>
              </a:p>
            </p:txBody>
          </p:sp>
          <p:cxnSp>
            <p:nvCxnSpPr>
              <p:cNvPr id="10" name="Straight Arrow Connector 9">
                <a:extLst>
                  <a:ext uri="{FF2B5EF4-FFF2-40B4-BE49-F238E27FC236}">
                    <a16:creationId xmlns:a16="http://schemas.microsoft.com/office/drawing/2014/main" id="{636397CF-587E-8D93-056F-33F035E673CA}"/>
                  </a:ext>
                </a:extLst>
              </p:cNvPr>
              <p:cNvCxnSpPr>
                <a:cxnSpLocks/>
                <a:stCxn id="3" idx="3"/>
                <a:endCxn id="4" idx="1"/>
              </p:cNvCxnSpPr>
              <p:nvPr/>
            </p:nvCxnSpPr>
            <p:spPr>
              <a:xfrm>
                <a:off x="4379786" y="2355686"/>
                <a:ext cx="395848" cy="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13ED67D-FB99-C37D-0E31-BE2C2AB887AC}"/>
                  </a:ext>
                </a:extLst>
              </p:cNvPr>
              <p:cNvCxnSpPr>
                <a:cxnSpLocks/>
                <a:stCxn id="5" idx="0"/>
                <a:endCxn id="3" idx="2"/>
              </p:cNvCxnSpPr>
              <p:nvPr/>
            </p:nvCxnSpPr>
            <p:spPr>
              <a:xfrm flipV="1">
                <a:off x="4019746" y="2715686"/>
                <a:ext cx="0" cy="2881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18409F6-EFCE-A552-9250-3976D54C0045}"/>
                  </a:ext>
                </a:extLst>
              </p:cNvPr>
              <p:cNvCxnSpPr>
                <a:cxnSpLocks/>
                <a:stCxn id="5" idx="3"/>
                <a:endCxn id="6" idx="1"/>
              </p:cNvCxnSpPr>
              <p:nvPr/>
            </p:nvCxnSpPr>
            <p:spPr>
              <a:xfrm flipV="1">
                <a:off x="4379786" y="3362458"/>
                <a:ext cx="395848" cy="13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E1D264-673E-7399-5371-5EC286369A72}"/>
                  </a:ext>
                </a:extLst>
              </p:cNvPr>
              <p:cNvCxnSpPr>
                <a:cxnSpLocks/>
                <a:stCxn id="4" idx="2"/>
                <a:endCxn id="6" idx="0"/>
              </p:cNvCxnSpPr>
              <p:nvPr/>
            </p:nvCxnSpPr>
            <p:spPr>
              <a:xfrm>
                <a:off x="5135674" y="2715766"/>
                <a:ext cx="0" cy="2866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C95612-24AD-8AAE-775C-10475A2A5837}"/>
                  </a:ext>
                </a:extLst>
              </p:cNvPr>
              <p:cNvCxnSpPr>
                <a:cxnSpLocks/>
              </p:cNvCxnSpPr>
              <p:nvPr/>
            </p:nvCxnSpPr>
            <p:spPr>
              <a:xfrm>
                <a:off x="4356735" y="2678242"/>
                <a:ext cx="453581" cy="3565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C42B06C-D840-332F-4096-4E47CC03095B}"/>
                  </a:ext>
                </a:extLst>
              </p:cNvPr>
              <p:cNvCxnSpPr>
                <a:cxnSpLocks/>
              </p:cNvCxnSpPr>
              <p:nvPr/>
            </p:nvCxnSpPr>
            <p:spPr>
              <a:xfrm flipV="1">
                <a:off x="4345104" y="2678322"/>
                <a:ext cx="465213" cy="3564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8" name="Rectangle: Rounded Corners 37">
              <a:extLst>
                <a:ext uri="{FF2B5EF4-FFF2-40B4-BE49-F238E27FC236}">
                  <a16:creationId xmlns:a16="http://schemas.microsoft.com/office/drawing/2014/main" id="{C855168A-3D7C-5591-2C6D-FC8A27BD6248}"/>
                </a:ext>
              </a:extLst>
            </p:cNvPr>
            <p:cNvSpPr/>
            <p:nvPr/>
          </p:nvSpPr>
          <p:spPr>
            <a:xfrm>
              <a:off x="3563888" y="843558"/>
              <a:ext cx="2016224" cy="3024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83420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4056-1966-FDBF-C3AA-DA5B15CE3EA2}"/>
              </a:ext>
            </a:extLst>
          </p:cNvPr>
          <p:cNvSpPr>
            <a:spLocks noGrp="1"/>
          </p:cNvSpPr>
          <p:nvPr>
            <p:ph type="title"/>
          </p:nvPr>
        </p:nvSpPr>
        <p:spPr/>
        <p:txBody>
          <a:bodyPr/>
          <a:lstStyle/>
          <a:p>
            <a:pPr algn="ctr"/>
            <a:r>
              <a:rPr lang="en-CA" dirty="0"/>
              <a:t>Scope of Testing Types</a:t>
            </a:r>
          </a:p>
        </p:txBody>
      </p:sp>
      <p:grpSp>
        <p:nvGrpSpPr>
          <p:cNvPr id="39" name="Group 38">
            <a:extLst>
              <a:ext uri="{FF2B5EF4-FFF2-40B4-BE49-F238E27FC236}">
                <a16:creationId xmlns:a16="http://schemas.microsoft.com/office/drawing/2014/main" id="{4008BEA6-54CE-29F4-662A-78B9013195B5}"/>
              </a:ext>
            </a:extLst>
          </p:cNvPr>
          <p:cNvGrpSpPr/>
          <p:nvPr/>
        </p:nvGrpSpPr>
        <p:grpSpPr>
          <a:xfrm>
            <a:off x="3563888" y="1131590"/>
            <a:ext cx="2016224" cy="3024335"/>
            <a:chOff x="3563888" y="843558"/>
            <a:chExt cx="2016224" cy="3024335"/>
          </a:xfrm>
          <a:effectLst>
            <a:outerShdw blurRad="63500" sx="102000" sy="102000" algn="ctr" rotWithShape="0">
              <a:prstClr val="black">
                <a:alpha val="40000"/>
              </a:prstClr>
            </a:outerShdw>
          </a:effectLst>
        </p:grpSpPr>
        <p:grpSp>
          <p:nvGrpSpPr>
            <p:cNvPr id="37" name="Group 36">
              <a:extLst>
                <a:ext uri="{FF2B5EF4-FFF2-40B4-BE49-F238E27FC236}">
                  <a16:creationId xmlns:a16="http://schemas.microsoft.com/office/drawing/2014/main" id="{5AA8D69F-D8BC-EE0D-845D-94B65B7BEA61}"/>
                </a:ext>
              </a:extLst>
            </p:cNvPr>
            <p:cNvGrpSpPr/>
            <p:nvPr/>
          </p:nvGrpSpPr>
          <p:grpSpPr>
            <a:xfrm>
              <a:off x="3659706" y="896827"/>
              <a:ext cx="1836008" cy="2826971"/>
              <a:chOff x="3659706" y="896827"/>
              <a:chExt cx="1836008" cy="2826971"/>
            </a:xfrm>
          </p:grpSpPr>
          <p:sp>
            <p:nvSpPr>
              <p:cNvPr id="3" name="Rectangle: Rounded Corners 2">
                <a:extLst>
                  <a:ext uri="{FF2B5EF4-FFF2-40B4-BE49-F238E27FC236}">
                    <a16:creationId xmlns:a16="http://schemas.microsoft.com/office/drawing/2014/main" id="{4738AE3D-2F7F-2A84-344D-C7D64F6C01B1}"/>
                  </a:ext>
                </a:extLst>
              </p:cNvPr>
              <p:cNvSpPr/>
              <p:nvPr/>
            </p:nvSpPr>
            <p:spPr>
              <a:xfrm>
                <a:off x="3659706" y="1995686"/>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C</a:t>
                </a:r>
                <a:br>
                  <a:rPr lang="en-CA" sz="1200" b="1" dirty="0"/>
                </a:br>
                <a:r>
                  <a:rPr lang="en-CA" sz="1200" b="1" dirty="0"/>
                  <a:t>main()</a:t>
                </a:r>
              </a:p>
            </p:txBody>
          </p:sp>
          <p:sp>
            <p:nvSpPr>
              <p:cNvPr id="4" name="Rectangle: Rounded Corners 3">
                <a:extLst>
                  <a:ext uri="{FF2B5EF4-FFF2-40B4-BE49-F238E27FC236}">
                    <a16:creationId xmlns:a16="http://schemas.microsoft.com/office/drawing/2014/main" id="{CDB34E40-E102-B6AE-6EAC-9BD624ED069C}"/>
                  </a:ext>
                </a:extLst>
              </p:cNvPr>
              <p:cNvSpPr/>
              <p:nvPr/>
            </p:nvSpPr>
            <p:spPr>
              <a:xfrm>
                <a:off x="4775634" y="1995766"/>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C</a:t>
                </a:r>
                <a:br>
                  <a:rPr lang="en-CA" sz="1200" b="1" dirty="0"/>
                </a:br>
                <a:r>
                  <a:rPr lang="en-CA" sz="1200" b="1" dirty="0" err="1"/>
                  <a:t>func-tion</a:t>
                </a:r>
                <a:r>
                  <a:rPr lang="en-CA" sz="1200" b="1" dirty="0"/>
                  <a:t>()</a:t>
                </a:r>
              </a:p>
            </p:txBody>
          </p:sp>
          <p:sp>
            <p:nvSpPr>
              <p:cNvPr id="5" name="Rectangle: Rounded Corners 4">
                <a:extLst>
                  <a:ext uri="{FF2B5EF4-FFF2-40B4-BE49-F238E27FC236}">
                    <a16:creationId xmlns:a16="http://schemas.microsoft.com/office/drawing/2014/main" id="{F86048FE-F3D6-2EA5-5CFF-CF60578DFD47}"/>
                  </a:ext>
                </a:extLst>
              </p:cNvPr>
              <p:cNvSpPr/>
              <p:nvPr/>
            </p:nvSpPr>
            <p:spPr>
              <a:xfrm>
                <a:off x="3659706" y="3003798"/>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Shell script</a:t>
                </a:r>
              </a:p>
            </p:txBody>
          </p:sp>
          <p:sp>
            <p:nvSpPr>
              <p:cNvPr id="6" name="Rectangle: Rounded Corners 5">
                <a:extLst>
                  <a:ext uri="{FF2B5EF4-FFF2-40B4-BE49-F238E27FC236}">
                    <a16:creationId xmlns:a16="http://schemas.microsoft.com/office/drawing/2014/main" id="{8D733047-5879-D31E-F2BD-249D88943002}"/>
                  </a:ext>
                </a:extLst>
              </p:cNvPr>
              <p:cNvSpPr/>
              <p:nvPr/>
            </p:nvSpPr>
            <p:spPr>
              <a:xfrm>
                <a:off x="4775634" y="3002458"/>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API</a:t>
                </a:r>
              </a:p>
            </p:txBody>
          </p:sp>
          <p:sp>
            <p:nvSpPr>
              <p:cNvPr id="7" name="TextBox 6">
                <a:extLst>
                  <a:ext uri="{FF2B5EF4-FFF2-40B4-BE49-F238E27FC236}">
                    <a16:creationId xmlns:a16="http://schemas.microsoft.com/office/drawing/2014/main" id="{4B91783E-D850-9ADA-35CC-2EDDE3140ACD}"/>
                  </a:ext>
                </a:extLst>
              </p:cNvPr>
              <p:cNvSpPr txBox="1"/>
              <p:nvPr/>
            </p:nvSpPr>
            <p:spPr>
              <a:xfrm>
                <a:off x="3677610" y="896827"/>
                <a:ext cx="1800200" cy="1089529"/>
              </a:xfrm>
              <a:prstGeom prst="rect">
                <a:avLst/>
              </a:prstGeom>
              <a:noFill/>
              <a:ln>
                <a:noFill/>
              </a:ln>
            </p:spPr>
            <p:txBody>
              <a:bodyPr wrap="square" rtlCol="0">
                <a:spAutoFit/>
              </a:bodyPr>
              <a:lstStyle/>
              <a:p>
                <a:pPr algn="ctr">
                  <a:lnSpc>
                    <a:spcPct val="90000"/>
                  </a:lnSpc>
                </a:pPr>
                <a:r>
                  <a:rPr lang="en-CA" b="1" dirty="0"/>
                  <a:t>Application</a:t>
                </a:r>
                <a:br>
                  <a:rPr lang="en-CA" b="1" dirty="0"/>
                </a:br>
                <a:r>
                  <a:rPr lang="en-CA" b="1" dirty="0"/>
                  <a:t>Integration</a:t>
                </a:r>
                <a:r>
                  <a:rPr lang="en-CA" dirty="0"/>
                  <a:t>:</a:t>
                </a:r>
                <a:br>
                  <a:rPr lang="en-CA" dirty="0"/>
                </a:br>
                <a:r>
                  <a:rPr lang="en-CA" dirty="0"/>
                  <a:t>module interactions</a:t>
                </a:r>
              </a:p>
            </p:txBody>
          </p:sp>
          <p:cxnSp>
            <p:nvCxnSpPr>
              <p:cNvPr id="10" name="Straight Arrow Connector 9">
                <a:extLst>
                  <a:ext uri="{FF2B5EF4-FFF2-40B4-BE49-F238E27FC236}">
                    <a16:creationId xmlns:a16="http://schemas.microsoft.com/office/drawing/2014/main" id="{636397CF-587E-8D93-056F-33F035E673CA}"/>
                  </a:ext>
                </a:extLst>
              </p:cNvPr>
              <p:cNvCxnSpPr>
                <a:stCxn id="3" idx="3"/>
                <a:endCxn id="4" idx="1"/>
              </p:cNvCxnSpPr>
              <p:nvPr/>
            </p:nvCxnSpPr>
            <p:spPr>
              <a:xfrm>
                <a:off x="4379786" y="2355686"/>
                <a:ext cx="395848" cy="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13ED67D-FB99-C37D-0E31-BE2C2AB887AC}"/>
                  </a:ext>
                </a:extLst>
              </p:cNvPr>
              <p:cNvCxnSpPr>
                <a:cxnSpLocks/>
                <a:stCxn id="5" idx="0"/>
                <a:endCxn id="3" idx="2"/>
              </p:cNvCxnSpPr>
              <p:nvPr/>
            </p:nvCxnSpPr>
            <p:spPr>
              <a:xfrm flipV="1">
                <a:off x="4019746" y="2715686"/>
                <a:ext cx="0" cy="2881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18409F6-EFCE-A552-9250-3976D54C0045}"/>
                  </a:ext>
                </a:extLst>
              </p:cNvPr>
              <p:cNvCxnSpPr>
                <a:stCxn id="5" idx="3"/>
                <a:endCxn id="6" idx="1"/>
              </p:cNvCxnSpPr>
              <p:nvPr/>
            </p:nvCxnSpPr>
            <p:spPr>
              <a:xfrm flipV="1">
                <a:off x="4379786" y="3362458"/>
                <a:ext cx="395848" cy="13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E1D264-673E-7399-5371-5EC286369A72}"/>
                  </a:ext>
                </a:extLst>
              </p:cNvPr>
              <p:cNvCxnSpPr>
                <a:cxnSpLocks/>
                <a:stCxn id="4" idx="2"/>
                <a:endCxn id="6" idx="0"/>
              </p:cNvCxnSpPr>
              <p:nvPr/>
            </p:nvCxnSpPr>
            <p:spPr>
              <a:xfrm>
                <a:off x="5135674" y="2715766"/>
                <a:ext cx="0" cy="2866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C95612-24AD-8AAE-775C-10475A2A5837}"/>
                  </a:ext>
                </a:extLst>
              </p:cNvPr>
              <p:cNvCxnSpPr>
                <a:cxnSpLocks/>
              </p:cNvCxnSpPr>
              <p:nvPr/>
            </p:nvCxnSpPr>
            <p:spPr>
              <a:xfrm>
                <a:off x="4356735" y="2678242"/>
                <a:ext cx="453581" cy="3565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C42B06C-D840-332F-4096-4E47CC03095B}"/>
                  </a:ext>
                </a:extLst>
              </p:cNvPr>
              <p:cNvCxnSpPr>
                <a:cxnSpLocks/>
              </p:cNvCxnSpPr>
              <p:nvPr/>
            </p:nvCxnSpPr>
            <p:spPr>
              <a:xfrm flipV="1">
                <a:off x="4345104" y="2678322"/>
                <a:ext cx="465213" cy="3564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8" name="Rectangle: Rounded Corners 37">
              <a:extLst>
                <a:ext uri="{FF2B5EF4-FFF2-40B4-BE49-F238E27FC236}">
                  <a16:creationId xmlns:a16="http://schemas.microsoft.com/office/drawing/2014/main" id="{C855168A-3D7C-5591-2C6D-FC8A27BD6248}"/>
                </a:ext>
              </a:extLst>
            </p:cNvPr>
            <p:cNvSpPr/>
            <p:nvPr/>
          </p:nvSpPr>
          <p:spPr>
            <a:xfrm>
              <a:off x="3563888" y="843558"/>
              <a:ext cx="2016224" cy="3024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0" name="Group 39">
            <a:extLst>
              <a:ext uri="{FF2B5EF4-FFF2-40B4-BE49-F238E27FC236}">
                <a16:creationId xmlns:a16="http://schemas.microsoft.com/office/drawing/2014/main" id="{2F9C4B1B-F96F-8C02-D7F8-863FA1E7828C}"/>
              </a:ext>
            </a:extLst>
          </p:cNvPr>
          <p:cNvGrpSpPr/>
          <p:nvPr/>
        </p:nvGrpSpPr>
        <p:grpSpPr>
          <a:xfrm>
            <a:off x="5966688" y="1126107"/>
            <a:ext cx="2016224" cy="3024335"/>
            <a:chOff x="3563888" y="843558"/>
            <a:chExt cx="2016224" cy="3024335"/>
          </a:xfrm>
          <a:effectLst>
            <a:outerShdw blurRad="63500" sx="102000" sy="102000" algn="ctr" rotWithShape="0">
              <a:prstClr val="black">
                <a:alpha val="40000"/>
              </a:prstClr>
            </a:outerShdw>
          </a:effectLst>
        </p:grpSpPr>
        <p:grpSp>
          <p:nvGrpSpPr>
            <p:cNvPr id="41" name="Group 40">
              <a:extLst>
                <a:ext uri="{FF2B5EF4-FFF2-40B4-BE49-F238E27FC236}">
                  <a16:creationId xmlns:a16="http://schemas.microsoft.com/office/drawing/2014/main" id="{7C33B1CB-B8FF-47F9-3D5D-020AC3638825}"/>
                </a:ext>
              </a:extLst>
            </p:cNvPr>
            <p:cNvGrpSpPr/>
            <p:nvPr/>
          </p:nvGrpSpPr>
          <p:grpSpPr>
            <a:xfrm>
              <a:off x="3659706" y="896827"/>
              <a:ext cx="1836008" cy="2826971"/>
              <a:chOff x="3659706" y="896827"/>
              <a:chExt cx="1836008" cy="2826971"/>
            </a:xfrm>
          </p:grpSpPr>
          <p:sp>
            <p:nvSpPr>
              <p:cNvPr id="43" name="Rectangle: Rounded Corners 42">
                <a:extLst>
                  <a:ext uri="{FF2B5EF4-FFF2-40B4-BE49-F238E27FC236}">
                    <a16:creationId xmlns:a16="http://schemas.microsoft.com/office/drawing/2014/main" id="{BFF0B03E-3C0B-DD15-02F2-6DF0A14EC7C2}"/>
                  </a:ext>
                </a:extLst>
              </p:cNvPr>
              <p:cNvSpPr/>
              <p:nvPr/>
            </p:nvSpPr>
            <p:spPr>
              <a:xfrm>
                <a:off x="3659706" y="1995686"/>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C</a:t>
                </a:r>
                <a:br>
                  <a:rPr lang="en-CA" sz="1200" b="1" dirty="0"/>
                </a:br>
                <a:r>
                  <a:rPr lang="en-CA" sz="1200" b="1" dirty="0"/>
                  <a:t>main()</a:t>
                </a:r>
              </a:p>
            </p:txBody>
          </p:sp>
          <p:sp>
            <p:nvSpPr>
              <p:cNvPr id="44" name="Rectangle: Rounded Corners 43">
                <a:extLst>
                  <a:ext uri="{FF2B5EF4-FFF2-40B4-BE49-F238E27FC236}">
                    <a16:creationId xmlns:a16="http://schemas.microsoft.com/office/drawing/2014/main" id="{29D5AAC5-37C8-D7CE-BAFA-61162E76F89C}"/>
                  </a:ext>
                </a:extLst>
              </p:cNvPr>
              <p:cNvSpPr/>
              <p:nvPr/>
            </p:nvSpPr>
            <p:spPr>
              <a:xfrm>
                <a:off x="4775634" y="1995766"/>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C</a:t>
                </a:r>
                <a:br>
                  <a:rPr lang="en-CA" sz="1200" b="1" dirty="0"/>
                </a:br>
                <a:r>
                  <a:rPr lang="en-CA" sz="1200" b="1" dirty="0" err="1"/>
                  <a:t>func-tion</a:t>
                </a:r>
                <a:r>
                  <a:rPr lang="en-CA" sz="1200" b="1" dirty="0"/>
                  <a:t>()</a:t>
                </a:r>
              </a:p>
            </p:txBody>
          </p:sp>
          <p:sp>
            <p:nvSpPr>
              <p:cNvPr id="45" name="Rectangle: Rounded Corners 44">
                <a:extLst>
                  <a:ext uri="{FF2B5EF4-FFF2-40B4-BE49-F238E27FC236}">
                    <a16:creationId xmlns:a16="http://schemas.microsoft.com/office/drawing/2014/main" id="{E5C4591B-108B-D8A4-8A69-FB190C3099D6}"/>
                  </a:ext>
                </a:extLst>
              </p:cNvPr>
              <p:cNvSpPr/>
              <p:nvPr/>
            </p:nvSpPr>
            <p:spPr>
              <a:xfrm>
                <a:off x="3659706" y="3003798"/>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Shell script</a:t>
                </a:r>
              </a:p>
            </p:txBody>
          </p:sp>
          <p:sp>
            <p:nvSpPr>
              <p:cNvPr id="46" name="Rectangle: Rounded Corners 45">
                <a:extLst>
                  <a:ext uri="{FF2B5EF4-FFF2-40B4-BE49-F238E27FC236}">
                    <a16:creationId xmlns:a16="http://schemas.microsoft.com/office/drawing/2014/main" id="{721DC305-0053-3D71-0F0D-E0C2DA79D3AD}"/>
                  </a:ext>
                </a:extLst>
              </p:cNvPr>
              <p:cNvSpPr/>
              <p:nvPr/>
            </p:nvSpPr>
            <p:spPr>
              <a:xfrm>
                <a:off x="4775634" y="3002458"/>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API</a:t>
                </a:r>
              </a:p>
            </p:txBody>
          </p:sp>
          <p:sp>
            <p:nvSpPr>
              <p:cNvPr id="47" name="TextBox 46">
                <a:extLst>
                  <a:ext uri="{FF2B5EF4-FFF2-40B4-BE49-F238E27FC236}">
                    <a16:creationId xmlns:a16="http://schemas.microsoft.com/office/drawing/2014/main" id="{6BB843DA-A0DF-ECC8-A9DA-C6565138972C}"/>
                  </a:ext>
                </a:extLst>
              </p:cNvPr>
              <p:cNvSpPr txBox="1"/>
              <p:nvPr/>
            </p:nvSpPr>
            <p:spPr>
              <a:xfrm>
                <a:off x="3677610" y="896827"/>
                <a:ext cx="1800200" cy="1089529"/>
              </a:xfrm>
              <a:prstGeom prst="rect">
                <a:avLst/>
              </a:prstGeom>
              <a:noFill/>
              <a:ln>
                <a:noFill/>
              </a:ln>
            </p:spPr>
            <p:txBody>
              <a:bodyPr wrap="square" rtlCol="0">
                <a:spAutoFit/>
              </a:bodyPr>
              <a:lstStyle/>
              <a:p>
                <a:pPr algn="ctr">
                  <a:lnSpc>
                    <a:spcPct val="90000"/>
                  </a:lnSpc>
                </a:pPr>
                <a:r>
                  <a:rPr lang="en-CA" b="1" dirty="0"/>
                  <a:t>Application</a:t>
                </a:r>
                <a:br>
                  <a:rPr lang="en-CA" b="1" dirty="0"/>
                </a:br>
                <a:r>
                  <a:rPr lang="en-CA" b="1" dirty="0"/>
                  <a:t>Integration</a:t>
                </a:r>
                <a:r>
                  <a:rPr lang="en-CA" dirty="0"/>
                  <a:t>:</a:t>
                </a:r>
                <a:br>
                  <a:rPr lang="en-CA" dirty="0"/>
                </a:br>
                <a:r>
                  <a:rPr lang="en-CA" dirty="0"/>
                  <a:t>module interactions</a:t>
                </a:r>
              </a:p>
            </p:txBody>
          </p:sp>
          <p:cxnSp>
            <p:nvCxnSpPr>
              <p:cNvPr id="48" name="Straight Arrow Connector 47">
                <a:extLst>
                  <a:ext uri="{FF2B5EF4-FFF2-40B4-BE49-F238E27FC236}">
                    <a16:creationId xmlns:a16="http://schemas.microsoft.com/office/drawing/2014/main" id="{CE048B0E-7801-E604-C46F-BA5A21B762F7}"/>
                  </a:ext>
                </a:extLst>
              </p:cNvPr>
              <p:cNvCxnSpPr>
                <a:stCxn id="43" idx="3"/>
                <a:endCxn id="44" idx="1"/>
              </p:cNvCxnSpPr>
              <p:nvPr/>
            </p:nvCxnSpPr>
            <p:spPr>
              <a:xfrm>
                <a:off x="4379786" y="2355686"/>
                <a:ext cx="395848" cy="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B899493-DD96-896B-C1C7-E51B52741BD8}"/>
                  </a:ext>
                </a:extLst>
              </p:cNvPr>
              <p:cNvCxnSpPr>
                <a:cxnSpLocks/>
                <a:stCxn id="45" idx="0"/>
                <a:endCxn id="43" idx="2"/>
              </p:cNvCxnSpPr>
              <p:nvPr/>
            </p:nvCxnSpPr>
            <p:spPr>
              <a:xfrm flipV="1">
                <a:off x="4019746" y="2715686"/>
                <a:ext cx="0" cy="2881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DF31B91-24E4-8292-75B0-663D9CCCFC98}"/>
                  </a:ext>
                </a:extLst>
              </p:cNvPr>
              <p:cNvCxnSpPr>
                <a:stCxn id="45" idx="3"/>
                <a:endCxn id="46" idx="1"/>
              </p:cNvCxnSpPr>
              <p:nvPr/>
            </p:nvCxnSpPr>
            <p:spPr>
              <a:xfrm flipV="1">
                <a:off x="4379786" y="3362458"/>
                <a:ext cx="395848" cy="13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3B90BF5-7C6A-B925-E98E-2C06CC3024E1}"/>
                  </a:ext>
                </a:extLst>
              </p:cNvPr>
              <p:cNvCxnSpPr>
                <a:cxnSpLocks/>
                <a:stCxn id="44" idx="2"/>
                <a:endCxn id="46" idx="0"/>
              </p:cNvCxnSpPr>
              <p:nvPr/>
            </p:nvCxnSpPr>
            <p:spPr>
              <a:xfrm>
                <a:off x="5135674" y="2715766"/>
                <a:ext cx="0" cy="2866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9901F66-7EDB-3A74-B79B-6DE86A8D941F}"/>
                  </a:ext>
                </a:extLst>
              </p:cNvPr>
              <p:cNvCxnSpPr>
                <a:cxnSpLocks/>
              </p:cNvCxnSpPr>
              <p:nvPr/>
            </p:nvCxnSpPr>
            <p:spPr>
              <a:xfrm>
                <a:off x="4356735" y="2678242"/>
                <a:ext cx="453581" cy="3565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003DB17-FD77-30FC-B52F-0B49966C20E1}"/>
                  </a:ext>
                </a:extLst>
              </p:cNvPr>
              <p:cNvCxnSpPr>
                <a:cxnSpLocks/>
              </p:cNvCxnSpPr>
              <p:nvPr/>
            </p:nvCxnSpPr>
            <p:spPr>
              <a:xfrm flipV="1">
                <a:off x="4345104" y="2678322"/>
                <a:ext cx="465213" cy="3564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2" name="Rectangle: Rounded Corners 41">
              <a:extLst>
                <a:ext uri="{FF2B5EF4-FFF2-40B4-BE49-F238E27FC236}">
                  <a16:creationId xmlns:a16="http://schemas.microsoft.com/office/drawing/2014/main" id="{54D7977D-30B7-3351-2718-6648A7EB01A6}"/>
                </a:ext>
              </a:extLst>
            </p:cNvPr>
            <p:cNvSpPr/>
            <p:nvPr/>
          </p:nvSpPr>
          <p:spPr>
            <a:xfrm>
              <a:off x="3563888" y="843558"/>
              <a:ext cx="2016224" cy="3024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4" name="Group 53">
            <a:extLst>
              <a:ext uri="{FF2B5EF4-FFF2-40B4-BE49-F238E27FC236}">
                <a16:creationId xmlns:a16="http://schemas.microsoft.com/office/drawing/2014/main" id="{7BAE0F2F-39C8-64EE-D468-BF722F626DF2}"/>
              </a:ext>
            </a:extLst>
          </p:cNvPr>
          <p:cNvGrpSpPr/>
          <p:nvPr/>
        </p:nvGrpSpPr>
        <p:grpSpPr>
          <a:xfrm>
            <a:off x="1161088" y="1126107"/>
            <a:ext cx="2016224" cy="3024335"/>
            <a:chOff x="3563888" y="843558"/>
            <a:chExt cx="2016224" cy="3024335"/>
          </a:xfrm>
          <a:effectLst>
            <a:outerShdw blurRad="63500" sx="102000" sy="102000" algn="ctr" rotWithShape="0">
              <a:prstClr val="black">
                <a:alpha val="40000"/>
              </a:prstClr>
            </a:outerShdw>
          </a:effectLst>
        </p:grpSpPr>
        <p:grpSp>
          <p:nvGrpSpPr>
            <p:cNvPr id="55" name="Group 54">
              <a:extLst>
                <a:ext uri="{FF2B5EF4-FFF2-40B4-BE49-F238E27FC236}">
                  <a16:creationId xmlns:a16="http://schemas.microsoft.com/office/drawing/2014/main" id="{ECDA7563-C044-33E7-2210-90B7253E3E93}"/>
                </a:ext>
              </a:extLst>
            </p:cNvPr>
            <p:cNvGrpSpPr/>
            <p:nvPr/>
          </p:nvGrpSpPr>
          <p:grpSpPr>
            <a:xfrm>
              <a:off x="3659706" y="896827"/>
              <a:ext cx="1836008" cy="2826971"/>
              <a:chOff x="3659706" y="896827"/>
              <a:chExt cx="1836008" cy="2826971"/>
            </a:xfrm>
          </p:grpSpPr>
          <p:sp>
            <p:nvSpPr>
              <p:cNvPr id="57" name="Rectangle: Rounded Corners 56">
                <a:extLst>
                  <a:ext uri="{FF2B5EF4-FFF2-40B4-BE49-F238E27FC236}">
                    <a16:creationId xmlns:a16="http://schemas.microsoft.com/office/drawing/2014/main" id="{2B5B12D7-E04C-A885-43B7-DD2520B6F808}"/>
                  </a:ext>
                </a:extLst>
              </p:cNvPr>
              <p:cNvSpPr/>
              <p:nvPr/>
            </p:nvSpPr>
            <p:spPr>
              <a:xfrm>
                <a:off x="3659706" y="1995686"/>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C</a:t>
                </a:r>
                <a:br>
                  <a:rPr lang="en-CA" sz="1200" b="1" dirty="0"/>
                </a:br>
                <a:r>
                  <a:rPr lang="en-CA" sz="1200" b="1" dirty="0"/>
                  <a:t>main()</a:t>
                </a:r>
              </a:p>
            </p:txBody>
          </p:sp>
          <p:sp>
            <p:nvSpPr>
              <p:cNvPr id="58" name="Rectangle: Rounded Corners 57">
                <a:extLst>
                  <a:ext uri="{FF2B5EF4-FFF2-40B4-BE49-F238E27FC236}">
                    <a16:creationId xmlns:a16="http://schemas.microsoft.com/office/drawing/2014/main" id="{AE309805-0403-EF77-ECFD-ABB48704F341}"/>
                  </a:ext>
                </a:extLst>
              </p:cNvPr>
              <p:cNvSpPr/>
              <p:nvPr/>
            </p:nvSpPr>
            <p:spPr>
              <a:xfrm>
                <a:off x="4775634" y="1995766"/>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C</a:t>
                </a:r>
                <a:br>
                  <a:rPr lang="en-CA" sz="1200" b="1" dirty="0"/>
                </a:br>
                <a:r>
                  <a:rPr lang="en-CA" sz="1200" b="1" dirty="0" err="1"/>
                  <a:t>func-tion</a:t>
                </a:r>
                <a:r>
                  <a:rPr lang="en-CA" sz="1200" b="1" dirty="0"/>
                  <a:t>()</a:t>
                </a:r>
              </a:p>
            </p:txBody>
          </p:sp>
          <p:sp>
            <p:nvSpPr>
              <p:cNvPr id="59" name="Rectangle: Rounded Corners 58">
                <a:extLst>
                  <a:ext uri="{FF2B5EF4-FFF2-40B4-BE49-F238E27FC236}">
                    <a16:creationId xmlns:a16="http://schemas.microsoft.com/office/drawing/2014/main" id="{336541BB-A877-59B9-3942-A932AA7C1729}"/>
                  </a:ext>
                </a:extLst>
              </p:cNvPr>
              <p:cNvSpPr/>
              <p:nvPr/>
            </p:nvSpPr>
            <p:spPr>
              <a:xfrm>
                <a:off x="3659706" y="3003798"/>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Shell script</a:t>
                </a:r>
              </a:p>
            </p:txBody>
          </p:sp>
          <p:sp>
            <p:nvSpPr>
              <p:cNvPr id="60" name="Rectangle: Rounded Corners 59">
                <a:extLst>
                  <a:ext uri="{FF2B5EF4-FFF2-40B4-BE49-F238E27FC236}">
                    <a16:creationId xmlns:a16="http://schemas.microsoft.com/office/drawing/2014/main" id="{66C2E1E3-1D96-7A0F-CCE6-6FC496DDBCE3}"/>
                  </a:ext>
                </a:extLst>
              </p:cNvPr>
              <p:cNvSpPr/>
              <p:nvPr/>
            </p:nvSpPr>
            <p:spPr>
              <a:xfrm>
                <a:off x="4775634" y="3002458"/>
                <a:ext cx="720080" cy="720000"/>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API</a:t>
                </a:r>
              </a:p>
            </p:txBody>
          </p:sp>
          <p:sp>
            <p:nvSpPr>
              <p:cNvPr id="61" name="TextBox 60">
                <a:extLst>
                  <a:ext uri="{FF2B5EF4-FFF2-40B4-BE49-F238E27FC236}">
                    <a16:creationId xmlns:a16="http://schemas.microsoft.com/office/drawing/2014/main" id="{1FA5D936-1748-EB12-BCAC-DC9230E803F8}"/>
                  </a:ext>
                </a:extLst>
              </p:cNvPr>
              <p:cNvSpPr txBox="1"/>
              <p:nvPr/>
            </p:nvSpPr>
            <p:spPr>
              <a:xfrm>
                <a:off x="3677610" y="896827"/>
                <a:ext cx="1800200" cy="1089529"/>
              </a:xfrm>
              <a:prstGeom prst="rect">
                <a:avLst/>
              </a:prstGeom>
              <a:noFill/>
              <a:ln>
                <a:noFill/>
              </a:ln>
            </p:spPr>
            <p:txBody>
              <a:bodyPr wrap="square" rtlCol="0">
                <a:spAutoFit/>
              </a:bodyPr>
              <a:lstStyle/>
              <a:p>
                <a:pPr algn="ctr">
                  <a:lnSpc>
                    <a:spcPct val="90000"/>
                  </a:lnSpc>
                </a:pPr>
                <a:r>
                  <a:rPr lang="en-CA" b="1" dirty="0"/>
                  <a:t>Application</a:t>
                </a:r>
                <a:br>
                  <a:rPr lang="en-CA" b="1" dirty="0"/>
                </a:br>
                <a:r>
                  <a:rPr lang="en-CA" b="1" dirty="0"/>
                  <a:t>Integration</a:t>
                </a:r>
                <a:r>
                  <a:rPr lang="en-CA" dirty="0"/>
                  <a:t>:</a:t>
                </a:r>
                <a:br>
                  <a:rPr lang="en-CA" dirty="0"/>
                </a:br>
                <a:r>
                  <a:rPr lang="en-CA" dirty="0"/>
                  <a:t>module interactions</a:t>
                </a:r>
              </a:p>
            </p:txBody>
          </p:sp>
          <p:cxnSp>
            <p:nvCxnSpPr>
              <p:cNvPr id="62" name="Straight Arrow Connector 61">
                <a:extLst>
                  <a:ext uri="{FF2B5EF4-FFF2-40B4-BE49-F238E27FC236}">
                    <a16:creationId xmlns:a16="http://schemas.microsoft.com/office/drawing/2014/main" id="{893966FC-85F4-1015-984D-28E66C6B0FBB}"/>
                  </a:ext>
                </a:extLst>
              </p:cNvPr>
              <p:cNvCxnSpPr>
                <a:stCxn id="57" idx="3"/>
                <a:endCxn id="58" idx="1"/>
              </p:cNvCxnSpPr>
              <p:nvPr/>
            </p:nvCxnSpPr>
            <p:spPr>
              <a:xfrm>
                <a:off x="4379786" y="2355686"/>
                <a:ext cx="395848" cy="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92EC347-ECDC-1BFC-4E71-F40C7D2979F3}"/>
                  </a:ext>
                </a:extLst>
              </p:cNvPr>
              <p:cNvCxnSpPr>
                <a:cxnSpLocks/>
                <a:stCxn id="59" idx="0"/>
                <a:endCxn id="57" idx="2"/>
              </p:cNvCxnSpPr>
              <p:nvPr/>
            </p:nvCxnSpPr>
            <p:spPr>
              <a:xfrm flipV="1">
                <a:off x="4019746" y="2715686"/>
                <a:ext cx="0" cy="2881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F818F94-D982-D2E8-A407-E55F88D8B63A}"/>
                  </a:ext>
                </a:extLst>
              </p:cNvPr>
              <p:cNvCxnSpPr>
                <a:stCxn id="59" idx="3"/>
                <a:endCxn id="60" idx="1"/>
              </p:cNvCxnSpPr>
              <p:nvPr/>
            </p:nvCxnSpPr>
            <p:spPr>
              <a:xfrm flipV="1">
                <a:off x="4379786" y="3362458"/>
                <a:ext cx="395848" cy="13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C75DD29-5E9D-E0A4-464F-B398D373C209}"/>
                  </a:ext>
                </a:extLst>
              </p:cNvPr>
              <p:cNvCxnSpPr>
                <a:cxnSpLocks/>
                <a:stCxn id="58" idx="2"/>
                <a:endCxn id="60" idx="0"/>
              </p:cNvCxnSpPr>
              <p:nvPr/>
            </p:nvCxnSpPr>
            <p:spPr>
              <a:xfrm>
                <a:off x="5135674" y="2715766"/>
                <a:ext cx="0" cy="2866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BA6773A-2898-0FC7-37AE-F26E27A29078}"/>
                  </a:ext>
                </a:extLst>
              </p:cNvPr>
              <p:cNvCxnSpPr>
                <a:cxnSpLocks/>
              </p:cNvCxnSpPr>
              <p:nvPr/>
            </p:nvCxnSpPr>
            <p:spPr>
              <a:xfrm>
                <a:off x="4356735" y="2678242"/>
                <a:ext cx="453581" cy="3565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35B903E-E3E4-0350-D9E6-3242C7D3D1F7}"/>
                  </a:ext>
                </a:extLst>
              </p:cNvPr>
              <p:cNvCxnSpPr>
                <a:cxnSpLocks/>
              </p:cNvCxnSpPr>
              <p:nvPr/>
            </p:nvCxnSpPr>
            <p:spPr>
              <a:xfrm flipV="1">
                <a:off x="4345104" y="2678322"/>
                <a:ext cx="465213" cy="3564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6" name="Rectangle: Rounded Corners 55">
              <a:extLst>
                <a:ext uri="{FF2B5EF4-FFF2-40B4-BE49-F238E27FC236}">
                  <a16:creationId xmlns:a16="http://schemas.microsoft.com/office/drawing/2014/main" id="{97687763-972B-5F3C-D77F-F00D225AEEDD}"/>
                </a:ext>
              </a:extLst>
            </p:cNvPr>
            <p:cNvSpPr/>
            <p:nvPr/>
          </p:nvSpPr>
          <p:spPr>
            <a:xfrm>
              <a:off x="3563888" y="843558"/>
              <a:ext cx="2016224" cy="3024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69" name="Straight Arrow Connector 68">
            <a:extLst>
              <a:ext uri="{FF2B5EF4-FFF2-40B4-BE49-F238E27FC236}">
                <a16:creationId xmlns:a16="http://schemas.microsoft.com/office/drawing/2014/main" id="{1495ACAB-4C93-F228-C8E9-36C75757CC7D}"/>
              </a:ext>
            </a:extLst>
          </p:cNvPr>
          <p:cNvCxnSpPr>
            <a:cxnSpLocks/>
            <a:stCxn id="56" idx="3"/>
            <a:endCxn id="38" idx="1"/>
          </p:cNvCxnSpPr>
          <p:nvPr/>
        </p:nvCxnSpPr>
        <p:spPr>
          <a:xfrm>
            <a:off x="3177312" y="2638275"/>
            <a:ext cx="386576" cy="548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A19B155-E3B6-3B27-BA62-93EB878D24B0}"/>
              </a:ext>
            </a:extLst>
          </p:cNvPr>
          <p:cNvCxnSpPr>
            <a:cxnSpLocks/>
            <a:stCxn id="38" idx="3"/>
            <a:endCxn id="42" idx="1"/>
          </p:cNvCxnSpPr>
          <p:nvPr/>
        </p:nvCxnSpPr>
        <p:spPr>
          <a:xfrm flipV="1">
            <a:off x="5580112" y="2638275"/>
            <a:ext cx="386576" cy="548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BEFE655-7862-236E-3373-5CC9319217BF}"/>
              </a:ext>
            </a:extLst>
          </p:cNvPr>
          <p:cNvCxnSpPr>
            <a:cxnSpLocks/>
          </p:cNvCxnSpPr>
          <p:nvPr/>
        </p:nvCxnSpPr>
        <p:spPr>
          <a:xfrm>
            <a:off x="3177312" y="3639524"/>
            <a:ext cx="386576" cy="548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240440F-1C87-BD4B-23F3-57A0E2BC1C9F}"/>
              </a:ext>
            </a:extLst>
          </p:cNvPr>
          <p:cNvCxnSpPr>
            <a:cxnSpLocks/>
          </p:cNvCxnSpPr>
          <p:nvPr/>
        </p:nvCxnSpPr>
        <p:spPr>
          <a:xfrm flipV="1">
            <a:off x="5580112" y="3640864"/>
            <a:ext cx="386576" cy="548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B3E0C7D-05FE-4E92-8127-20FA27FC7E98}"/>
              </a:ext>
            </a:extLst>
          </p:cNvPr>
          <p:cNvCxnSpPr>
            <a:cxnSpLocks/>
          </p:cNvCxnSpPr>
          <p:nvPr/>
        </p:nvCxnSpPr>
        <p:spPr>
          <a:xfrm>
            <a:off x="3179996" y="1737667"/>
            <a:ext cx="386576" cy="548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C25E852-9127-661A-9FD6-792B0BAD18D3}"/>
              </a:ext>
            </a:extLst>
          </p:cNvPr>
          <p:cNvCxnSpPr>
            <a:cxnSpLocks/>
          </p:cNvCxnSpPr>
          <p:nvPr/>
        </p:nvCxnSpPr>
        <p:spPr>
          <a:xfrm>
            <a:off x="5576262" y="1743150"/>
            <a:ext cx="39042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Rectangle: Rounded Corners 76">
            <a:extLst>
              <a:ext uri="{FF2B5EF4-FFF2-40B4-BE49-F238E27FC236}">
                <a16:creationId xmlns:a16="http://schemas.microsoft.com/office/drawing/2014/main" id="{02D22F93-E0FB-9D86-0BEE-CE586EF84509}"/>
              </a:ext>
            </a:extLst>
          </p:cNvPr>
          <p:cNvSpPr/>
          <p:nvPr/>
        </p:nvSpPr>
        <p:spPr>
          <a:xfrm>
            <a:off x="971600" y="987574"/>
            <a:ext cx="7200800" cy="36724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FC04B1C5-9857-93F9-5A27-7A254C0CA722}"/>
              </a:ext>
            </a:extLst>
          </p:cNvPr>
          <p:cNvSpPr txBox="1"/>
          <p:nvPr/>
        </p:nvSpPr>
        <p:spPr>
          <a:xfrm>
            <a:off x="1161088" y="4233338"/>
            <a:ext cx="6821823" cy="369332"/>
          </a:xfrm>
          <a:prstGeom prst="rect">
            <a:avLst/>
          </a:prstGeom>
          <a:noFill/>
        </p:spPr>
        <p:txBody>
          <a:bodyPr wrap="square" rtlCol="0">
            <a:spAutoFit/>
          </a:bodyPr>
          <a:lstStyle/>
          <a:p>
            <a:pPr algn="ctr"/>
            <a:r>
              <a:rPr lang="en-CA" b="1" dirty="0"/>
              <a:t>System Integration</a:t>
            </a:r>
            <a:r>
              <a:rPr lang="en-CA" dirty="0"/>
              <a:t>: Application interfaces and middleware</a:t>
            </a:r>
          </a:p>
        </p:txBody>
      </p:sp>
    </p:spTree>
    <p:extLst>
      <p:ext uri="{BB962C8B-B14F-4D97-AF65-F5344CB8AC3E}">
        <p14:creationId xmlns:p14="http://schemas.microsoft.com/office/powerpoint/2010/main" val="3134842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27CF-13FE-858E-8590-17513176954D}"/>
              </a:ext>
            </a:extLst>
          </p:cNvPr>
          <p:cNvSpPr>
            <a:spLocks noGrp="1"/>
          </p:cNvSpPr>
          <p:nvPr>
            <p:ph type="title"/>
          </p:nvPr>
        </p:nvSpPr>
        <p:spPr/>
        <p:txBody>
          <a:bodyPr/>
          <a:lstStyle/>
          <a:p>
            <a:r>
              <a:rPr lang="en-CA" dirty="0"/>
              <a:t>Testing Methods are Black and White</a:t>
            </a:r>
          </a:p>
        </p:txBody>
      </p:sp>
      <p:sp>
        <p:nvSpPr>
          <p:cNvPr id="3" name="Content Placeholder 2">
            <a:extLst>
              <a:ext uri="{FF2B5EF4-FFF2-40B4-BE49-F238E27FC236}">
                <a16:creationId xmlns:a16="http://schemas.microsoft.com/office/drawing/2014/main" id="{7E94DF37-F973-239C-2932-75883E5A9B45}"/>
              </a:ext>
            </a:extLst>
          </p:cNvPr>
          <p:cNvSpPr>
            <a:spLocks noGrp="1"/>
          </p:cNvSpPr>
          <p:nvPr>
            <p:ph idx="1"/>
          </p:nvPr>
        </p:nvSpPr>
        <p:spPr>
          <a:xfrm>
            <a:off x="590872" y="1059582"/>
            <a:ext cx="8229600" cy="3816424"/>
          </a:xfrm>
        </p:spPr>
        <p:txBody>
          <a:bodyPr/>
          <a:lstStyle/>
          <a:p>
            <a:r>
              <a:rPr lang="en-US" b="1" dirty="0"/>
              <a:t>Black Box </a:t>
            </a:r>
            <a:r>
              <a:rPr lang="en-US" dirty="0"/>
              <a:t>testing – internal processing is unknown</a:t>
            </a:r>
          </a:p>
          <a:p>
            <a:pPr lvl="1"/>
            <a:r>
              <a:rPr lang="en-US" dirty="0"/>
              <a:t>“… can … show the presence of bugs, but never … their absence!”</a:t>
            </a:r>
            <a:br>
              <a:rPr lang="en-US" dirty="0"/>
            </a:br>
            <a:r>
              <a:rPr lang="en-US" dirty="0"/>
              <a:t>― Edsger W. Dijkstra</a:t>
            </a:r>
          </a:p>
          <a:p>
            <a:pPr lvl="1"/>
            <a:r>
              <a:rPr lang="en-US" dirty="0"/>
              <a:t>Focuses on functional tests. Leads to exhaustive testing.</a:t>
            </a:r>
          </a:p>
        </p:txBody>
      </p:sp>
      <p:pic>
        <p:nvPicPr>
          <p:cNvPr id="5" name="Picture 4">
            <a:extLst>
              <a:ext uri="{FF2B5EF4-FFF2-40B4-BE49-F238E27FC236}">
                <a16:creationId xmlns:a16="http://schemas.microsoft.com/office/drawing/2014/main" id="{959778AC-FB45-8C28-C990-8EAF0A4815D9}"/>
              </a:ext>
            </a:extLst>
          </p:cNvPr>
          <p:cNvPicPr>
            <a:picLocks noChangeAspect="1"/>
          </p:cNvPicPr>
          <p:nvPr/>
        </p:nvPicPr>
        <p:blipFill>
          <a:blip r:embed="rId3"/>
          <a:stretch>
            <a:fillRect/>
          </a:stretch>
        </p:blipFill>
        <p:spPr>
          <a:xfrm>
            <a:off x="791580" y="2571750"/>
            <a:ext cx="7560840" cy="2436922"/>
          </a:xfrm>
          <a:prstGeom prst="rect">
            <a:avLst/>
          </a:prstGeom>
        </p:spPr>
      </p:pic>
    </p:spTree>
    <p:extLst>
      <p:ext uri="{BB962C8B-B14F-4D97-AF65-F5344CB8AC3E}">
        <p14:creationId xmlns:p14="http://schemas.microsoft.com/office/powerpoint/2010/main" val="254116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27CF-13FE-858E-8590-17513176954D}"/>
              </a:ext>
            </a:extLst>
          </p:cNvPr>
          <p:cNvSpPr>
            <a:spLocks noGrp="1"/>
          </p:cNvSpPr>
          <p:nvPr>
            <p:ph type="title"/>
          </p:nvPr>
        </p:nvSpPr>
        <p:spPr/>
        <p:txBody>
          <a:bodyPr/>
          <a:lstStyle/>
          <a:p>
            <a:r>
              <a:rPr lang="en-CA" dirty="0"/>
              <a:t>Testing Methods are Black and White</a:t>
            </a:r>
          </a:p>
        </p:txBody>
      </p:sp>
      <p:sp>
        <p:nvSpPr>
          <p:cNvPr id="3" name="Content Placeholder 2">
            <a:extLst>
              <a:ext uri="{FF2B5EF4-FFF2-40B4-BE49-F238E27FC236}">
                <a16:creationId xmlns:a16="http://schemas.microsoft.com/office/drawing/2014/main" id="{7E94DF37-F973-239C-2932-75883E5A9B45}"/>
              </a:ext>
            </a:extLst>
          </p:cNvPr>
          <p:cNvSpPr>
            <a:spLocks noGrp="1"/>
          </p:cNvSpPr>
          <p:nvPr>
            <p:ph idx="1"/>
          </p:nvPr>
        </p:nvSpPr>
        <p:spPr>
          <a:xfrm>
            <a:off x="457200" y="1059582"/>
            <a:ext cx="8507288" cy="3816424"/>
          </a:xfrm>
        </p:spPr>
        <p:txBody>
          <a:bodyPr>
            <a:normAutofit fontScale="92500"/>
          </a:bodyPr>
          <a:lstStyle/>
          <a:p>
            <a:pPr marL="0" indent="0">
              <a:buNone/>
            </a:pPr>
            <a:r>
              <a:rPr lang="en-US" b="1" dirty="0"/>
              <a:t>White Box </a:t>
            </a:r>
            <a:r>
              <a:rPr lang="en-US" dirty="0"/>
              <a:t>testing – source code can be evaluated</a:t>
            </a:r>
          </a:p>
          <a:p>
            <a:r>
              <a:rPr lang="en-US" dirty="0"/>
              <a:t>correctness, completeness, error, omission are logically deduced</a:t>
            </a:r>
          </a:p>
          <a:p>
            <a:pPr marL="0" indent="0">
              <a:buNone/>
            </a:pPr>
            <a:r>
              <a:rPr lang="en-US" dirty="0"/>
              <a:t>Verifies…</a:t>
            </a:r>
          </a:p>
          <a:p>
            <a:r>
              <a:rPr lang="en-US" dirty="0"/>
              <a:t>all paths through the code are exercised</a:t>
            </a:r>
          </a:p>
          <a:p>
            <a:r>
              <a:rPr lang="en-US" dirty="0"/>
              <a:t>all lines of code are exercised with min / max ranges</a:t>
            </a:r>
          </a:p>
          <a:p>
            <a:r>
              <a:rPr lang="en-US" dirty="0"/>
              <a:t>all functions are called with min / max ranges of values</a:t>
            </a:r>
          </a:p>
          <a:p>
            <a:pPr lvl="1"/>
            <a:r>
              <a:rPr lang="en-US" dirty="0"/>
              <a:t>information hiding:	parameters passed by value</a:t>
            </a:r>
            <a:br>
              <a:rPr lang="en-US" dirty="0"/>
            </a:br>
            <a:r>
              <a:rPr lang="en-US" dirty="0"/>
              <a:t>	local variables have no side-effects on global variables</a:t>
            </a:r>
          </a:p>
          <a:p>
            <a:pPr lvl="1"/>
            <a:r>
              <a:rPr lang="en-US" dirty="0"/>
              <a:t>information sharing:	parameters passed by reference</a:t>
            </a:r>
            <a:br>
              <a:rPr lang="en-US" dirty="0"/>
            </a:br>
            <a:r>
              <a:rPr lang="en-US" dirty="0"/>
              <a:t>	global variables have no side-effects on local variables</a:t>
            </a:r>
          </a:p>
        </p:txBody>
      </p:sp>
    </p:spTree>
    <p:extLst>
      <p:ext uri="{BB962C8B-B14F-4D97-AF65-F5344CB8AC3E}">
        <p14:creationId xmlns:p14="http://schemas.microsoft.com/office/powerpoint/2010/main" val="374916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4D46E4F-ABF1-2E99-34C8-78F1D2FC8369}"/>
              </a:ext>
            </a:extLst>
          </p:cNvPr>
          <p:cNvGraphicFramePr>
            <a:graphicFrameLocks noGrp="1"/>
          </p:cNvGraphicFramePr>
          <p:nvPr>
            <p:extLst>
              <p:ext uri="{D42A27DB-BD31-4B8C-83A1-F6EECF244321}">
                <p14:modId xmlns:p14="http://schemas.microsoft.com/office/powerpoint/2010/main" val="2787911420"/>
              </p:ext>
            </p:extLst>
          </p:nvPr>
        </p:nvGraphicFramePr>
        <p:xfrm>
          <a:off x="1133618" y="483518"/>
          <a:ext cx="6876764" cy="4023672"/>
        </p:xfrm>
        <a:graphic>
          <a:graphicData uri="http://schemas.openxmlformats.org/drawingml/2006/table">
            <a:tbl>
              <a:tblPr firstRow="1" bandRow="1">
                <a:tableStyleId>{3B4B98B0-60AC-42C2-AFA5-B58CD77FA1E5}</a:tableStyleId>
              </a:tblPr>
              <a:tblGrid>
                <a:gridCol w="2484276">
                  <a:extLst>
                    <a:ext uri="{9D8B030D-6E8A-4147-A177-3AD203B41FA5}">
                      <a16:colId xmlns:a16="http://schemas.microsoft.com/office/drawing/2014/main" val="2741325550"/>
                    </a:ext>
                  </a:extLst>
                </a:gridCol>
                <a:gridCol w="4392488">
                  <a:extLst>
                    <a:ext uri="{9D8B030D-6E8A-4147-A177-3AD203B41FA5}">
                      <a16:colId xmlns:a16="http://schemas.microsoft.com/office/drawing/2014/main" val="2552445052"/>
                    </a:ext>
                  </a:extLst>
                </a:gridCol>
              </a:tblGrid>
              <a:tr h="654175">
                <a:tc>
                  <a:txBody>
                    <a:bodyPr/>
                    <a:lstStyle/>
                    <a:p>
                      <a:pPr algn="ctr"/>
                      <a:r>
                        <a:rPr lang="en-CA" sz="2800" b="0" u="sng" dirty="0"/>
                        <a:t>Testing Type</a:t>
                      </a:r>
                    </a:p>
                  </a:txBody>
                  <a:tcPr/>
                </a:tc>
                <a:tc>
                  <a:txBody>
                    <a:bodyPr/>
                    <a:lstStyle/>
                    <a:p>
                      <a:r>
                        <a:rPr lang="en-CA" sz="2800" b="0" u="none" dirty="0"/>
                        <a:t>      </a:t>
                      </a:r>
                      <a:r>
                        <a:rPr lang="en-CA" sz="2800" b="0" u="sng" dirty="0"/>
                        <a:t>Box Method</a:t>
                      </a:r>
                    </a:p>
                  </a:txBody>
                  <a:tcPr/>
                </a:tc>
                <a:extLst>
                  <a:ext uri="{0D108BD9-81ED-4DB2-BD59-A6C34878D82A}">
                    <a16:rowId xmlns:a16="http://schemas.microsoft.com/office/drawing/2014/main" val="2907049542"/>
                  </a:ext>
                </a:extLst>
              </a:tr>
              <a:tr h="497953">
                <a:tc>
                  <a:txBody>
                    <a:bodyPr/>
                    <a:lstStyle/>
                    <a:p>
                      <a:pPr algn="ctr"/>
                      <a:r>
                        <a:rPr lang="en-CA" sz="2800" b="0" dirty="0"/>
                        <a:t>Unit</a:t>
                      </a:r>
                      <a:endParaRPr lang="en-CA"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dirty="0"/>
                        <a:t>White – </a:t>
                      </a:r>
                      <a:r>
                        <a:rPr lang="en-CA" sz="2800" dirty="0"/>
                        <a:t>programmer</a:t>
                      </a:r>
                    </a:p>
                  </a:txBody>
                  <a:tcPr/>
                </a:tc>
                <a:extLst>
                  <a:ext uri="{0D108BD9-81ED-4DB2-BD59-A6C34878D82A}">
                    <a16:rowId xmlns:a16="http://schemas.microsoft.com/office/drawing/2014/main" val="1843505112"/>
                  </a:ext>
                </a:extLst>
              </a:tr>
              <a:tr h="654175">
                <a:tc>
                  <a:txBody>
                    <a:bodyPr/>
                    <a:lstStyle/>
                    <a:p>
                      <a:pPr algn="ctr"/>
                      <a:r>
                        <a:rPr lang="en-CA" sz="2800" dirty="0"/>
                        <a:t>Integration</a:t>
                      </a:r>
                    </a:p>
                  </a:txBody>
                  <a:tcPr/>
                </a:tc>
                <a:tc>
                  <a:txBody>
                    <a:bodyPr/>
                    <a:lstStyle/>
                    <a:p>
                      <a:r>
                        <a:rPr lang="en-CA" sz="2800" dirty="0"/>
                        <a:t>White </a:t>
                      </a:r>
                      <a:r>
                        <a:rPr lang="en-CA" sz="2800" b="0" dirty="0"/>
                        <a:t>– </a:t>
                      </a:r>
                      <a:r>
                        <a:rPr lang="en-CA" sz="2800" dirty="0"/>
                        <a:t>programmer</a:t>
                      </a:r>
                      <a:br>
                        <a:rPr lang="en-CA" sz="2800" dirty="0"/>
                      </a:br>
                      <a:r>
                        <a:rPr lang="en-CA" sz="2800" dirty="0"/>
                        <a:t>Black</a:t>
                      </a:r>
                      <a:r>
                        <a:rPr lang="en-CA" sz="2800" kern="0" spc="400" baseline="0" dirty="0"/>
                        <a:t> </a:t>
                      </a:r>
                      <a:r>
                        <a:rPr lang="en-CA" sz="2800" b="0" dirty="0"/>
                        <a:t>– system </a:t>
                      </a:r>
                      <a:r>
                        <a:rPr lang="en-CA" sz="2800" dirty="0"/>
                        <a:t>analyst</a:t>
                      </a:r>
                    </a:p>
                  </a:txBody>
                  <a:tcPr/>
                </a:tc>
                <a:extLst>
                  <a:ext uri="{0D108BD9-81ED-4DB2-BD59-A6C34878D82A}">
                    <a16:rowId xmlns:a16="http://schemas.microsoft.com/office/drawing/2014/main" val="1916046237"/>
                  </a:ext>
                </a:extLst>
              </a:tr>
              <a:tr h="961577">
                <a:tc>
                  <a:txBody>
                    <a:bodyPr/>
                    <a:lstStyle/>
                    <a:p>
                      <a:pPr algn="ctr"/>
                      <a:r>
                        <a:rPr lang="en-GB" sz="2800" b="0" i="0" dirty="0">
                          <a:solidFill>
                            <a:srgbClr val="202122"/>
                          </a:solidFill>
                          <a:effectLst/>
                          <a:latin typeface="Arial" panose="020B0604020202020204" pitchFamily="34" charset="0"/>
                        </a:rPr>
                        <a:t>Acceptance</a:t>
                      </a:r>
                      <a:endParaRPr lang="en-CA"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a:t>White </a:t>
                      </a:r>
                      <a:r>
                        <a:rPr lang="en-CA" sz="2800" b="0" dirty="0"/>
                        <a:t>– business </a:t>
                      </a:r>
                      <a:r>
                        <a:rPr lang="en-CA" sz="2800" dirty="0"/>
                        <a:t>analyst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a:t>Black</a:t>
                      </a:r>
                      <a:r>
                        <a:rPr lang="en-CA" sz="2800" kern="0" spc="400" baseline="0" dirty="0"/>
                        <a:t> </a:t>
                      </a:r>
                      <a:r>
                        <a:rPr lang="en-CA" sz="2800" b="0" dirty="0"/>
                        <a:t>– </a:t>
                      </a:r>
                      <a:r>
                        <a:rPr lang="en-CA" sz="2800" dirty="0"/>
                        <a:t>users</a:t>
                      </a:r>
                    </a:p>
                  </a:txBody>
                  <a:tcPr/>
                </a:tc>
                <a:extLst>
                  <a:ext uri="{0D108BD9-81ED-4DB2-BD59-A6C34878D82A}">
                    <a16:rowId xmlns:a16="http://schemas.microsoft.com/office/drawing/2014/main" val="410475902"/>
                  </a:ext>
                </a:extLst>
              </a:tr>
              <a:tr h="654175">
                <a:tc>
                  <a:txBody>
                    <a:bodyPr/>
                    <a:lstStyle/>
                    <a:p>
                      <a:pPr algn="ctr"/>
                      <a:r>
                        <a:rPr lang="en-US" sz="2800" dirty="0"/>
                        <a:t>System</a:t>
                      </a:r>
                      <a:endParaRPr lang="en-CA" sz="2800" dirty="0"/>
                    </a:p>
                  </a:txBody>
                  <a:tcPr/>
                </a:tc>
                <a:tc>
                  <a:txBody>
                    <a:bodyPr/>
                    <a:lstStyle/>
                    <a:p>
                      <a:r>
                        <a:rPr lang="en-CA" sz="2800" dirty="0"/>
                        <a:t>Black</a:t>
                      </a:r>
                      <a:r>
                        <a:rPr lang="en-CA" sz="2800" kern="0" spc="400" baseline="0" dirty="0"/>
                        <a:t> </a:t>
                      </a:r>
                      <a:r>
                        <a:rPr lang="en-CA" sz="2800" b="0" dirty="0"/>
                        <a:t>– </a:t>
                      </a:r>
                      <a:r>
                        <a:rPr lang="en-CA" sz="2800" dirty="0"/>
                        <a:t>programmers</a:t>
                      </a:r>
                      <a:br>
                        <a:rPr lang="en-CA" sz="2800" dirty="0"/>
                      </a:br>
                      <a:r>
                        <a:rPr lang="en-CA" sz="2800" dirty="0"/>
                        <a:t>         </a:t>
                      </a:r>
                      <a:r>
                        <a:rPr lang="en-CA" sz="2800" kern="0" spc="400" baseline="0" dirty="0"/>
                        <a:t> </a:t>
                      </a:r>
                      <a:r>
                        <a:rPr lang="en-CA" sz="2800" b="0" kern="0" spc="400" baseline="0" dirty="0"/>
                        <a:t> </a:t>
                      </a:r>
                      <a:r>
                        <a:rPr lang="en-CA" sz="2800" b="0" dirty="0"/>
                        <a:t> </a:t>
                      </a:r>
                      <a:r>
                        <a:rPr lang="en-CA" sz="2800" kern="0" spc="400" baseline="0" dirty="0"/>
                        <a:t>&amp;</a:t>
                      </a:r>
                      <a:r>
                        <a:rPr lang="en-CA" sz="2800" b="0" dirty="0"/>
                        <a:t> analysts</a:t>
                      </a:r>
                      <a:endParaRPr lang="en-CA" sz="2800" dirty="0"/>
                    </a:p>
                  </a:txBody>
                  <a:tcPr/>
                </a:tc>
                <a:extLst>
                  <a:ext uri="{0D108BD9-81ED-4DB2-BD59-A6C34878D82A}">
                    <a16:rowId xmlns:a16="http://schemas.microsoft.com/office/drawing/2014/main" val="465187092"/>
                  </a:ext>
                </a:extLst>
              </a:tr>
            </a:tbl>
          </a:graphicData>
        </a:graphic>
      </p:graphicFrame>
    </p:spTree>
    <p:extLst>
      <p:ext uri="{BB962C8B-B14F-4D97-AF65-F5344CB8AC3E}">
        <p14:creationId xmlns:p14="http://schemas.microsoft.com/office/powerpoint/2010/main" val="3450663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2237-5382-1C32-6BBF-9AC96BD5DEFA}"/>
              </a:ext>
            </a:extLst>
          </p:cNvPr>
          <p:cNvSpPr>
            <a:spLocks noGrp="1"/>
          </p:cNvSpPr>
          <p:nvPr>
            <p:ph type="title"/>
          </p:nvPr>
        </p:nvSpPr>
        <p:spPr/>
        <p:txBody>
          <a:bodyPr/>
          <a:lstStyle/>
          <a:p>
            <a:pPr algn="ctr"/>
            <a:r>
              <a:rPr lang="en-CA" dirty="0"/>
              <a:t>Testing Challenges</a:t>
            </a:r>
          </a:p>
        </p:txBody>
      </p:sp>
      <p:sp>
        <p:nvSpPr>
          <p:cNvPr id="3" name="Content Placeholder 2">
            <a:extLst>
              <a:ext uri="{FF2B5EF4-FFF2-40B4-BE49-F238E27FC236}">
                <a16:creationId xmlns:a16="http://schemas.microsoft.com/office/drawing/2014/main" id="{4D65B075-B11A-60DC-BC18-14A46EE69E95}"/>
              </a:ext>
            </a:extLst>
          </p:cNvPr>
          <p:cNvSpPr>
            <a:spLocks noGrp="1"/>
          </p:cNvSpPr>
          <p:nvPr>
            <p:ph idx="1"/>
          </p:nvPr>
        </p:nvSpPr>
        <p:spPr>
          <a:xfrm>
            <a:off x="1727684" y="1131590"/>
            <a:ext cx="5688632" cy="3657600"/>
          </a:xfrm>
        </p:spPr>
        <p:txBody>
          <a:bodyPr>
            <a:normAutofit/>
          </a:bodyPr>
          <a:lstStyle/>
          <a:p>
            <a:pPr marL="0" indent="0">
              <a:spcBef>
                <a:spcPts val="600"/>
              </a:spcBef>
              <a:buNone/>
            </a:pPr>
            <a:r>
              <a:rPr lang="en-GB" sz="3600" dirty="0">
                <a:effectLst/>
                <a:ea typeface="Segoe UI" panose="020B0502040204020203" pitchFamily="34" charset="0"/>
              </a:rPr>
              <a:t>It ain't what you don't know </a:t>
            </a:r>
            <a:br>
              <a:rPr lang="en-GB" sz="3600" dirty="0">
                <a:effectLst/>
                <a:ea typeface="Segoe UI" panose="020B0502040204020203" pitchFamily="34" charset="0"/>
              </a:rPr>
            </a:br>
            <a:r>
              <a:rPr lang="en-GB" sz="3600" dirty="0">
                <a:effectLst/>
                <a:ea typeface="Segoe UI" panose="020B0502040204020203" pitchFamily="34" charset="0"/>
              </a:rPr>
              <a:t>that gets you into trouble.</a:t>
            </a:r>
          </a:p>
          <a:p>
            <a:pPr marL="0" indent="0">
              <a:spcBef>
                <a:spcPts val="1200"/>
              </a:spcBef>
              <a:buNone/>
            </a:pPr>
            <a:r>
              <a:rPr lang="en-GB" sz="3600" dirty="0">
                <a:effectLst/>
                <a:ea typeface="Segoe UI" panose="020B0502040204020203" pitchFamily="34" charset="0"/>
              </a:rPr>
              <a:t>It's what you know for sure </a:t>
            </a:r>
            <a:br>
              <a:rPr lang="en-GB" sz="3600" dirty="0">
                <a:effectLst/>
                <a:ea typeface="Segoe UI" panose="020B0502040204020203" pitchFamily="34" charset="0"/>
              </a:rPr>
            </a:br>
            <a:r>
              <a:rPr lang="en-GB" sz="3600" dirty="0">
                <a:effectLst/>
                <a:ea typeface="Segoe UI" panose="020B0502040204020203" pitchFamily="34" charset="0"/>
              </a:rPr>
              <a:t>that just ain't so. </a:t>
            </a:r>
            <a:br>
              <a:rPr lang="en-GB" sz="3600" dirty="0">
                <a:effectLst/>
                <a:ea typeface="Segoe UI" panose="020B0502040204020203" pitchFamily="34" charset="0"/>
              </a:rPr>
            </a:br>
            <a:r>
              <a:rPr lang="en-GB" sz="3600" dirty="0">
                <a:effectLst/>
                <a:ea typeface="Segoe UI" panose="020B0502040204020203" pitchFamily="34" charset="0"/>
              </a:rPr>
              <a:t>-- Mark Twain</a:t>
            </a:r>
          </a:p>
        </p:txBody>
      </p:sp>
    </p:spTree>
    <p:extLst>
      <p:ext uri="{BB962C8B-B14F-4D97-AF65-F5344CB8AC3E}">
        <p14:creationId xmlns:p14="http://schemas.microsoft.com/office/powerpoint/2010/main" val="22347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63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CAAB8-4258-D9AA-E05D-DF36A914792E}"/>
              </a:ext>
            </a:extLst>
          </p:cNvPr>
          <p:cNvSpPr>
            <a:spLocks noGrp="1"/>
          </p:cNvSpPr>
          <p:nvPr>
            <p:ph idx="1"/>
          </p:nvPr>
        </p:nvSpPr>
        <p:spPr>
          <a:xfrm>
            <a:off x="251520" y="1200150"/>
            <a:ext cx="5752999" cy="3657600"/>
          </a:xfrm>
        </p:spPr>
        <p:txBody>
          <a:bodyPr>
            <a:normAutofit/>
          </a:bodyPr>
          <a:lstStyle/>
          <a:p>
            <a:pPr>
              <a:lnSpc>
                <a:spcPct val="110000"/>
              </a:lnSpc>
              <a:spcBef>
                <a:spcPts val="600"/>
              </a:spcBef>
            </a:pPr>
            <a:r>
              <a:rPr lang="en-US" dirty="0"/>
              <a:t>Common Sense = Inductive Reasoning</a:t>
            </a:r>
          </a:p>
          <a:p>
            <a:pPr lvl="1">
              <a:lnSpc>
                <a:spcPct val="110000"/>
              </a:lnSpc>
              <a:spcBef>
                <a:spcPts val="600"/>
              </a:spcBef>
            </a:pPr>
            <a:r>
              <a:rPr lang="en-US" dirty="0"/>
              <a:t>make safe, sensible decisions quickly</a:t>
            </a:r>
          </a:p>
          <a:p>
            <a:pPr lvl="1">
              <a:lnSpc>
                <a:spcPct val="110000"/>
              </a:lnSpc>
              <a:spcBef>
                <a:spcPts val="600"/>
              </a:spcBef>
            </a:pPr>
            <a:r>
              <a:rPr lang="en-US" dirty="0"/>
              <a:t>stick to the middle of the road</a:t>
            </a:r>
          </a:p>
          <a:p>
            <a:pPr lvl="1">
              <a:lnSpc>
                <a:spcPct val="110000"/>
              </a:lnSpc>
              <a:spcBef>
                <a:spcPts val="600"/>
              </a:spcBef>
            </a:pPr>
            <a:r>
              <a:rPr lang="en-US" dirty="0"/>
              <a:t>eyes on the horizon</a:t>
            </a:r>
            <a:br>
              <a:rPr lang="en-US" dirty="0"/>
            </a:br>
            <a:endParaRPr lang="en-US" dirty="0"/>
          </a:p>
          <a:p>
            <a:pPr>
              <a:lnSpc>
                <a:spcPct val="110000"/>
              </a:lnSpc>
              <a:spcBef>
                <a:spcPts val="600"/>
              </a:spcBef>
            </a:pPr>
            <a:r>
              <a:rPr lang="en-US" dirty="0"/>
              <a:t>Testing = Deductive Reasoning</a:t>
            </a:r>
          </a:p>
          <a:p>
            <a:pPr lvl="1">
              <a:lnSpc>
                <a:spcPct val="110000"/>
              </a:lnSpc>
              <a:spcBef>
                <a:spcPts val="600"/>
              </a:spcBef>
            </a:pPr>
            <a:r>
              <a:rPr lang="en-US" dirty="0"/>
              <a:t>make exact, verifiable confirmations slowly</a:t>
            </a:r>
          </a:p>
          <a:p>
            <a:pPr lvl="1">
              <a:lnSpc>
                <a:spcPct val="110000"/>
              </a:lnSpc>
              <a:spcBef>
                <a:spcPts val="600"/>
              </a:spcBef>
            </a:pPr>
            <a:r>
              <a:rPr lang="en-US" dirty="0"/>
              <a:t>find the edges, and look over</a:t>
            </a:r>
          </a:p>
          <a:p>
            <a:pPr lvl="1">
              <a:lnSpc>
                <a:spcPct val="110000"/>
              </a:lnSpc>
              <a:spcBef>
                <a:spcPts val="600"/>
              </a:spcBef>
            </a:pPr>
            <a:endParaRPr lang="en-US" dirty="0"/>
          </a:p>
        </p:txBody>
      </p:sp>
      <p:pic>
        <p:nvPicPr>
          <p:cNvPr id="1026" name="Picture 2" descr="North Yungas Road">
            <a:extLst>
              <a:ext uri="{FF2B5EF4-FFF2-40B4-BE49-F238E27FC236}">
                <a16:creationId xmlns:a16="http://schemas.microsoft.com/office/drawing/2014/main" id="{FF527F92-CFD4-EA9B-2BE4-4837472BE4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957" t="14309" r="2739" b="11855"/>
          <a:stretch/>
        </p:blipFill>
        <p:spPr bwMode="auto">
          <a:xfrm>
            <a:off x="6004518" y="2929395"/>
            <a:ext cx="2796481" cy="20279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D5D645E-4FC1-D031-1323-1F14F548DAEF}"/>
              </a:ext>
            </a:extLst>
          </p:cNvPr>
          <p:cNvPicPr>
            <a:picLocks noChangeAspect="1"/>
          </p:cNvPicPr>
          <p:nvPr/>
        </p:nvPicPr>
        <p:blipFill rotWithShape="1">
          <a:blip r:embed="rId4"/>
          <a:srcRect l="13382" t="33161"/>
          <a:stretch/>
        </p:blipFill>
        <p:spPr>
          <a:xfrm>
            <a:off x="6004519" y="1195561"/>
            <a:ext cx="2796481" cy="1611610"/>
          </a:xfrm>
          <a:prstGeom prst="rect">
            <a:avLst/>
          </a:prstGeom>
        </p:spPr>
      </p:pic>
      <p:sp>
        <p:nvSpPr>
          <p:cNvPr id="9" name="Title 1">
            <a:extLst>
              <a:ext uri="{FF2B5EF4-FFF2-40B4-BE49-F238E27FC236}">
                <a16:creationId xmlns:a16="http://schemas.microsoft.com/office/drawing/2014/main" id="{78587284-F2E2-FED2-CC43-B7D4CC8B8533}"/>
              </a:ext>
            </a:extLst>
          </p:cNvPr>
          <p:cNvSpPr>
            <a:spLocks noGrp="1"/>
          </p:cNvSpPr>
          <p:nvPr>
            <p:ph type="title"/>
          </p:nvPr>
        </p:nvSpPr>
        <p:spPr>
          <a:xfrm>
            <a:off x="0" y="267494"/>
            <a:ext cx="9144000" cy="742950"/>
          </a:xfrm>
        </p:spPr>
        <p:txBody>
          <a:bodyPr>
            <a:normAutofit/>
          </a:bodyPr>
          <a:lstStyle/>
          <a:p>
            <a:pPr algn="ctr"/>
            <a:r>
              <a:rPr lang="en-CA" dirty="0"/>
              <a:t>Testing Challenges </a:t>
            </a:r>
            <a:r>
              <a:rPr lang="en-US" dirty="0"/>
              <a:t>– the way we think</a:t>
            </a:r>
            <a:endParaRPr lang="en-CA" dirty="0"/>
          </a:p>
        </p:txBody>
      </p:sp>
    </p:spTree>
    <p:extLst>
      <p:ext uri="{BB962C8B-B14F-4D97-AF65-F5344CB8AC3E}">
        <p14:creationId xmlns:p14="http://schemas.microsoft.com/office/powerpoint/2010/main" val="150086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C55B-C5A3-E1EB-00D2-19511F0C8CA2}"/>
              </a:ext>
            </a:extLst>
          </p:cNvPr>
          <p:cNvSpPr>
            <a:spLocks noGrp="1"/>
          </p:cNvSpPr>
          <p:nvPr>
            <p:ph type="title"/>
          </p:nvPr>
        </p:nvSpPr>
        <p:spPr>
          <a:xfrm>
            <a:off x="0" y="267494"/>
            <a:ext cx="9144000" cy="742950"/>
          </a:xfrm>
        </p:spPr>
        <p:txBody>
          <a:bodyPr>
            <a:normAutofit/>
          </a:bodyPr>
          <a:lstStyle/>
          <a:p>
            <a:pPr algn="ctr"/>
            <a:r>
              <a:rPr lang="en-CA" dirty="0"/>
              <a:t>Testing Challenges </a:t>
            </a:r>
            <a:r>
              <a:rPr lang="en-US" dirty="0"/>
              <a:t>– the way we think</a:t>
            </a:r>
            <a:endParaRPr lang="en-CA" dirty="0"/>
          </a:p>
        </p:txBody>
      </p:sp>
      <p:sp>
        <p:nvSpPr>
          <p:cNvPr id="3" name="Content Placeholder 2">
            <a:extLst>
              <a:ext uri="{FF2B5EF4-FFF2-40B4-BE49-F238E27FC236}">
                <a16:creationId xmlns:a16="http://schemas.microsoft.com/office/drawing/2014/main" id="{C4EC3068-2D61-F9B5-ED78-73A8B88E5E3A}"/>
              </a:ext>
            </a:extLst>
          </p:cNvPr>
          <p:cNvSpPr>
            <a:spLocks noGrp="1"/>
          </p:cNvSpPr>
          <p:nvPr>
            <p:ph idx="1"/>
          </p:nvPr>
        </p:nvSpPr>
        <p:spPr>
          <a:xfrm>
            <a:off x="457200" y="987574"/>
            <a:ext cx="8229600" cy="3657600"/>
          </a:xfrm>
        </p:spPr>
        <p:txBody>
          <a:bodyPr>
            <a:normAutofit/>
          </a:bodyPr>
          <a:lstStyle/>
          <a:p>
            <a:pPr marL="0" indent="0" algn="ctr">
              <a:buNone/>
            </a:pPr>
            <a:endParaRPr lang="en-US" sz="2800" b="1" dirty="0"/>
          </a:p>
          <a:p>
            <a:pPr marL="0" indent="0" algn="ctr">
              <a:buNone/>
            </a:pPr>
            <a:r>
              <a:rPr lang="en-US" sz="2800" b="1" dirty="0"/>
              <a:t>Inductive + Deductive = Precision Guesswork</a:t>
            </a:r>
          </a:p>
          <a:p>
            <a:pPr marL="0" indent="0" algn="ctr">
              <a:buNone/>
            </a:pPr>
            <a:r>
              <a:rPr lang="en-US" sz="2800" dirty="0"/>
              <a:t>"Guessing is how reasoning proceeds </a:t>
            </a:r>
            <a:br>
              <a:rPr lang="en-US" sz="2800" dirty="0"/>
            </a:br>
            <a:r>
              <a:rPr lang="en-US" sz="2800" dirty="0"/>
              <a:t>in the absence of fact."</a:t>
            </a:r>
          </a:p>
          <a:p>
            <a:pPr marL="0" indent="0" algn="ctr">
              <a:buNone/>
            </a:pPr>
            <a:r>
              <a:rPr lang="en-US" sz="2800" dirty="0"/>
              <a:t>How do we make good guesses?</a:t>
            </a:r>
          </a:p>
          <a:p>
            <a:pPr marL="0" indent="0" algn="ctr">
              <a:buNone/>
            </a:pPr>
            <a:r>
              <a:rPr lang="en-US" sz="2800" dirty="0"/>
              <a:t>First, let's look at how we make bad ones…</a:t>
            </a:r>
            <a:endParaRPr lang="en-CA" sz="2800" dirty="0"/>
          </a:p>
        </p:txBody>
      </p:sp>
    </p:spTree>
    <p:extLst>
      <p:ext uri="{BB962C8B-B14F-4D97-AF65-F5344CB8AC3E}">
        <p14:creationId xmlns:p14="http://schemas.microsoft.com/office/powerpoint/2010/main" val="363443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2237-5382-1C32-6BBF-9AC96BD5DEFA}"/>
              </a:ext>
            </a:extLst>
          </p:cNvPr>
          <p:cNvSpPr>
            <a:spLocks noGrp="1"/>
          </p:cNvSpPr>
          <p:nvPr>
            <p:ph type="title"/>
          </p:nvPr>
        </p:nvSpPr>
        <p:spPr/>
        <p:txBody>
          <a:bodyPr/>
          <a:lstStyle/>
          <a:p>
            <a:pPr algn="ctr"/>
            <a:r>
              <a:rPr lang="en-CA" dirty="0"/>
              <a:t>Testing Challenges</a:t>
            </a:r>
          </a:p>
        </p:txBody>
      </p:sp>
      <p:sp>
        <p:nvSpPr>
          <p:cNvPr id="3" name="Content Placeholder 2">
            <a:extLst>
              <a:ext uri="{FF2B5EF4-FFF2-40B4-BE49-F238E27FC236}">
                <a16:creationId xmlns:a16="http://schemas.microsoft.com/office/drawing/2014/main" id="{4D65B075-B11A-60DC-BC18-14A46EE69E95}"/>
              </a:ext>
            </a:extLst>
          </p:cNvPr>
          <p:cNvSpPr>
            <a:spLocks noGrp="1"/>
          </p:cNvSpPr>
          <p:nvPr>
            <p:ph idx="1"/>
          </p:nvPr>
        </p:nvSpPr>
        <p:spPr>
          <a:xfrm>
            <a:off x="827584" y="1707654"/>
            <a:ext cx="7715200" cy="3150096"/>
          </a:xfrm>
        </p:spPr>
        <p:txBody>
          <a:bodyPr>
            <a:noAutofit/>
          </a:bodyPr>
          <a:lstStyle/>
          <a:p>
            <a:pPr marL="0" indent="0">
              <a:spcBef>
                <a:spcPts val="2400"/>
              </a:spcBef>
              <a:buNone/>
            </a:pPr>
            <a:r>
              <a:rPr lang="en-CA" sz="4800" dirty="0"/>
              <a:t>The day was going so well,</a:t>
            </a:r>
          </a:p>
          <a:p>
            <a:pPr marL="0" indent="0">
              <a:spcBef>
                <a:spcPts val="2400"/>
              </a:spcBef>
              <a:buNone/>
            </a:pPr>
            <a:r>
              <a:rPr lang="en-CA" sz="4800" dirty="0"/>
              <a:t>and then – </a:t>
            </a:r>
            <a:r>
              <a:rPr lang="en-CA" sz="4800" i="1" dirty="0"/>
              <a:t>people.</a:t>
            </a:r>
            <a:endParaRPr lang="en-CA" sz="4800" dirty="0"/>
          </a:p>
        </p:txBody>
      </p:sp>
    </p:spTree>
    <p:extLst>
      <p:ext uri="{BB962C8B-B14F-4D97-AF65-F5344CB8AC3E}">
        <p14:creationId xmlns:p14="http://schemas.microsoft.com/office/powerpoint/2010/main" val="36369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2E1E-DFE0-C2CE-4C7A-42C9A54CE842}"/>
              </a:ext>
            </a:extLst>
          </p:cNvPr>
          <p:cNvSpPr>
            <a:spLocks noGrp="1"/>
          </p:cNvSpPr>
          <p:nvPr>
            <p:ph type="title"/>
          </p:nvPr>
        </p:nvSpPr>
        <p:spPr>
          <a:xfrm>
            <a:off x="0" y="267494"/>
            <a:ext cx="9144000" cy="742950"/>
          </a:xfrm>
        </p:spPr>
        <p:txBody>
          <a:bodyPr>
            <a:normAutofit/>
          </a:bodyPr>
          <a:lstStyle/>
          <a:p>
            <a:pPr algn="ctr"/>
            <a:r>
              <a:rPr lang="en-US" dirty="0"/>
              <a:t>Cognitive Bias – the way we don't </a:t>
            </a:r>
            <a:r>
              <a:rPr lang="en-US" i="1" dirty="0"/>
              <a:t>think</a:t>
            </a:r>
            <a:endParaRPr lang="en-CA" i="1" dirty="0"/>
          </a:p>
        </p:txBody>
      </p:sp>
      <p:sp>
        <p:nvSpPr>
          <p:cNvPr id="3" name="Content Placeholder 2">
            <a:extLst>
              <a:ext uri="{FF2B5EF4-FFF2-40B4-BE49-F238E27FC236}">
                <a16:creationId xmlns:a16="http://schemas.microsoft.com/office/drawing/2014/main" id="{0B1A32AB-3A20-B255-5A69-88ADFF663FBC}"/>
              </a:ext>
            </a:extLst>
          </p:cNvPr>
          <p:cNvSpPr>
            <a:spLocks noGrp="1"/>
          </p:cNvSpPr>
          <p:nvPr>
            <p:ph idx="1"/>
          </p:nvPr>
        </p:nvSpPr>
        <p:spPr>
          <a:xfrm>
            <a:off x="457200" y="987574"/>
            <a:ext cx="8686800" cy="3960440"/>
          </a:xfrm>
        </p:spPr>
        <p:txBody>
          <a:bodyPr>
            <a:normAutofit/>
          </a:bodyPr>
          <a:lstStyle/>
          <a:p>
            <a:r>
              <a:rPr lang="en-US" dirty="0"/>
              <a:t>people </a:t>
            </a:r>
            <a:r>
              <a:rPr lang="en-US" i="1" dirty="0"/>
              <a:t>think</a:t>
            </a:r>
            <a:r>
              <a:rPr lang="en-US" dirty="0"/>
              <a:t> they decide based on rationality and logic…</a:t>
            </a:r>
            <a:br>
              <a:rPr lang="en-US" dirty="0"/>
            </a:br>
            <a:r>
              <a:rPr lang="en-US" dirty="0"/>
              <a:t>they don't. </a:t>
            </a:r>
            <a:r>
              <a:rPr lang="en-US" sz="2000" dirty="0"/>
              <a:t>-- 2002 Nobel Prize winner: psychologist </a:t>
            </a:r>
            <a:br>
              <a:rPr lang="en-US" sz="2000" dirty="0"/>
            </a:br>
            <a:r>
              <a:rPr lang="en-US" sz="2000" dirty="0"/>
              <a:t>		 Daniel Kahneman (and economist Amos Tversky)</a:t>
            </a:r>
          </a:p>
          <a:p>
            <a:r>
              <a:rPr lang="en-US" dirty="0"/>
              <a:t>Confirmation Bias: nobody likes to be wrong, so avoid it!</a:t>
            </a:r>
          </a:p>
          <a:p>
            <a:pPr lvl="1"/>
            <a:r>
              <a:rPr lang="en-US" dirty="0"/>
              <a:t>narrow analysis confirms our beliefs and hypotheses</a:t>
            </a:r>
          </a:p>
          <a:p>
            <a:pPr lvl="1"/>
            <a:r>
              <a:rPr lang="en-US" dirty="0"/>
              <a:t>and ignores contradictory approaches</a:t>
            </a:r>
          </a:p>
          <a:p>
            <a:r>
              <a:rPr lang="en-US" dirty="0"/>
              <a:t>Congruence Bias: proving we're not wrong, so </a:t>
            </a:r>
            <a:r>
              <a:rPr lang="en-US" i="1" dirty="0"/>
              <a:t>there!</a:t>
            </a:r>
          </a:p>
          <a:p>
            <a:pPr lvl="1"/>
            <a:r>
              <a:rPr lang="en-US" b="0" i="0" dirty="0">
                <a:solidFill>
                  <a:srgbClr val="202122"/>
                </a:solidFill>
                <a:effectLst/>
                <a:latin typeface="Arial" panose="020B0604020202020204" pitchFamily="34" charset="0"/>
              </a:rPr>
              <a:t>testing data </a:t>
            </a:r>
            <a:r>
              <a:rPr lang="en-US" dirty="0"/>
              <a:t>confirms our hypotheses</a:t>
            </a:r>
          </a:p>
          <a:p>
            <a:pPr lvl="1"/>
            <a:r>
              <a:rPr lang="en-US" dirty="0"/>
              <a:t>'Wrong' data produces bad results! So don't use it. </a:t>
            </a:r>
            <a:r>
              <a:rPr lang="en-US" i="1" dirty="0"/>
              <a:t>Duh!</a:t>
            </a:r>
          </a:p>
          <a:p>
            <a:pPr lvl="1"/>
            <a:r>
              <a:rPr lang="en-US" sz="2000" dirty="0"/>
              <a:t>Stick with expectations. No one can test all possible inputs &amp; outputs.</a:t>
            </a:r>
            <a:endParaRPr lang="en-CA" sz="2000" dirty="0"/>
          </a:p>
        </p:txBody>
      </p:sp>
    </p:spTree>
    <p:extLst>
      <p:ext uri="{BB962C8B-B14F-4D97-AF65-F5344CB8AC3E}">
        <p14:creationId xmlns:p14="http://schemas.microsoft.com/office/powerpoint/2010/main" val="164369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News of the Week</a:t>
            </a:r>
          </a:p>
        </p:txBody>
      </p:sp>
      <p:sp>
        <p:nvSpPr>
          <p:cNvPr id="6" name="Content Placeholder 5"/>
          <p:cNvSpPr>
            <a:spLocks noGrp="1"/>
          </p:cNvSpPr>
          <p:nvPr>
            <p:ph idx="1"/>
          </p:nvPr>
        </p:nvSpPr>
        <p:spPr/>
        <p:txBody>
          <a:bodyPr/>
          <a:lstStyle/>
          <a:p>
            <a:endParaRPr lang="en-CA"/>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1880" y="1995686"/>
            <a:ext cx="2240096" cy="1851427"/>
          </a:xfrm>
          <a:prstGeom prst="rect">
            <a:avLst/>
          </a:prstGeom>
        </p:spPr>
      </p:pic>
    </p:spTree>
    <p:extLst>
      <p:ext uri="{BB962C8B-B14F-4D97-AF65-F5344CB8AC3E}">
        <p14:creationId xmlns:p14="http://schemas.microsoft.com/office/powerpoint/2010/main" val="608143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43878-50E0-BC05-156C-3872332222C6}"/>
              </a:ext>
            </a:extLst>
          </p:cNvPr>
          <p:cNvSpPr>
            <a:spLocks noGrp="1"/>
          </p:cNvSpPr>
          <p:nvPr>
            <p:ph type="title"/>
          </p:nvPr>
        </p:nvSpPr>
        <p:spPr/>
        <p:txBody>
          <a:bodyPr/>
          <a:lstStyle/>
          <a:p>
            <a:r>
              <a:rPr lang="en-CA" dirty="0"/>
              <a:t>Black Box Test Problem</a:t>
            </a:r>
          </a:p>
        </p:txBody>
      </p:sp>
      <p:sp>
        <p:nvSpPr>
          <p:cNvPr id="3" name="Content Placeholder 2">
            <a:extLst>
              <a:ext uri="{FF2B5EF4-FFF2-40B4-BE49-F238E27FC236}">
                <a16:creationId xmlns:a16="http://schemas.microsoft.com/office/drawing/2014/main" id="{70671742-2C3B-290D-9EF0-1850E4FA67C1}"/>
              </a:ext>
            </a:extLst>
          </p:cNvPr>
          <p:cNvSpPr>
            <a:spLocks noGrp="1"/>
          </p:cNvSpPr>
          <p:nvPr>
            <p:ph idx="1"/>
          </p:nvPr>
        </p:nvSpPr>
        <p:spPr/>
        <p:txBody>
          <a:bodyPr/>
          <a:lstStyle/>
          <a:p>
            <a:pPr marL="0" indent="0">
              <a:buNone/>
            </a:pPr>
            <a:r>
              <a:rPr lang="en-CA" sz="3200" dirty="0"/>
              <a:t>Given this number sequence:	1, 2, 3, 6, ?</a:t>
            </a:r>
          </a:p>
          <a:p>
            <a:pPr marL="0" indent="0">
              <a:buNone/>
            </a:pPr>
            <a:r>
              <a:rPr lang="en-CA" dirty="0"/>
              <a:t>Discover the underlying mathematical rule by testing</a:t>
            </a:r>
            <a:br>
              <a:rPr lang="en-CA" dirty="0"/>
            </a:br>
            <a:r>
              <a:rPr lang="en-CA" dirty="0"/>
              <a:t>one or more of the next number(s) in the sequence.</a:t>
            </a:r>
          </a:p>
          <a:p>
            <a:pPr marL="0" indent="0">
              <a:buNone/>
            </a:pPr>
            <a:r>
              <a:rPr lang="en-CA" dirty="0"/>
              <a:t>Feedback: True | False – test number(s) follows the rule.</a:t>
            </a:r>
          </a:p>
          <a:p>
            <a:pPr marL="0" indent="0">
              <a:buNone/>
            </a:pPr>
            <a:r>
              <a:rPr lang="en-CA" dirty="0"/>
              <a:t>Multiple tests are allowed.</a:t>
            </a:r>
          </a:p>
          <a:p>
            <a:pPr marL="0" indent="0">
              <a:buNone/>
            </a:pPr>
            <a:r>
              <a:rPr lang="en-CA" dirty="0"/>
              <a:t>Propose your hypothesis of the underlying rule at any time.</a:t>
            </a:r>
            <a:br>
              <a:rPr lang="en-CA" dirty="0"/>
            </a:br>
            <a:r>
              <a:rPr lang="en-CA" dirty="0"/>
              <a:t>Feedback will be True | False.</a:t>
            </a:r>
          </a:p>
        </p:txBody>
      </p:sp>
    </p:spTree>
    <p:extLst>
      <p:ext uri="{BB962C8B-B14F-4D97-AF65-F5344CB8AC3E}">
        <p14:creationId xmlns:p14="http://schemas.microsoft.com/office/powerpoint/2010/main" val="342558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EFC1-D7E9-6603-5AB1-D7C7BAA247AD}"/>
              </a:ext>
            </a:extLst>
          </p:cNvPr>
          <p:cNvSpPr>
            <a:spLocks noGrp="1"/>
          </p:cNvSpPr>
          <p:nvPr>
            <p:ph type="title"/>
          </p:nvPr>
        </p:nvSpPr>
        <p:spPr/>
        <p:txBody>
          <a:bodyPr/>
          <a:lstStyle/>
          <a:p>
            <a:r>
              <a:rPr lang="en-CA" dirty="0"/>
              <a:t>Scientific Method</a:t>
            </a:r>
          </a:p>
        </p:txBody>
      </p:sp>
      <p:sp>
        <p:nvSpPr>
          <p:cNvPr id="3" name="Content Placeholder 2">
            <a:extLst>
              <a:ext uri="{FF2B5EF4-FFF2-40B4-BE49-F238E27FC236}">
                <a16:creationId xmlns:a16="http://schemas.microsoft.com/office/drawing/2014/main" id="{2B9A36FE-CCCC-A823-0AEB-1F46A4C33977}"/>
              </a:ext>
            </a:extLst>
          </p:cNvPr>
          <p:cNvSpPr>
            <a:spLocks noGrp="1"/>
          </p:cNvSpPr>
          <p:nvPr>
            <p:ph idx="1"/>
          </p:nvPr>
        </p:nvSpPr>
        <p:spPr>
          <a:xfrm>
            <a:off x="457200" y="1059582"/>
            <a:ext cx="4186808" cy="3950752"/>
          </a:xfrm>
        </p:spPr>
        <p:txBody>
          <a:bodyPr>
            <a:normAutofit/>
          </a:bodyPr>
          <a:lstStyle/>
          <a:p>
            <a:pPr marL="0" indent="0">
              <a:buNone/>
            </a:pPr>
            <a:r>
              <a:rPr lang="en-CA" dirty="0"/>
              <a:t>Accept hypothesis only while</a:t>
            </a:r>
            <a:br>
              <a:rPr lang="en-CA" dirty="0"/>
            </a:br>
            <a:r>
              <a:rPr lang="en-CA" dirty="0"/>
              <a:t>it cannot be proved wrong.</a:t>
            </a:r>
          </a:p>
          <a:p>
            <a:r>
              <a:rPr lang="en-CA" dirty="0"/>
              <a:t>confirm a range of values work as expected.</a:t>
            </a:r>
          </a:p>
          <a:p>
            <a:r>
              <a:rPr lang="en-CA" dirty="0"/>
              <a:t>confirm outside values don't cause unexpected results.</a:t>
            </a:r>
          </a:p>
          <a:p>
            <a:r>
              <a:rPr lang="en-CA" dirty="0"/>
              <a:t>We test if it works, then </a:t>
            </a:r>
            <a:br>
              <a:rPr lang="en-CA" dirty="0"/>
            </a:br>
            <a:r>
              <a:rPr lang="en-CA" dirty="0"/>
              <a:t>we test to see if it doesn't.</a:t>
            </a:r>
          </a:p>
          <a:p>
            <a:r>
              <a:rPr lang="en-CA" i="1" dirty="0"/>
              <a:t>Can you disprove yourself?</a:t>
            </a:r>
          </a:p>
        </p:txBody>
      </p:sp>
      <p:pic>
        <p:nvPicPr>
          <p:cNvPr id="4" name="AS15_Ham_feath_drop3_2_Trim">
            <a:hlinkClick r:id="" action="ppaction://media"/>
            <a:extLst>
              <a:ext uri="{FF2B5EF4-FFF2-40B4-BE49-F238E27FC236}">
                <a16:creationId xmlns:a16="http://schemas.microsoft.com/office/drawing/2014/main" id="{8386E463-7040-D5EA-1BF7-E7BB020E9BA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025840" y="267684"/>
            <a:ext cx="3568746" cy="2676559"/>
          </a:xfrm>
          <a:prstGeom prst="rect">
            <a:avLst/>
          </a:prstGeom>
        </p:spPr>
      </p:pic>
      <p:pic>
        <p:nvPicPr>
          <p:cNvPr id="6" name="Picture 5">
            <a:extLst>
              <a:ext uri="{FF2B5EF4-FFF2-40B4-BE49-F238E27FC236}">
                <a16:creationId xmlns:a16="http://schemas.microsoft.com/office/drawing/2014/main" id="{A8519356-41D3-FC31-D975-EFD17C2767B4}"/>
              </a:ext>
            </a:extLst>
          </p:cNvPr>
          <p:cNvPicPr>
            <a:picLocks noChangeAspect="1"/>
          </p:cNvPicPr>
          <p:nvPr/>
        </p:nvPicPr>
        <p:blipFill>
          <a:blip r:embed="rId6"/>
          <a:stretch>
            <a:fillRect/>
          </a:stretch>
        </p:blipFill>
        <p:spPr>
          <a:xfrm>
            <a:off x="5194964" y="3034958"/>
            <a:ext cx="3230498" cy="2011905"/>
          </a:xfrm>
          <a:prstGeom prst="rect">
            <a:avLst/>
          </a:prstGeom>
        </p:spPr>
      </p:pic>
      <p:sp>
        <p:nvSpPr>
          <p:cNvPr id="9" name="Arc 8">
            <a:extLst>
              <a:ext uri="{FF2B5EF4-FFF2-40B4-BE49-F238E27FC236}">
                <a16:creationId xmlns:a16="http://schemas.microsoft.com/office/drawing/2014/main" id="{6ADAF8A7-24E4-52E8-2703-6B98CFAAD431}"/>
              </a:ext>
            </a:extLst>
          </p:cNvPr>
          <p:cNvSpPr/>
          <p:nvPr/>
        </p:nvSpPr>
        <p:spPr>
          <a:xfrm rot="19634419" flipH="1">
            <a:off x="5715375" y="3472675"/>
            <a:ext cx="1355610" cy="193222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29314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A966-7D84-ECF7-4AD4-6068A3AB0361}"/>
              </a:ext>
            </a:extLst>
          </p:cNvPr>
          <p:cNvSpPr>
            <a:spLocks noGrp="1"/>
          </p:cNvSpPr>
          <p:nvPr>
            <p:ph type="title"/>
          </p:nvPr>
        </p:nvSpPr>
        <p:spPr/>
        <p:txBody>
          <a:bodyPr/>
          <a:lstStyle/>
          <a:p>
            <a:pPr algn="ctr"/>
            <a:r>
              <a:rPr lang="en-CA" dirty="0"/>
              <a:t>Test Cases: Positive and Negative</a:t>
            </a:r>
          </a:p>
        </p:txBody>
      </p:sp>
      <p:sp>
        <p:nvSpPr>
          <p:cNvPr id="3" name="Content Placeholder 2">
            <a:extLst>
              <a:ext uri="{FF2B5EF4-FFF2-40B4-BE49-F238E27FC236}">
                <a16:creationId xmlns:a16="http://schemas.microsoft.com/office/drawing/2014/main" id="{6E9B1C31-F676-0956-FA78-F7A4E60AF314}"/>
              </a:ext>
            </a:extLst>
          </p:cNvPr>
          <p:cNvSpPr>
            <a:spLocks noGrp="1"/>
          </p:cNvSpPr>
          <p:nvPr>
            <p:ph idx="1"/>
          </p:nvPr>
        </p:nvSpPr>
        <p:spPr>
          <a:xfrm>
            <a:off x="457200" y="1059582"/>
            <a:ext cx="8229600" cy="3816424"/>
          </a:xfrm>
        </p:spPr>
        <p:txBody>
          <a:bodyPr>
            <a:normAutofit/>
          </a:bodyPr>
          <a:lstStyle/>
          <a:p>
            <a:pPr marL="0" indent="0" algn="ctr">
              <a:lnSpc>
                <a:spcPct val="120000"/>
              </a:lnSpc>
              <a:spcBef>
                <a:spcPts val="0"/>
              </a:spcBef>
              <a:buNone/>
            </a:pPr>
            <a:r>
              <a:rPr lang="en-CA" dirty="0"/>
              <a:t>Test cases document inputs and observed outputs</a:t>
            </a:r>
          </a:p>
          <a:p>
            <a:pPr marL="0" indent="0" algn="ctr">
              <a:lnSpc>
                <a:spcPct val="120000"/>
              </a:lnSpc>
              <a:spcBef>
                <a:spcPts val="0"/>
              </a:spcBef>
              <a:buNone/>
            </a:pPr>
            <a:r>
              <a:rPr lang="en-CA" dirty="0"/>
              <a:t>W</a:t>
            </a:r>
            <a:r>
              <a:rPr lang="en-CA" i="1" dirty="0"/>
              <a:t>hat are the boundaries </a:t>
            </a:r>
            <a:r>
              <a:rPr lang="en-CA" dirty="0"/>
              <a:t>for a PASS or FAIL condition?</a:t>
            </a:r>
            <a:endParaRPr lang="en-US" i="1" dirty="0"/>
          </a:p>
        </p:txBody>
      </p:sp>
      <p:sp>
        <p:nvSpPr>
          <p:cNvPr id="4" name="TextBox 3">
            <a:extLst>
              <a:ext uri="{FF2B5EF4-FFF2-40B4-BE49-F238E27FC236}">
                <a16:creationId xmlns:a16="http://schemas.microsoft.com/office/drawing/2014/main" id="{46A49355-161B-761E-244C-D724764F7A61}"/>
              </a:ext>
            </a:extLst>
          </p:cNvPr>
          <p:cNvSpPr txBox="1"/>
          <p:nvPr/>
        </p:nvSpPr>
        <p:spPr>
          <a:xfrm>
            <a:off x="930424" y="2067694"/>
            <a:ext cx="7025952" cy="1323439"/>
          </a:xfrm>
          <a:prstGeom prst="rect">
            <a:avLst/>
          </a:prstGeom>
          <a:noFill/>
          <a:ln w="38100">
            <a:solidFill>
              <a:schemeClr val="accent1">
                <a:shade val="50000"/>
              </a:schemeClr>
            </a:solidFill>
          </a:ln>
        </p:spPr>
        <p:txBody>
          <a:bodyPr wrap="square" rtlCol="0">
            <a:spAutoFit/>
          </a:bodyPr>
          <a:lstStyle/>
          <a:p>
            <a:pPr algn="ctr"/>
            <a:r>
              <a:rPr lang="en-US" sz="2000" b="1" dirty="0"/>
              <a:t>Positive</a:t>
            </a:r>
            <a:r>
              <a:rPr lang="en-US" sz="2000" dirty="0"/>
              <a:t> test cases have a representative range (lowest, middle, highest) of valid input values to generate expected output and demonstrate all functions. These should PASS.</a:t>
            </a:r>
            <a:br>
              <a:rPr lang="en-US" sz="2000" dirty="0"/>
            </a:br>
            <a:r>
              <a:rPr lang="en-CA" sz="2000" dirty="0">
                <a:hlinkClick r:id="rId3"/>
              </a:rPr>
              <a:t>Edge cases</a:t>
            </a:r>
            <a:r>
              <a:rPr lang="en-CA" sz="2000" dirty="0"/>
              <a:t>: minimum, maximum, zero, null, empty, full. </a:t>
            </a:r>
          </a:p>
        </p:txBody>
      </p:sp>
      <p:sp>
        <p:nvSpPr>
          <p:cNvPr id="8" name="TextBox 7">
            <a:extLst>
              <a:ext uri="{FF2B5EF4-FFF2-40B4-BE49-F238E27FC236}">
                <a16:creationId xmlns:a16="http://schemas.microsoft.com/office/drawing/2014/main" id="{628F05F1-B634-247E-3B69-20104E5448DF}"/>
              </a:ext>
            </a:extLst>
          </p:cNvPr>
          <p:cNvSpPr txBox="1"/>
          <p:nvPr/>
        </p:nvSpPr>
        <p:spPr>
          <a:xfrm>
            <a:off x="1187624" y="3646941"/>
            <a:ext cx="6480720" cy="1166410"/>
          </a:xfrm>
          <a:prstGeom prst="rect">
            <a:avLst/>
          </a:prstGeom>
          <a:noFill/>
        </p:spPr>
        <p:txBody>
          <a:bodyPr wrap="square" rtlCol="0">
            <a:spAutoFit/>
          </a:bodyPr>
          <a:lstStyle/>
          <a:p>
            <a:pPr algn="ctr">
              <a:lnSpc>
                <a:spcPct val="120000"/>
              </a:lnSpc>
              <a:spcBef>
                <a:spcPts val="0"/>
              </a:spcBef>
            </a:pPr>
            <a:r>
              <a:rPr lang="en-US" sz="2000" b="1" dirty="0"/>
              <a:t>Negative</a:t>
            </a:r>
            <a:r>
              <a:rPr lang="en-US" sz="2000" dirty="0"/>
              <a:t> test cases use over-the-edge values. </a:t>
            </a:r>
            <a:br>
              <a:rPr lang="en-US" sz="2000" dirty="0"/>
            </a:br>
            <a:r>
              <a:rPr lang="en-US" sz="2000" dirty="0"/>
              <a:t>Validation messages PASS a negative test case. </a:t>
            </a:r>
            <a:br>
              <a:rPr lang="en-US" sz="2000" dirty="0"/>
            </a:br>
            <a:r>
              <a:rPr lang="en-US" sz="2000" dirty="0"/>
              <a:t>Unexpected behaviour FAILs.</a:t>
            </a:r>
            <a:endParaRPr lang="en-CA" sz="2000" dirty="0"/>
          </a:p>
        </p:txBody>
      </p:sp>
      <p:sp>
        <p:nvSpPr>
          <p:cNvPr id="9" name="Rectangle: Rounded Corners 8">
            <a:extLst>
              <a:ext uri="{FF2B5EF4-FFF2-40B4-BE49-F238E27FC236}">
                <a16:creationId xmlns:a16="http://schemas.microsoft.com/office/drawing/2014/main" id="{B6D88395-30A8-20E0-90BE-DCB78F10AEF5}"/>
              </a:ext>
            </a:extLst>
          </p:cNvPr>
          <p:cNvSpPr/>
          <p:nvPr/>
        </p:nvSpPr>
        <p:spPr>
          <a:xfrm>
            <a:off x="930424" y="3584286"/>
            <a:ext cx="7025952" cy="1291720"/>
          </a:xfrm>
          <a:custGeom>
            <a:avLst/>
            <a:gdLst>
              <a:gd name="connsiteX0" fmla="*/ 0 w 7025952"/>
              <a:gd name="connsiteY0" fmla="*/ 215291 h 1291720"/>
              <a:gd name="connsiteX1" fmla="*/ 215291 w 7025952"/>
              <a:gd name="connsiteY1" fmla="*/ 0 h 1291720"/>
              <a:gd name="connsiteX2" fmla="*/ 946777 w 7025952"/>
              <a:gd name="connsiteY2" fmla="*/ 0 h 1291720"/>
              <a:gd name="connsiteX3" fmla="*/ 1480403 w 7025952"/>
              <a:gd name="connsiteY3" fmla="*/ 0 h 1291720"/>
              <a:gd name="connsiteX4" fmla="*/ 1948075 w 7025952"/>
              <a:gd name="connsiteY4" fmla="*/ 0 h 1291720"/>
              <a:gd name="connsiteX5" fmla="*/ 2613607 w 7025952"/>
              <a:gd name="connsiteY5" fmla="*/ 0 h 1291720"/>
              <a:gd name="connsiteX6" fmla="*/ 3147233 w 7025952"/>
              <a:gd name="connsiteY6" fmla="*/ 0 h 1291720"/>
              <a:gd name="connsiteX7" fmla="*/ 3878719 w 7025952"/>
              <a:gd name="connsiteY7" fmla="*/ 0 h 1291720"/>
              <a:gd name="connsiteX8" fmla="*/ 4346391 w 7025952"/>
              <a:gd name="connsiteY8" fmla="*/ 0 h 1291720"/>
              <a:gd name="connsiteX9" fmla="*/ 5077877 w 7025952"/>
              <a:gd name="connsiteY9" fmla="*/ 0 h 1291720"/>
              <a:gd name="connsiteX10" fmla="*/ 5479595 w 7025952"/>
              <a:gd name="connsiteY10" fmla="*/ 0 h 1291720"/>
              <a:gd name="connsiteX11" fmla="*/ 6079175 w 7025952"/>
              <a:gd name="connsiteY11" fmla="*/ 0 h 1291720"/>
              <a:gd name="connsiteX12" fmla="*/ 6810661 w 7025952"/>
              <a:gd name="connsiteY12" fmla="*/ 0 h 1291720"/>
              <a:gd name="connsiteX13" fmla="*/ 7025952 w 7025952"/>
              <a:gd name="connsiteY13" fmla="*/ 215291 h 1291720"/>
              <a:gd name="connsiteX14" fmla="*/ 7025952 w 7025952"/>
              <a:gd name="connsiteY14" fmla="*/ 645860 h 1291720"/>
              <a:gd name="connsiteX15" fmla="*/ 7025952 w 7025952"/>
              <a:gd name="connsiteY15" fmla="*/ 1076429 h 1291720"/>
              <a:gd name="connsiteX16" fmla="*/ 6810661 w 7025952"/>
              <a:gd name="connsiteY16" fmla="*/ 1291720 h 1291720"/>
              <a:gd name="connsiteX17" fmla="*/ 6145128 w 7025952"/>
              <a:gd name="connsiteY17" fmla="*/ 1291720 h 1291720"/>
              <a:gd name="connsiteX18" fmla="*/ 5743410 w 7025952"/>
              <a:gd name="connsiteY18" fmla="*/ 1291720 h 1291720"/>
              <a:gd name="connsiteX19" fmla="*/ 5275739 w 7025952"/>
              <a:gd name="connsiteY19" fmla="*/ 1291720 h 1291720"/>
              <a:gd name="connsiteX20" fmla="*/ 4544252 w 7025952"/>
              <a:gd name="connsiteY20" fmla="*/ 1291720 h 1291720"/>
              <a:gd name="connsiteX21" fmla="*/ 3944673 w 7025952"/>
              <a:gd name="connsiteY21" fmla="*/ 1291720 h 1291720"/>
              <a:gd name="connsiteX22" fmla="*/ 3477001 w 7025952"/>
              <a:gd name="connsiteY22" fmla="*/ 1291720 h 1291720"/>
              <a:gd name="connsiteX23" fmla="*/ 2877422 w 7025952"/>
              <a:gd name="connsiteY23" fmla="*/ 1291720 h 1291720"/>
              <a:gd name="connsiteX24" fmla="*/ 2475704 w 7025952"/>
              <a:gd name="connsiteY24" fmla="*/ 1291720 h 1291720"/>
              <a:gd name="connsiteX25" fmla="*/ 2073986 w 7025952"/>
              <a:gd name="connsiteY25" fmla="*/ 1291720 h 1291720"/>
              <a:gd name="connsiteX26" fmla="*/ 1474407 w 7025952"/>
              <a:gd name="connsiteY26" fmla="*/ 1291720 h 1291720"/>
              <a:gd name="connsiteX27" fmla="*/ 1006735 w 7025952"/>
              <a:gd name="connsiteY27" fmla="*/ 1291720 h 1291720"/>
              <a:gd name="connsiteX28" fmla="*/ 215291 w 7025952"/>
              <a:gd name="connsiteY28" fmla="*/ 1291720 h 1291720"/>
              <a:gd name="connsiteX29" fmla="*/ 0 w 7025952"/>
              <a:gd name="connsiteY29" fmla="*/ 1076429 h 1291720"/>
              <a:gd name="connsiteX30" fmla="*/ 0 w 7025952"/>
              <a:gd name="connsiteY30" fmla="*/ 628637 h 1291720"/>
              <a:gd name="connsiteX31" fmla="*/ 0 w 7025952"/>
              <a:gd name="connsiteY31" fmla="*/ 215291 h 129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25952" h="1291720" extrusionOk="0">
                <a:moveTo>
                  <a:pt x="0" y="215291"/>
                </a:moveTo>
                <a:cubicBezTo>
                  <a:pt x="-12772" y="88511"/>
                  <a:pt x="82439" y="5236"/>
                  <a:pt x="215291" y="0"/>
                </a:cubicBezTo>
                <a:cubicBezTo>
                  <a:pt x="393975" y="-60674"/>
                  <a:pt x="731557" y="34119"/>
                  <a:pt x="946777" y="0"/>
                </a:cubicBezTo>
                <a:cubicBezTo>
                  <a:pt x="1161997" y="-34119"/>
                  <a:pt x="1330918" y="15644"/>
                  <a:pt x="1480403" y="0"/>
                </a:cubicBezTo>
                <a:cubicBezTo>
                  <a:pt x="1629888" y="-15644"/>
                  <a:pt x="1741054" y="49274"/>
                  <a:pt x="1948075" y="0"/>
                </a:cubicBezTo>
                <a:cubicBezTo>
                  <a:pt x="2155096" y="-49274"/>
                  <a:pt x="2402690" y="10080"/>
                  <a:pt x="2613607" y="0"/>
                </a:cubicBezTo>
                <a:cubicBezTo>
                  <a:pt x="2824524" y="-10080"/>
                  <a:pt x="2891725" y="30957"/>
                  <a:pt x="3147233" y="0"/>
                </a:cubicBezTo>
                <a:cubicBezTo>
                  <a:pt x="3402741" y="-30957"/>
                  <a:pt x="3634147" y="82211"/>
                  <a:pt x="3878719" y="0"/>
                </a:cubicBezTo>
                <a:cubicBezTo>
                  <a:pt x="4123291" y="-82211"/>
                  <a:pt x="4210597" y="25321"/>
                  <a:pt x="4346391" y="0"/>
                </a:cubicBezTo>
                <a:cubicBezTo>
                  <a:pt x="4482185" y="-25321"/>
                  <a:pt x="4885400" y="11062"/>
                  <a:pt x="5077877" y="0"/>
                </a:cubicBezTo>
                <a:cubicBezTo>
                  <a:pt x="5270354" y="-11062"/>
                  <a:pt x="5301474" y="47259"/>
                  <a:pt x="5479595" y="0"/>
                </a:cubicBezTo>
                <a:cubicBezTo>
                  <a:pt x="5657716" y="-47259"/>
                  <a:pt x="5828909" y="46639"/>
                  <a:pt x="6079175" y="0"/>
                </a:cubicBezTo>
                <a:cubicBezTo>
                  <a:pt x="6329441" y="-46639"/>
                  <a:pt x="6586490" y="8531"/>
                  <a:pt x="6810661" y="0"/>
                </a:cubicBezTo>
                <a:cubicBezTo>
                  <a:pt x="6947234" y="-17462"/>
                  <a:pt x="7038546" y="88269"/>
                  <a:pt x="7025952" y="215291"/>
                </a:cubicBezTo>
                <a:cubicBezTo>
                  <a:pt x="7026367" y="401694"/>
                  <a:pt x="7011601" y="478083"/>
                  <a:pt x="7025952" y="645860"/>
                </a:cubicBezTo>
                <a:cubicBezTo>
                  <a:pt x="7040303" y="813637"/>
                  <a:pt x="7011532" y="897316"/>
                  <a:pt x="7025952" y="1076429"/>
                </a:cubicBezTo>
                <a:cubicBezTo>
                  <a:pt x="7007117" y="1177585"/>
                  <a:pt x="6913481" y="1267680"/>
                  <a:pt x="6810661" y="1291720"/>
                </a:cubicBezTo>
                <a:cubicBezTo>
                  <a:pt x="6673242" y="1314330"/>
                  <a:pt x="6428629" y="1236619"/>
                  <a:pt x="6145128" y="1291720"/>
                </a:cubicBezTo>
                <a:cubicBezTo>
                  <a:pt x="5861627" y="1346821"/>
                  <a:pt x="5826634" y="1249711"/>
                  <a:pt x="5743410" y="1291720"/>
                </a:cubicBezTo>
                <a:cubicBezTo>
                  <a:pt x="5660186" y="1333729"/>
                  <a:pt x="5412265" y="1248744"/>
                  <a:pt x="5275739" y="1291720"/>
                </a:cubicBezTo>
                <a:cubicBezTo>
                  <a:pt x="5139213" y="1334696"/>
                  <a:pt x="4691688" y="1281345"/>
                  <a:pt x="4544252" y="1291720"/>
                </a:cubicBezTo>
                <a:cubicBezTo>
                  <a:pt x="4396816" y="1302095"/>
                  <a:pt x="4121573" y="1286357"/>
                  <a:pt x="3944673" y="1291720"/>
                </a:cubicBezTo>
                <a:cubicBezTo>
                  <a:pt x="3767773" y="1297083"/>
                  <a:pt x="3601834" y="1238058"/>
                  <a:pt x="3477001" y="1291720"/>
                </a:cubicBezTo>
                <a:cubicBezTo>
                  <a:pt x="3352168" y="1345382"/>
                  <a:pt x="3157398" y="1279601"/>
                  <a:pt x="2877422" y="1291720"/>
                </a:cubicBezTo>
                <a:cubicBezTo>
                  <a:pt x="2597446" y="1303839"/>
                  <a:pt x="2586357" y="1290694"/>
                  <a:pt x="2475704" y="1291720"/>
                </a:cubicBezTo>
                <a:cubicBezTo>
                  <a:pt x="2365051" y="1292746"/>
                  <a:pt x="2169152" y="1280797"/>
                  <a:pt x="2073986" y="1291720"/>
                </a:cubicBezTo>
                <a:cubicBezTo>
                  <a:pt x="1978820" y="1302643"/>
                  <a:pt x="1601186" y="1227275"/>
                  <a:pt x="1474407" y="1291720"/>
                </a:cubicBezTo>
                <a:cubicBezTo>
                  <a:pt x="1347628" y="1356165"/>
                  <a:pt x="1167940" y="1291548"/>
                  <a:pt x="1006735" y="1291720"/>
                </a:cubicBezTo>
                <a:cubicBezTo>
                  <a:pt x="845530" y="1291892"/>
                  <a:pt x="374626" y="1237387"/>
                  <a:pt x="215291" y="1291720"/>
                </a:cubicBezTo>
                <a:cubicBezTo>
                  <a:pt x="115101" y="1287615"/>
                  <a:pt x="6855" y="1200978"/>
                  <a:pt x="0" y="1076429"/>
                </a:cubicBezTo>
                <a:cubicBezTo>
                  <a:pt x="-35914" y="912132"/>
                  <a:pt x="38931" y="832519"/>
                  <a:pt x="0" y="628637"/>
                </a:cubicBezTo>
                <a:cubicBezTo>
                  <a:pt x="-38931" y="424755"/>
                  <a:pt x="5439" y="416241"/>
                  <a:pt x="0" y="215291"/>
                </a:cubicBezTo>
                <a:close/>
              </a:path>
            </a:pathLst>
          </a:custGeom>
          <a:noFill/>
          <a:ln w="19050">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6900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A399-B060-BD09-D207-908DB1118B17}"/>
              </a:ext>
            </a:extLst>
          </p:cNvPr>
          <p:cNvSpPr>
            <a:spLocks noGrp="1"/>
          </p:cNvSpPr>
          <p:nvPr>
            <p:ph type="title"/>
          </p:nvPr>
        </p:nvSpPr>
        <p:spPr/>
        <p:txBody>
          <a:bodyPr/>
          <a:lstStyle/>
          <a:p>
            <a:r>
              <a:rPr lang="en-CA" dirty="0"/>
              <a:t>Black Box Test Demo</a:t>
            </a:r>
          </a:p>
        </p:txBody>
      </p:sp>
      <p:sp>
        <p:nvSpPr>
          <p:cNvPr id="3" name="Content Placeholder 2">
            <a:extLst>
              <a:ext uri="{FF2B5EF4-FFF2-40B4-BE49-F238E27FC236}">
                <a16:creationId xmlns:a16="http://schemas.microsoft.com/office/drawing/2014/main" id="{D60419A8-54CF-4F89-C9D1-C913A5E7D6FE}"/>
              </a:ext>
            </a:extLst>
          </p:cNvPr>
          <p:cNvSpPr>
            <a:spLocks noGrp="1"/>
          </p:cNvSpPr>
          <p:nvPr>
            <p:ph idx="1"/>
          </p:nvPr>
        </p:nvSpPr>
        <p:spPr/>
        <p:txBody>
          <a:bodyPr/>
          <a:lstStyle/>
          <a:p>
            <a:pPr marL="0" indent="0">
              <a:buNone/>
            </a:pPr>
            <a:r>
              <a:rPr lang="en-CA" dirty="0"/>
              <a:t>Compile the code </a:t>
            </a:r>
            <a:r>
              <a:rPr lang="en-CA" dirty="0" err="1"/>
              <a:t>BlackBox-SumDemo.c</a:t>
            </a:r>
            <a:r>
              <a:rPr lang="en-CA" dirty="0"/>
              <a:t> (cpr101.ca)</a:t>
            </a:r>
          </a:p>
          <a:p>
            <a:pPr marL="0" indent="0">
              <a:buNone/>
            </a:pPr>
            <a:r>
              <a:rPr lang="en-CA" dirty="0"/>
              <a:t>Enter A value: </a:t>
            </a:r>
          </a:p>
          <a:p>
            <a:pPr>
              <a:buFont typeface="Wingdings" panose="05000000000000000000" pitchFamily="2" charset="2"/>
              <a:buChar char="Ø"/>
            </a:pPr>
            <a:r>
              <a:rPr lang="en-CA" dirty="0"/>
              <a:t> </a:t>
            </a:r>
          </a:p>
          <a:p>
            <a:pPr marL="0" indent="0">
              <a:buNone/>
            </a:pPr>
            <a:r>
              <a:rPr lang="en-CA" dirty="0"/>
              <a:t>Enter B value:</a:t>
            </a:r>
          </a:p>
          <a:p>
            <a:pPr>
              <a:buFont typeface="Wingdings" panose="05000000000000000000" pitchFamily="2" charset="2"/>
              <a:buChar char="Ø"/>
            </a:pPr>
            <a:r>
              <a:rPr lang="en-CA" dirty="0"/>
              <a:t>    </a:t>
            </a:r>
          </a:p>
          <a:p>
            <a:pPr marL="0" indent="0">
              <a:buNone/>
            </a:pPr>
            <a:r>
              <a:rPr lang="en-CA" dirty="0"/>
              <a:t>The sum of A + B is ___</a:t>
            </a:r>
          </a:p>
        </p:txBody>
      </p:sp>
    </p:spTree>
    <p:extLst>
      <p:ext uri="{BB962C8B-B14F-4D97-AF65-F5344CB8AC3E}">
        <p14:creationId xmlns:p14="http://schemas.microsoft.com/office/powerpoint/2010/main" val="3811889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50F3-BD6C-DD18-0DF6-245F43FF0099}"/>
              </a:ext>
            </a:extLst>
          </p:cNvPr>
          <p:cNvSpPr>
            <a:spLocks noGrp="1"/>
          </p:cNvSpPr>
          <p:nvPr>
            <p:ph type="title"/>
          </p:nvPr>
        </p:nvSpPr>
        <p:spPr/>
        <p:txBody>
          <a:bodyPr/>
          <a:lstStyle/>
          <a:p>
            <a:r>
              <a:rPr lang="en-CA" dirty="0"/>
              <a:t>Summary</a:t>
            </a:r>
          </a:p>
        </p:txBody>
      </p:sp>
      <p:sp>
        <p:nvSpPr>
          <p:cNvPr id="3" name="Content Placeholder 2">
            <a:extLst>
              <a:ext uri="{FF2B5EF4-FFF2-40B4-BE49-F238E27FC236}">
                <a16:creationId xmlns:a16="http://schemas.microsoft.com/office/drawing/2014/main" id="{2CC9BF0A-7FB5-FF0B-AB98-CA01CA06B371}"/>
              </a:ext>
            </a:extLst>
          </p:cNvPr>
          <p:cNvSpPr>
            <a:spLocks noGrp="1"/>
          </p:cNvSpPr>
          <p:nvPr>
            <p:ph idx="1"/>
          </p:nvPr>
        </p:nvSpPr>
        <p:spPr/>
        <p:txBody>
          <a:bodyPr>
            <a:normAutofit/>
          </a:bodyPr>
          <a:lstStyle/>
          <a:p>
            <a:r>
              <a:rPr lang="en-US" dirty="0"/>
              <a:t>Testing to confirm basic function is just that, basic. </a:t>
            </a:r>
            <a:br>
              <a:rPr lang="en-US" dirty="0"/>
            </a:br>
            <a:r>
              <a:rPr lang="en-US" dirty="0"/>
              <a:t>And confirms your confirmation bias, so be careful.</a:t>
            </a:r>
          </a:p>
          <a:p>
            <a:pPr lvl="1"/>
            <a:r>
              <a:rPr lang="en-US" dirty="0"/>
              <a:t>Positive:  MIN and MAX edge cases for each kind of input</a:t>
            </a:r>
          </a:p>
          <a:p>
            <a:pPr lvl="1"/>
            <a:r>
              <a:rPr lang="en-US" dirty="0"/>
              <a:t>Negative: &lt; MIN and &gt; MAX generate validation messages</a:t>
            </a:r>
          </a:p>
          <a:p>
            <a:r>
              <a:rPr lang="en-US" dirty="0"/>
              <a:t>If no tests fail, you may not be trying hard enough. </a:t>
            </a:r>
          </a:p>
          <a:p>
            <a:r>
              <a:rPr lang="en-US" dirty="0"/>
              <a:t>When a test does FAIL, what validation logic and/or diagnostic message would prevent the failure? </a:t>
            </a:r>
          </a:p>
          <a:p>
            <a:pPr lvl="1"/>
            <a:r>
              <a:rPr lang="en-US" dirty="0"/>
              <a:t>Not the tester's job to fix the program.</a:t>
            </a:r>
          </a:p>
          <a:p>
            <a:pPr lvl="1"/>
            <a:r>
              <a:rPr lang="en-US" dirty="0"/>
              <a:t>Test case results are feedback for the programmer.</a:t>
            </a:r>
          </a:p>
          <a:p>
            <a:endParaRPr lang="en-CA" dirty="0"/>
          </a:p>
        </p:txBody>
      </p:sp>
    </p:spTree>
    <p:extLst>
      <p:ext uri="{BB962C8B-B14F-4D97-AF65-F5344CB8AC3E}">
        <p14:creationId xmlns:p14="http://schemas.microsoft.com/office/powerpoint/2010/main" val="2450591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4144-ECAA-633F-1181-C1441B2B6D54}"/>
              </a:ext>
            </a:extLst>
          </p:cNvPr>
          <p:cNvSpPr>
            <a:spLocks noGrp="1"/>
          </p:cNvSpPr>
          <p:nvPr>
            <p:ph type="title"/>
          </p:nvPr>
        </p:nvSpPr>
        <p:spPr/>
        <p:txBody>
          <a:bodyPr/>
          <a:lstStyle/>
          <a:p>
            <a:r>
              <a:rPr lang="en-CA" dirty="0"/>
              <a:t>Additional notes</a:t>
            </a:r>
          </a:p>
        </p:txBody>
      </p:sp>
      <p:sp>
        <p:nvSpPr>
          <p:cNvPr id="3" name="Text Placeholder 2">
            <a:extLst>
              <a:ext uri="{FF2B5EF4-FFF2-40B4-BE49-F238E27FC236}">
                <a16:creationId xmlns:a16="http://schemas.microsoft.com/office/drawing/2014/main" id="{C2DC7FA1-C0EA-4429-8F5E-3F9E95309BF6}"/>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241668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5D83-3B10-3616-F681-46600CFB2238}"/>
              </a:ext>
            </a:extLst>
          </p:cNvPr>
          <p:cNvSpPr>
            <a:spLocks noGrp="1"/>
          </p:cNvSpPr>
          <p:nvPr>
            <p:ph type="title"/>
          </p:nvPr>
        </p:nvSpPr>
        <p:spPr>
          <a:xfrm>
            <a:off x="0" y="267494"/>
            <a:ext cx="9144000" cy="742950"/>
          </a:xfrm>
        </p:spPr>
        <p:txBody>
          <a:bodyPr>
            <a:normAutofit/>
          </a:bodyPr>
          <a:lstStyle/>
          <a:p>
            <a:pPr algn="ctr"/>
            <a:r>
              <a:rPr lang="en-CA" dirty="0"/>
              <a:t>Testing Challenges </a:t>
            </a:r>
            <a:r>
              <a:rPr lang="en-US" dirty="0"/>
              <a:t>– the way we think</a:t>
            </a:r>
            <a:endParaRPr lang="en-CA" dirty="0"/>
          </a:p>
        </p:txBody>
      </p:sp>
      <p:sp>
        <p:nvSpPr>
          <p:cNvPr id="3" name="Content Placeholder 2">
            <a:extLst>
              <a:ext uri="{FF2B5EF4-FFF2-40B4-BE49-F238E27FC236}">
                <a16:creationId xmlns:a16="http://schemas.microsoft.com/office/drawing/2014/main" id="{FE1CAAB8-4258-D9AA-E05D-DF36A914792E}"/>
              </a:ext>
            </a:extLst>
          </p:cNvPr>
          <p:cNvSpPr>
            <a:spLocks noGrp="1"/>
          </p:cNvSpPr>
          <p:nvPr>
            <p:ph idx="1"/>
          </p:nvPr>
        </p:nvSpPr>
        <p:spPr>
          <a:xfrm>
            <a:off x="457200" y="1198984"/>
            <a:ext cx="8579296" cy="3657600"/>
          </a:xfrm>
        </p:spPr>
        <p:txBody>
          <a:bodyPr>
            <a:normAutofit/>
          </a:bodyPr>
          <a:lstStyle/>
          <a:p>
            <a:pPr marL="0" indent="0">
              <a:spcBef>
                <a:spcPts val="600"/>
              </a:spcBef>
              <a:buNone/>
            </a:pPr>
            <a:r>
              <a:rPr lang="en-US" sz="2800" dirty="0"/>
              <a:t>A great many people think they are thinking when</a:t>
            </a:r>
            <a:br>
              <a:rPr lang="en-US" sz="2800" dirty="0"/>
            </a:br>
            <a:r>
              <a:rPr lang="en-US" sz="2800" dirty="0"/>
              <a:t>they are merely rearranging their prejudices.</a:t>
            </a:r>
            <a:br>
              <a:rPr lang="en-US" sz="2800" dirty="0"/>
            </a:br>
            <a:r>
              <a:rPr lang="en-US" sz="2800" dirty="0"/>
              <a:t>— William James</a:t>
            </a:r>
          </a:p>
          <a:p>
            <a:pPr marL="0" indent="0">
              <a:spcBef>
                <a:spcPts val="600"/>
              </a:spcBef>
              <a:buNone/>
            </a:pPr>
            <a:r>
              <a:rPr lang="en-US" sz="2800" dirty="0"/>
              <a:t>Common sense is nothing more than </a:t>
            </a:r>
            <a:br>
              <a:rPr lang="en-US" sz="2800" dirty="0"/>
            </a:br>
            <a:r>
              <a:rPr lang="en-US" sz="2800" dirty="0"/>
              <a:t>a deposit of prejudices laid down by the mind</a:t>
            </a:r>
            <a:br>
              <a:rPr lang="en-US" sz="2800" dirty="0"/>
            </a:br>
            <a:r>
              <a:rPr lang="en-US" sz="2800" dirty="0"/>
              <a:t>before you reach eighteen. — Albert Einstein</a:t>
            </a:r>
          </a:p>
          <a:p>
            <a:pPr marL="0" indent="0">
              <a:buNone/>
            </a:pPr>
            <a:r>
              <a:rPr lang="en-CA" sz="2800" dirty="0">
                <a:latin typeface="Segoe UI" panose="020B0502040204020203" pitchFamily="34" charset="0"/>
                <a:ea typeface="Calibri" panose="020F0502020204030204" pitchFamily="34" charset="0"/>
                <a:cs typeface="Times New Roman" panose="02020603050405020304" pitchFamily="18" charset="0"/>
              </a:rPr>
              <a:t>A computer programmer is a device for turning coffee into bugs. </a:t>
            </a:r>
            <a:r>
              <a:rPr lang="en-US" sz="2800" dirty="0"/>
              <a:t>— </a:t>
            </a:r>
            <a:r>
              <a:rPr lang="en-CA" sz="2800" dirty="0">
                <a:latin typeface="Segoe UI" panose="020B0502040204020203" pitchFamily="34" charset="0"/>
                <a:ea typeface="Calibri" panose="020F0502020204030204" pitchFamily="34" charset="0"/>
                <a:cs typeface="Times New Roman" panose="02020603050405020304" pitchFamily="18" charset="0"/>
              </a:rPr>
              <a:t>Bram </a:t>
            </a:r>
            <a:r>
              <a:rPr lang="en-CA" sz="2800" dirty="0" err="1">
                <a:latin typeface="Segoe UI" panose="020B0502040204020203" pitchFamily="34" charset="0"/>
                <a:ea typeface="Calibri" panose="020F0502020204030204" pitchFamily="34" charset="0"/>
                <a:cs typeface="Times New Roman" panose="02020603050405020304" pitchFamily="18" charset="0"/>
              </a:rPr>
              <a:t>Moolenaar</a:t>
            </a:r>
            <a:r>
              <a:rPr lang="en-CA" sz="2800" dirty="0">
                <a:latin typeface="Segoe UI" panose="020B0502040204020203" pitchFamily="34" charset="0"/>
                <a:ea typeface="Calibri" panose="020F0502020204030204" pitchFamily="34" charset="0"/>
                <a:cs typeface="Times New Roman" panose="02020603050405020304" pitchFamily="18" charset="0"/>
              </a:rPr>
              <a:t>, who wrote </a:t>
            </a:r>
            <a:r>
              <a:rPr lang="en-CA" sz="2800" dirty="0">
                <a:latin typeface="Courier New" panose="02070309020205020404" pitchFamily="49" charset="0"/>
                <a:ea typeface="Calibri" panose="020F0502020204030204" pitchFamily="34" charset="0"/>
                <a:cs typeface="Courier New" panose="02070309020205020404" pitchFamily="49" charset="0"/>
              </a:rPr>
              <a:t>vim</a:t>
            </a:r>
            <a:endParaRPr lang="en-US" sz="2800" dirty="0"/>
          </a:p>
        </p:txBody>
      </p:sp>
    </p:spTree>
    <p:extLst>
      <p:ext uri="{BB962C8B-B14F-4D97-AF65-F5344CB8AC3E}">
        <p14:creationId xmlns:p14="http://schemas.microsoft.com/office/powerpoint/2010/main" val="363004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childTnLst>
                                </p:cTn>
                              </p:par>
                            </p:childTnLst>
                          </p:cTn>
                        </p:par>
                        <p:par>
                          <p:cTn id="8" fill="hold">
                            <p:stCondLst>
                              <p:cond delay="7500"/>
                            </p:stCondLst>
                            <p:childTnLst>
                              <p:par>
                                <p:cTn id="9" presetID="10" presetClass="entr" presetSubtype="0" fill="hold" grpId="0" nodeType="afterEffect">
                                  <p:stCondLst>
                                    <p:cond delay="50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500"/>
                                  </p:stCondLst>
                                  <p:iterate type="wd">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1F59-C3F6-429C-FD37-142DA7A85BA7}"/>
              </a:ext>
            </a:extLst>
          </p:cNvPr>
          <p:cNvSpPr>
            <a:spLocks noGrp="1"/>
          </p:cNvSpPr>
          <p:nvPr>
            <p:ph type="title"/>
          </p:nvPr>
        </p:nvSpPr>
        <p:spPr/>
        <p:txBody>
          <a:bodyPr/>
          <a:lstStyle/>
          <a:p>
            <a:r>
              <a:rPr lang="en-CA" dirty="0"/>
              <a:t>SDLC: Testing</a:t>
            </a:r>
          </a:p>
        </p:txBody>
      </p:sp>
      <p:sp>
        <p:nvSpPr>
          <p:cNvPr id="3" name="Content Placeholder 2">
            <a:extLst>
              <a:ext uri="{FF2B5EF4-FFF2-40B4-BE49-F238E27FC236}">
                <a16:creationId xmlns:a16="http://schemas.microsoft.com/office/drawing/2014/main" id="{44B0DF9A-766B-1A40-9122-081017096DDA}"/>
              </a:ext>
            </a:extLst>
          </p:cNvPr>
          <p:cNvSpPr>
            <a:spLocks noGrp="1"/>
          </p:cNvSpPr>
          <p:nvPr>
            <p:ph idx="1"/>
          </p:nvPr>
        </p:nvSpPr>
        <p:spPr/>
        <p:txBody>
          <a:bodyPr/>
          <a:lstStyle/>
          <a:p>
            <a:pPr marL="0" indent="0" algn="ctr">
              <a:buNone/>
            </a:pPr>
            <a:r>
              <a:rPr lang="en-CA" sz="3600" b="1" i="1" dirty="0"/>
              <a:t>Risk comes from</a:t>
            </a:r>
            <a:br>
              <a:rPr lang="en-CA" sz="3600" b="1" i="1" dirty="0"/>
            </a:br>
            <a:r>
              <a:rPr lang="en-CA" sz="3600" b="1" i="1" dirty="0"/>
              <a:t>not knowing what you're doing. </a:t>
            </a:r>
            <a:br>
              <a:rPr lang="en-CA" sz="3600" b="1" i="1" dirty="0"/>
            </a:br>
            <a:r>
              <a:rPr lang="en-CA" dirty="0"/>
              <a:t>— Warren Buffett</a:t>
            </a:r>
          </a:p>
          <a:p>
            <a:pPr marL="0" indent="0" algn="ctr">
              <a:buNone/>
            </a:pPr>
            <a:r>
              <a:rPr lang="en-CA" sz="3200" b="1" dirty="0"/>
              <a:t>If programmers are competent</a:t>
            </a:r>
            <a:br>
              <a:rPr lang="en-CA" sz="3200" b="1" dirty="0"/>
            </a:br>
            <a:r>
              <a:rPr lang="en-CA" sz="3200" b="1" dirty="0"/>
              <a:t>and the source code compiles, </a:t>
            </a:r>
            <a:br>
              <a:rPr lang="en-CA" sz="3200" b="1" dirty="0"/>
            </a:br>
            <a:r>
              <a:rPr lang="en-CA" sz="3200" b="1" dirty="0"/>
              <a:t>then why do we test software?</a:t>
            </a:r>
          </a:p>
        </p:txBody>
      </p:sp>
    </p:spTree>
    <p:extLst>
      <p:ext uri="{BB962C8B-B14F-4D97-AF65-F5344CB8AC3E}">
        <p14:creationId xmlns:p14="http://schemas.microsoft.com/office/powerpoint/2010/main" val="49198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23628" y="249492"/>
            <a:ext cx="6534726" cy="557213"/>
          </a:xfrm>
        </p:spPr>
        <p:txBody>
          <a:bodyPr>
            <a:normAutofit/>
          </a:bodyPr>
          <a:lstStyle/>
          <a:p>
            <a:pPr algn="ctr"/>
            <a:r>
              <a:rPr lang="en-US" dirty="0"/>
              <a:t>SDLC: Systems Development Life Cycle</a:t>
            </a:r>
          </a:p>
        </p:txBody>
      </p:sp>
      <p:sp>
        <p:nvSpPr>
          <p:cNvPr id="2" name="TextBox 1"/>
          <p:cNvSpPr txBox="1"/>
          <p:nvPr/>
        </p:nvSpPr>
        <p:spPr>
          <a:xfrm>
            <a:off x="1277634" y="789552"/>
            <a:ext cx="6534726" cy="4158462"/>
          </a:xfrm>
          <a:prstGeom prst="rect">
            <a:avLst/>
          </a:prstGeom>
          <a:noFill/>
        </p:spPr>
        <p:txBody>
          <a:bodyPr wrap="square" rtlCol="0">
            <a:normAutofit fontScale="92500" lnSpcReduction="20000"/>
          </a:bodyPr>
          <a:lstStyle/>
          <a:p>
            <a:pPr defTabSz="685800">
              <a:lnSpc>
                <a:spcPct val="120000"/>
              </a:lnSpc>
            </a:pPr>
            <a:r>
              <a:rPr lang="en-US" sz="2925" spc="-75" dirty="0">
                <a:solidFill>
                  <a:srgbClr val="465E9C"/>
                </a:solidFill>
                <a:latin typeface="Franklin Gothic Demi" pitchFamily="34" charset="0"/>
              </a:rPr>
              <a:t>Problem…</a:t>
            </a:r>
            <a:endParaRPr lang="en-CA" sz="2925" spc="-75" dirty="0">
              <a:solidFill>
                <a:srgbClr val="465E9C"/>
              </a:solidFill>
              <a:latin typeface="Franklin Gothic Demi" pitchFamily="34" charset="0"/>
            </a:endParaRPr>
          </a:p>
          <a:p>
            <a:pPr defTabSz="685800">
              <a:lnSpc>
                <a:spcPct val="120000"/>
              </a:lnSpc>
            </a:pPr>
            <a:r>
              <a:rPr lang="en-CA" sz="2400" b="1" dirty="0">
                <a:solidFill>
                  <a:prstClr val="black"/>
                </a:solidFill>
                <a:latin typeface="Arial"/>
              </a:rPr>
              <a:t>  Describe</a:t>
            </a:r>
            <a:r>
              <a:rPr lang="en-CA" sz="2400" dirty="0">
                <a:solidFill>
                  <a:prstClr val="black"/>
                </a:solidFill>
                <a:latin typeface="Arial"/>
              </a:rPr>
              <a:t>: why do this? feasibility &amp; </a:t>
            </a:r>
            <a:r>
              <a:rPr lang="en-CA" sz="2400" b="1" i="1" dirty="0">
                <a:solidFill>
                  <a:prstClr val="black"/>
                </a:solidFill>
                <a:latin typeface="Arial"/>
              </a:rPr>
              <a:t>project plan</a:t>
            </a:r>
          </a:p>
          <a:p>
            <a:pPr defTabSz="685800">
              <a:lnSpc>
                <a:spcPct val="120000"/>
              </a:lnSpc>
            </a:pPr>
            <a:r>
              <a:rPr lang="en-CA" sz="2400" dirty="0">
                <a:solidFill>
                  <a:prstClr val="black"/>
                </a:solidFill>
                <a:latin typeface="Arial"/>
              </a:rPr>
              <a:t>  </a:t>
            </a:r>
            <a:r>
              <a:rPr lang="en-CA" sz="2400" b="1" dirty="0">
                <a:solidFill>
                  <a:prstClr val="black"/>
                </a:solidFill>
                <a:latin typeface="Arial"/>
              </a:rPr>
              <a:t>Details</a:t>
            </a:r>
            <a:r>
              <a:rPr lang="en-CA" sz="2400" dirty="0">
                <a:solidFill>
                  <a:prstClr val="black"/>
                </a:solidFill>
                <a:latin typeface="Arial"/>
              </a:rPr>
              <a:t>: define business &amp; user </a:t>
            </a:r>
            <a:r>
              <a:rPr lang="en-CA" sz="2400" b="1" i="1" dirty="0">
                <a:solidFill>
                  <a:prstClr val="black"/>
                </a:solidFill>
                <a:latin typeface="Arial"/>
              </a:rPr>
              <a:t>requirements</a:t>
            </a:r>
          </a:p>
          <a:p>
            <a:pPr defTabSz="685800">
              <a:lnSpc>
                <a:spcPct val="120000"/>
              </a:lnSpc>
            </a:pPr>
            <a:r>
              <a:rPr lang="en-US" sz="1650" dirty="0">
                <a:solidFill>
                  <a:prstClr val="black"/>
                </a:solidFill>
                <a:latin typeface="Arial"/>
              </a:rPr>
              <a:t>	           If it costs $1 to define a requirement </a:t>
            </a:r>
            <a:r>
              <a:rPr lang="en-US" sz="1650" i="1" dirty="0">
                <a:solidFill>
                  <a:prstClr val="black"/>
                </a:solidFill>
                <a:latin typeface="Arial"/>
              </a:rPr>
              <a:t>but is missed here</a:t>
            </a:r>
            <a:r>
              <a:rPr lang="en-US" sz="1650" dirty="0">
                <a:solidFill>
                  <a:prstClr val="black"/>
                </a:solidFill>
                <a:latin typeface="Arial"/>
              </a:rPr>
              <a:t>,</a:t>
            </a:r>
            <a:br>
              <a:rPr lang="en-US" sz="1650" dirty="0">
                <a:solidFill>
                  <a:prstClr val="black"/>
                </a:solidFill>
                <a:latin typeface="Arial"/>
              </a:rPr>
            </a:br>
            <a:r>
              <a:rPr lang="en-US" sz="1650" dirty="0">
                <a:solidFill>
                  <a:prstClr val="black"/>
                </a:solidFill>
                <a:latin typeface="Arial"/>
              </a:rPr>
              <a:t>	           it costs $100 – $200 to satisfy it after Deployment.</a:t>
            </a:r>
            <a:endParaRPr lang="en-CA" sz="2400" b="1" i="1" dirty="0">
              <a:solidFill>
                <a:prstClr val="black"/>
              </a:solidFill>
              <a:latin typeface="Arial"/>
            </a:endParaRPr>
          </a:p>
          <a:p>
            <a:pPr defTabSz="685800">
              <a:lnSpc>
                <a:spcPct val="120000"/>
              </a:lnSpc>
            </a:pPr>
            <a:r>
              <a:rPr lang="en-US" sz="2925" spc="-75" dirty="0">
                <a:solidFill>
                  <a:srgbClr val="465E9C"/>
                </a:solidFill>
                <a:latin typeface="Franklin Gothic Demi" pitchFamily="34" charset="0"/>
              </a:rPr>
              <a:t>Solution…</a:t>
            </a:r>
            <a:endParaRPr lang="en-CA" sz="2925" spc="-75" dirty="0">
              <a:solidFill>
                <a:srgbClr val="465E9C"/>
              </a:solidFill>
              <a:latin typeface="Franklin Gothic Demi" pitchFamily="34" charset="0"/>
            </a:endParaRPr>
          </a:p>
          <a:p>
            <a:pPr defTabSz="685800">
              <a:lnSpc>
                <a:spcPct val="120000"/>
              </a:lnSpc>
            </a:pPr>
            <a:r>
              <a:rPr lang="en-CA" sz="2400" b="1" dirty="0">
                <a:solidFill>
                  <a:prstClr val="black"/>
                </a:solidFill>
                <a:latin typeface="Arial"/>
              </a:rPr>
              <a:t>  Design</a:t>
            </a:r>
            <a:r>
              <a:rPr lang="en-CA" sz="2400" dirty="0">
                <a:solidFill>
                  <a:prstClr val="black"/>
                </a:solidFill>
                <a:latin typeface="Arial"/>
              </a:rPr>
              <a:t>: </a:t>
            </a:r>
            <a:r>
              <a:rPr lang="en-CA" sz="2400" b="1" i="1" dirty="0">
                <a:solidFill>
                  <a:prstClr val="black"/>
                </a:solidFill>
                <a:latin typeface="Arial"/>
              </a:rPr>
              <a:t>architecture</a:t>
            </a:r>
            <a:r>
              <a:rPr lang="en-CA" sz="2400" dirty="0">
                <a:solidFill>
                  <a:prstClr val="black"/>
                </a:solidFill>
                <a:latin typeface="Arial"/>
              </a:rPr>
              <a:t> &amp; </a:t>
            </a:r>
            <a:r>
              <a:rPr lang="en-CA" sz="2400" b="1" i="1" dirty="0">
                <a:solidFill>
                  <a:prstClr val="black"/>
                </a:solidFill>
                <a:latin typeface="Arial"/>
              </a:rPr>
              <a:t>application specs</a:t>
            </a:r>
          </a:p>
          <a:p>
            <a:pPr defTabSz="685800">
              <a:lnSpc>
                <a:spcPct val="120000"/>
              </a:lnSpc>
            </a:pPr>
            <a:r>
              <a:rPr lang="en-CA" sz="2400" b="1" dirty="0">
                <a:solidFill>
                  <a:prstClr val="black"/>
                </a:solidFill>
                <a:latin typeface="Arial"/>
              </a:rPr>
              <a:t>  Develop</a:t>
            </a:r>
            <a:r>
              <a:rPr lang="en-CA" sz="2400" dirty="0">
                <a:solidFill>
                  <a:prstClr val="black"/>
                </a:solidFill>
                <a:latin typeface="Arial"/>
              </a:rPr>
              <a:t>:	 programing </a:t>
            </a:r>
            <a:r>
              <a:rPr lang="en-CA" sz="2400" b="1" i="1" dirty="0">
                <a:solidFill>
                  <a:prstClr val="black"/>
                </a:solidFill>
                <a:latin typeface="Arial"/>
              </a:rPr>
              <a:t>implements</a:t>
            </a:r>
            <a:r>
              <a:rPr lang="en-CA" sz="2400" dirty="0">
                <a:solidFill>
                  <a:prstClr val="black"/>
                </a:solidFill>
                <a:latin typeface="Arial"/>
              </a:rPr>
              <a:t> Design;</a:t>
            </a:r>
            <a:br>
              <a:rPr lang="en-CA" sz="2400" dirty="0">
                <a:solidFill>
                  <a:prstClr val="black"/>
                </a:solidFill>
                <a:latin typeface="Arial"/>
              </a:rPr>
            </a:br>
            <a:r>
              <a:rPr lang="en-CA" sz="2400" dirty="0">
                <a:solidFill>
                  <a:prstClr val="black"/>
                </a:solidFill>
                <a:latin typeface="Arial"/>
              </a:rPr>
              <a:t>	        	 </a:t>
            </a:r>
            <a:r>
              <a:rPr lang="en-CA" sz="2400" dirty="0">
                <a:solidFill>
                  <a:prstClr val="black"/>
                </a:solidFill>
                <a:highlight>
                  <a:srgbClr val="FFFF00"/>
                </a:highlight>
                <a:latin typeface="Arial"/>
              </a:rPr>
              <a:t>unit, system</a:t>
            </a:r>
            <a:r>
              <a:rPr lang="en-CA" sz="2400" dirty="0">
                <a:solidFill>
                  <a:prstClr val="black"/>
                </a:solidFill>
                <a:latin typeface="Arial"/>
              </a:rPr>
              <a:t>, user acceptance </a:t>
            </a:r>
            <a:r>
              <a:rPr lang="en-CA" sz="2400" b="1" i="1" dirty="0">
                <a:solidFill>
                  <a:prstClr val="black"/>
                </a:solidFill>
                <a:highlight>
                  <a:srgbClr val="FFFF00"/>
                </a:highlight>
                <a:latin typeface="Arial"/>
              </a:rPr>
              <a:t>testing</a:t>
            </a:r>
          </a:p>
          <a:p>
            <a:pPr defTabSz="685800">
              <a:lnSpc>
                <a:spcPct val="120000"/>
              </a:lnSpc>
            </a:pPr>
            <a:r>
              <a:rPr lang="en-CA" sz="2400" b="1" dirty="0">
                <a:solidFill>
                  <a:prstClr val="black"/>
                </a:solidFill>
                <a:latin typeface="Arial"/>
              </a:rPr>
              <a:t>  Deploy</a:t>
            </a:r>
            <a:r>
              <a:rPr lang="en-CA" sz="2400" dirty="0">
                <a:solidFill>
                  <a:prstClr val="black"/>
                </a:solidFill>
                <a:latin typeface="Arial"/>
              </a:rPr>
              <a:t>: </a:t>
            </a:r>
            <a:r>
              <a:rPr lang="en-CA" sz="2400" b="1" i="1" dirty="0">
                <a:solidFill>
                  <a:prstClr val="black"/>
                </a:solidFill>
                <a:latin typeface="Arial"/>
              </a:rPr>
              <a:t>install</a:t>
            </a:r>
            <a:r>
              <a:rPr lang="en-CA" sz="2400" i="1" dirty="0">
                <a:solidFill>
                  <a:prstClr val="black"/>
                </a:solidFill>
                <a:latin typeface="Arial"/>
              </a:rPr>
              <a:t> </a:t>
            </a:r>
            <a:r>
              <a:rPr lang="en-CA" sz="2400" dirty="0">
                <a:solidFill>
                  <a:prstClr val="black"/>
                </a:solidFill>
                <a:latin typeface="Arial"/>
              </a:rPr>
              <a:t>system, </a:t>
            </a:r>
            <a:r>
              <a:rPr lang="en-CA" sz="2400" b="1" dirty="0">
                <a:solidFill>
                  <a:prstClr val="black"/>
                </a:solidFill>
                <a:latin typeface="Arial"/>
              </a:rPr>
              <a:t>Go Live</a:t>
            </a:r>
            <a:r>
              <a:rPr lang="en-CA" sz="2400" dirty="0">
                <a:solidFill>
                  <a:prstClr val="black"/>
                </a:solidFill>
                <a:latin typeface="Arial"/>
              </a:rPr>
              <a:t>.</a:t>
            </a:r>
          </a:p>
          <a:p>
            <a:pPr defTabSz="685800">
              <a:lnSpc>
                <a:spcPct val="110000"/>
              </a:lnSpc>
              <a:spcBef>
                <a:spcPts val="900"/>
              </a:spcBef>
            </a:pPr>
            <a:r>
              <a:rPr lang="en-CA" sz="2400" b="1" dirty="0">
                <a:solidFill>
                  <a:prstClr val="black"/>
                </a:solidFill>
                <a:latin typeface="Arial"/>
              </a:rPr>
              <a:t>  </a:t>
            </a:r>
            <a:r>
              <a:rPr lang="en-CA" sz="2400" b="1" i="1" dirty="0" err="1">
                <a:solidFill>
                  <a:prstClr val="black"/>
                </a:solidFill>
                <a:latin typeface="Arial"/>
              </a:rPr>
              <a:t>D'oh</a:t>
            </a:r>
            <a:r>
              <a:rPr lang="en-CA" sz="2400" dirty="0">
                <a:solidFill>
                  <a:prstClr val="black"/>
                </a:solidFill>
                <a:latin typeface="Arial"/>
              </a:rPr>
              <a:t>: system </a:t>
            </a:r>
            <a:r>
              <a:rPr lang="en-CA" sz="2400" b="1" i="1" dirty="0">
                <a:solidFill>
                  <a:prstClr val="black"/>
                </a:solidFill>
                <a:latin typeface="Arial"/>
              </a:rPr>
              <a:t>maintenance </a:t>
            </a:r>
            <a:r>
              <a:rPr lang="en-CA" sz="2400" i="1" dirty="0">
                <a:solidFill>
                  <a:prstClr val="black"/>
                </a:solidFill>
                <a:latin typeface="Arial"/>
              </a:rPr>
              <a:t>is 75% of IT budgets</a:t>
            </a:r>
            <a:br>
              <a:rPr lang="en-CA" sz="2400" i="1" dirty="0">
                <a:solidFill>
                  <a:prstClr val="black"/>
                </a:solidFill>
                <a:latin typeface="Arial"/>
              </a:rPr>
            </a:br>
            <a:r>
              <a:rPr lang="en-CA" sz="2400" i="1" dirty="0">
                <a:solidFill>
                  <a:prstClr val="black"/>
                </a:solidFill>
                <a:latin typeface="Arial"/>
              </a:rPr>
              <a:t>	   </a:t>
            </a:r>
            <a:r>
              <a:rPr lang="en-CA" sz="1650" dirty="0">
                <a:solidFill>
                  <a:prstClr val="black"/>
                </a:solidFill>
                <a:latin typeface="Arial"/>
              </a:rPr>
              <a:t>Uncommented code is unmaintainable code.</a:t>
            </a:r>
            <a:endParaRPr lang="en-US" sz="1650" dirty="0">
              <a:solidFill>
                <a:prstClr val="black"/>
              </a:solidFill>
              <a:latin typeface="Arial"/>
            </a:endParaRPr>
          </a:p>
        </p:txBody>
      </p:sp>
    </p:spTree>
    <p:extLst>
      <p:ext uri="{BB962C8B-B14F-4D97-AF65-F5344CB8AC3E}">
        <p14:creationId xmlns:p14="http://schemas.microsoft.com/office/powerpoint/2010/main" val="55115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742950"/>
          </a:xfrm>
        </p:spPr>
        <p:txBody>
          <a:bodyPr>
            <a:normAutofit/>
          </a:bodyPr>
          <a:lstStyle/>
          <a:p>
            <a:r>
              <a:rPr lang="en-CA" dirty="0"/>
              <a:t>SDLC: Testing – Lecture </a:t>
            </a:r>
          </a:p>
        </p:txBody>
      </p:sp>
      <p:sp>
        <p:nvSpPr>
          <p:cNvPr id="5" name="Content Placeholder 4"/>
          <p:cNvSpPr>
            <a:spLocks noGrp="1"/>
          </p:cNvSpPr>
          <p:nvPr>
            <p:ph idx="1"/>
          </p:nvPr>
        </p:nvSpPr>
        <p:spPr>
          <a:xfrm>
            <a:off x="450000" y="1058400"/>
            <a:ext cx="8229600" cy="3673590"/>
          </a:xfrm>
        </p:spPr>
        <p:txBody>
          <a:bodyPr>
            <a:normAutofit/>
          </a:bodyPr>
          <a:lstStyle/>
          <a:p>
            <a:pPr lvl="2"/>
            <a:r>
              <a:rPr lang="en-US" sz="2800" dirty="0"/>
              <a:t>Source comments tell us what we are testing.</a:t>
            </a:r>
          </a:p>
          <a:p>
            <a:pPr lvl="2"/>
            <a:r>
              <a:rPr lang="en-US" sz="2800" dirty="0"/>
              <a:t>Scope of software testing</a:t>
            </a:r>
          </a:p>
          <a:p>
            <a:pPr lvl="3"/>
            <a:r>
              <a:rPr lang="en-US" sz="2600" dirty="0"/>
              <a:t>from narrow to wide, from shallow to deep.</a:t>
            </a:r>
          </a:p>
          <a:p>
            <a:pPr lvl="2"/>
            <a:r>
              <a:rPr lang="en-US" sz="2800" dirty="0"/>
              <a:t>Testing Challenges – the way we think</a:t>
            </a:r>
          </a:p>
          <a:p>
            <a:pPr lvl="2"/>
            <a:r>
              <a:rPr lang="en-US" sz="2800" dirty="0"/>
              <a:t>Testing objectives </a:t>
            </a:r>
          </a:p>
          <a:p>
            <a:pPr lvl="3"/>
            <a:r>
              <a:rPr lang="en-US" sz="2600" dirty="0"/>
              <a:t>confirmation is easy, refutation is hard.</a:t>
            </a:r>
          </a:p>
          <a:p>
            <a:pPr lvl="2"/>
            <a:r>
              <a:rPr lang="en-US" sz="2800" dirty="0"/>
              <a:t>Test cases, test data </a:t>
            </a:r>
          </a:p>
        </p:txBody>
      </p:sp>
      <p:pic>
        <p:nvPicPr>
          <p:cNvPr id="27" name="Picture 2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000" y="1188000"/>
            <a:ext cx="359863" cy="360040"/>
          </a:xfrm>
          <a:prstGeom prst="rect">
            <a:avLst/>
          </a:prstGeom>
        </p:spPr>
      </p:pic>
    </p:spTree>
    <p:extLst>
      <p:ext uri="{BB962C8B-B14F-4D97-AF65-F5344CB8AC3E}">
        <p14:creationId xmlns:p14="http://schemas.microsoft.com/office/powerpoint/2010/main" val="119803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8619"/>
            <a:ext cx="8229600" cy="742950"/>
          </a:xfrm>
        </p:spPr>
        <p:txBody>
          <a:bodyPr/>
          <a:lstStyle/>
          <a:p>
            <a:r>
              <a:rPr lang="en-CA" dirty="0"/>
              <a:t>SDLC: Testing – Activity</a:t>
            </a:r>
          </a:p>
        </p:txBody>
      </p:sp>
      <p:pic>
        <p:nvPicPr>
          <p:cNvPr id="26" name="Picture 2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000" y="1188000"/>
            <a:ext cx="359863" cy="360040"/>
          </a:xfrm>
          <a:prstGeom prst="rect">
            <a:avLst/>
          </a:prstGeom>
        </p:spPr>
      </p:pic>
      <p:sp>
        <p:nvSpPr>
          <p:cNvPr id="6" name="Content Placeholder 4">
            <a:extLst>
              <a:ext uri="{FF2B5EF4-FFF2-40B4-BE49-F238E27FC236}">
                <a16:creationId xmlns:a16="http://schemas.microsoft.com/office/drawing/2014/main" id="{D90E1547-2831-9FA1-6ECD-DDFC30A3B7D0}"/>
              </a:ext>
            </a:extLst>
          </p:cNvPr>
          <p:cNvSpPr>
            <a:spLocks noGrp="1"/>
          </p:cNvSpPr>
          <p:nvPr>
            <p:ph idx="1"/>
          </p:nvPr>
        </p:nvSpPr>
        <p:spPr>
          <a:xfrm>
            <a:off x="450000" y="1130408"/>
            <a:ext cx="8694000" cy="3889614"/>
          </a:xfrm>
        </p:spPr>
        <p:txBody>
          <a:bodyPr>
            <a:normAutofit lnSpcReduction="10000"/>
          </a:bodyPr>
          <a:lstStyle/>
          <a:p>
            <a:pPr lvl="2"/>
            <a:r>
              <a:rPr lang="en-US" sz="3200" dirty="0"/>
              <a:t>Create test cases</a:t>
            </a:r>
          </a:p>
          <a:p>
            <a:pPr lvl="3"/>
            <a:r>
              <a:rPr lang="en-US" sz="2600" dirty="0"/>
              <a:t>Nominal function: can it do what it should?</a:t>
            </a:r>
          </a:p>
          <a:p>
            <a:pPr lvl="3"/>
            <a:r>
              <a:rPr lang="en-US" sz="2600" dirty="0"/>
              <a:t>Do input data types support intended function?</a:t>
            </a:r>
          </a:p>
          <a:p>
            <a:pPr lvl="3"/>
            <a:r>
              <a:rPr lang="en-US" sz="2600" dirty="0"/>
              <a:t>Edge cases: what are the min/max ranges?</a:t>
            </a:r>
          </a:p>
          <a:p>
            <a:pPr marL="0" indent="0">
              <a:buNone/>
            </a:pPr>
            <a:r>
              <a:rPr lang="en-US" sz="3000" dirty="0"/>
              <a:t>Do unexpected inputs cause unexpected results?</a:t>
            </a:r>
          </a:p>
          <a:p>
            <a:pPr lvl="3"/>
            <a:r>
              <a:rPr lang="en-US" sz="2600" dirty="0"/>
              <a:t>Over-the-Edge cases: LT min, GT max.</a:t>
            </a:r>
          </a:p>
          <a:p>
            <a:pPr lvl="3"/>
            <a:r>
              <a:rPr lang="en-US" sz="2600" dirty="0"/>
              <a:t>Confirm necessary validations are present</a:t>
            </a:r>
          </a:p>
          <a:p>
            <a:pPr lvl="3"/>
            <a:r>
              <a:rPr lang="en-US" sz="2600" dirty="0"/>
              <a:t>Recommend missing validations</a:t>
            </a:r>
          </a:p>
        </p:txBody>
      </p:sp>
    </p:spTree>
    <p:extLst>
      <p:ext uri="{BB962C8B-B14F-4D97-AF65-F5344CB8AC3E}">
        <p14:creationId xmlns:p14="http://schemas.microsoft.com/office/powerpoint/2010/main" val="4027366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6E3F-0182-7C34-4131-749EC993C85E}"/>
              </a:ext>
            </a:extLst>
          </p:cNvPr>
          <p:cNvSpPr>
            <a:spLocks noGrp="1"/>
          </p:cNvSpPr>
          <p:nvPr>
            <p:ph type="title"/>
          </p:nvPr>
        </p:nvSpPr>
        <p:spPr>
          <a:xfrm>
            <a:off x="457200" y="267494"/>
            <a:ext cx="8229600" cy="742950"/>
          </a:xfrm>
        </p:spPr>
        <p:txBody>
          <a:bodyPr/>
          <a:lstStyle/>
          <a:p>
            <a:r>
              <a:rPr lang="en-CA" dirty="0"/>
              <a:t>Comments before Tests</a:t>
            </a:r>
          </a:p>
        </p:txBody>
      </p:sp>
      <p:sp>
        <p:nvSpPr>
          <p:cNvPr id="3" name="Content Placeholder 2">
            <a:extLst>
              <a:ext uri="{FF2B5EF4-FFF2-40B4-BE49-F238E27FC236}">
                <a16:creationId xmlns:a16="http://schemas.microsoft.com/office/drawing/2014/main" id="{F042CDA8-E4BE-B6F9-7182-051EC816DA4B}"/>
              </a:ext>
            </a:extLst>
          </p:cNvPr>
          <p:cNvSpPr>
            <a:spLocks noGrp="1"/>
          </p:cNvSpPr>
          <p:nvPr>
            <p:ph idx="1"/>
          </p:nvPr>
        </p:nvSpPr>
        <p:spPr>
          <a:xfrm>
            <a:off x="457200" y="1059582"/>
            <a:ext cx="8363272" cy="3657600"/>
          </a:xfrm>
        </p:spPr>
        <p:txBody>
          <a:bodyPr>
            <a:normAutofit fontScale="92500" lnSpcReduction="10000"/>
          </a:bodyPr>
          <a:lstStyle/>
          <a:p>
            <a:pPr>
              <a:spcBef>
                <a:spcPts val="0"/>
              </a:spcBef>
              <a:spcAft>
                <a:spcPts val="600"/>
              </a:spcAft>
            </a:pPr>
            <a:r>
              <a:rPr lang="en-CA" sz="2800" dirty="0"/>
              <a:t>We cannot test what we do not understand.</a:t>
            </a:r>
          </a:p>
          <a:p>
            <a:pPr>
              <a:spcBef>
                <a:spcPts val="0"/>
              </a:spcBef>
              <a:spcAft>
                <a:spcPts val="600"/>
              </a:spcAft>
            </a:pPr>
            <a:r>
              <a:rPr lang="en-US" sz="2800" dirty="0"/>
              <a:t>Comment the program, not the code</a:t>
            </a:r>
          </a:p>
          <a:p>
            <a:pPr lvl="1">
              <a:spcBef>
                <a:spcPts val="0"/>
              </a:spcBef>
              <a:spcAft>
                <a:spcPts val="600"/>
              </a:spcAft>
            </a:pPr>
            <a:r>
              <a:rPr lang="en-US" sz="2400" dirty="0"/>
              <a:t>"What does it do?" Not, "How does it work?"</a:t>
            </a:r>
          </a:p>
          <a:p>
            <a:pPr lvl="1">
              <a:spcBef>
                <a:spcPts val="0"/>
              </a:spcBef>
              <a:spcAft>
                <a:spcPts val="600"/>
              </a:spcAft>
            </a:pPr>
            <a:r>
              <a:rPr lang="en-US" sz="2400" dirty="0"/>
              <a:t>What is the purpose? </a:t>
            </a:r>
          </a:p>
          <a:p>
            <a:pPr lvl="1">
              <a:spcBef>
                <a:spcPts val="0"/>
              </a:spcBef>
              <a:spcAft>
                <a:spcPts val="600"/>
              </a:spcAft>
            </a:pPr>
            <a:r>
              <a:rPr lang="en-US" sz="2400" dirty="0"/>
              <a:t>Why was this program, function, or structure, written?</a:t>
            </a:r>
          </a:p>
          <a:p>
            <a:pPr lvl="1">
              <a:spcBef>
                <a:spcPts val="0"/>
              </a:spcBef>
              <a:spcAft>
                <a:spcPts val="600"/>
              </a:spcAft>
            </a:pPr>
            <a:r>
              <a:rPr lang="en-US" sz="2400" dirty="0"/>
              <a:t>Lines of cryptic code need comments. Obvious code does not.</a:t>
            </a:r>
            <a:br>
              <a:rPr lang="en-US" dirty="0"/>
            </a:br>
            <a:r>
              <a:rPr lang="pt-BR" sz="1200" dirty="0">
                <a:latin typeface="Consolas" panose="020B0609020204030204" pitchFamily="49" charset="0"/>
              </a:rPr>
              <a:t>int main(int b,char**i){long long n=B,a=I^n,r=(a/b&amp;a)&gt;&gt;4,y=atoi(*++i),</a:t>
            </a:r>
            <a:br>
              <a:rPr lang="pt-BR" sz="1200" dirty="0">
                <a:latin typeface="Consolas" panose="020B0609020204030204" pitchFamily="49" charset="0"/>
              </a:rPr>
            </a:br>
            <a:r>
              <a:rPr lang="pt-BR" sz="1200" dirty="0">
                <a:latin typeface="Consolas" panose="020B0609020204030204" pitchFamily="49" charset="0"/>
              </a:rPr>
              <a:t>_=(((a^n/b)*(y&gt;&gt;T)|y&gt;&gt;S)&amp;r)|(a^r);printf("%.8s\n",(char*)&amp;_);} // </a:t>
            </a:r>
            <a:r>
              <a:rPr lang="pt-BR" sz="1200" dirty="0">
                <a:latin typeface="Consolas" panose="020B0609020204030204" pitchFamily="49" charset="0"/>
                <a:hlinkClick r:id="rId3"/>
              </a:rPr>
              <a:t>27th IOCCC Winner</a:t>
            </a:r>
            <a:endParaRPr lang="pt-BR" sz="1200" dirty="0">
              <a:latin typeface="Consolas" panose="020B0609020204030204" pitchFamily="49" charset="0"/>
            </a:endParaRPr>
          </a:p>
          <a:p>
            <a:pPr lvl="1"/>
            <a:r>
              <a:rPr lang="en-US" sz="2400" dirty="0"/>
              <a:t>What is an iterative structure accomplishing?</a:t>
            </a:r>
            <a:br>
              <a:rPr lang="en-US" sz="2200" dirty="0"/>
            </a:br>
            <a:r>
              <a:rPr lang="en-CA" sz="2200" dirty="0">
                <a:latin typeface="Consolas" panose="020B0609020204030204" pitchFamily="49" charset="0"/>
              </a:rPr>
              <a:t>for(</a:t>
            </a:r>
            <a:r>
              <a:rPr lang="en-CA" sz="2200" dirty="0" err="1">
                <a:latin typeface="Consolas" panose="020B0609020204030204" pitchFamily="49" charset="0"/>
              </a:rPr>
              <a:t>i</a:t>
            </a:r>
            <a:r>
              <a:rPr lang="en-CA" sz="2200" dirty="0">
                <a:latin typeface="Consolas" panose="020B0609020204030204" pitchFamily="49" charset="0"/>
              </a:rPr>
              <a:t>=0;i&lt;</a:t>
            </a:r>
            <a:r>
              <a:rPr lang="en-CA" sz="2200" dirty="0" err="1">
                <a:latin typeface="Consolas" panose="020B0609020204030204" pitchFamily="49" charset="0"/>
              </a:rPr>
              <a:t>j;i</a:t>
            </a:r>
            <a:r>
              <a:rPr lang="en-CA" sz="2200" dirty="0">
                <a:latin typeface="Consolas" panose="020B0609020204030204" pitchFamily="49" charset="0"/>
              </a:rPr>
              <a:t>++){ … }</a:t>
            </a:r>
            <a:r>
              <a:rPr lang="en-CA" sz="2200" dirty="0"/>
              <a:t> This is how it works, but what does it do?</a:t>
            </a:r>
            <a:endParaRPr lang="en-US" sz="2200" dirty="0"/>
          </a:p>
          <a:p>
            <a:pPr marL="0" indent="0">
              <a:buNone/>
            </a:pPr>
            <a:endParaRPr lang="en-CA" dirty="0"/>
          </a:p>
        </p:txBody>
      </p:sp>
    </p:spTree>
    <p:extLst>
      <p:ext uri="{BB962C8B-B14F-4D97-AF65-F5344CB8AC3E}">
        <p14:creationId xmlns:p14="http://schemas.microsoft.com/office/powerpoint/2010/main" val="126794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08E1-70CC-E7AF-DD14-6DA8686E8CA2}"/>
              </a:ext>
            </a:extLst>
          </p:cNvPr>
          <p:cNvSpPr>
            <a:spLocks noGrp="1"/>
          </p:cNvSpPr>
          <p:nvPr>
            <p:ph type="title"/>
          </p:nvPr>
        </p:nvSpPr>
        <p:spPr>
          <a:xfrm>
            <a:off x="457200" y="267494"/>
            <a:ext cx="8229600" cy="742950"/>
          </a:xfrm>
        </p:spPr>
        <p:txBody>
          <a:bodyPr/>
          <a:lstStyle/>
          <a:p>
            <a:r>
              <a:rPr lang="en-CA" dirty="0"/>
              <a:t>Scope of Testing Types</a:t>
            </a:r>
          </a:p>
        </p:txBody>
      </p:sp>
      <p:sp>
        <p:nvSpPr>
          <p:cNvPr id="3" name="Content Placeholder 2">
            <a:extLst>
              <a:ext uri="{FF2B5EF4-FFF2-40B4-BE49-F238E27FC236}">
                <a16:creationId xmlns:a16="http://schemas.microsoft.com/office/drawing/2014/main" id="{B16CF844-08F8-C97D-8662-18671E2779AE}"/>
              </a:ext>
            </a:extLst>
          </p:cNvPr>
          <p:cNvSpPr>
            <a:spLocks noGrp="1"/>
          </p:cNvSpPr>
          <p:nvPr>
            <p:ph idx="1"/>
          </p:nvPr>
        </p:nvSpPr>
        <p:spPr>
          <a:xfrm>
            <a:off x="457200" y="1059582"/>
            <a:ext cx="8363272" cy="3657600"/>
          </a:xfrm>
        </p:spPr>
        <p:txBody>
          <a:bodyPr>
            <a:normAutofit/>
          </a:bodyPr>
          <a:lstStyle/>
          <a:p>
            <a:r>
              <a:rPr lang="en-CA" b="1" dirty="0"/>
              <a:t>Unit testing </a:t>
            </a:r>
            <a:r>
              <a:rPr lang="en-CA" dirty="0"/>
              <a:t>– why not call it "program" testing?</a:t>
            </a:r>
          </a:p>
          <a:p>
            <a:pPr lvl="1"/>
            <a:r>
              <a:rPr lang="en-CA" dirty="0"/>
              <a:t>… C main() or function(), module, script, API, services, and more.</a:t>
            </a:r>
          </a:p>
          <a:p>
            <a:r>
              <a:rPr lang="en-CA" b="1" dirty="0"/>
              <a:t>Integration testing</a:t>
            </a:r>
          </a:p>
          <a:p>
            <a:pPr lvl="1"/>
            <a:r>
              <a:rPr lang="en-CA" dirty="0"/>
              <a:t>… code's interaction with other code in the application</a:t>
            </a:r>
          </a:p>
          <a:p>
            <a:r>
              <a:rPr lang="en-GB" b="0" i="0" dirty="0">
                <a:solidFill>
                  <a:srgbClr val="202122"/>
                </a:solidFill>
                <a:effectLst/>
                <a:latin typeface="Arial" panose="020B0604020202020204" pitchFamily="34" charset="0"/>
              </a:rPr>
              <a:t>Acceptance testing or UAT - User Acceptance Testing </a:t>
            </a:r>
          </a:p>
          <a:p>
            <a:pPr lvl="1"/>
            <a:r>
              <a:rPr lang="en-GB" b="1" dirty="0">
                <a:solidFill>
                  <a:srgbClr val="202122"/>
                </a:solidFill>
                <a:latin typeface="Arial" panose="020B0604020202020204" pitchFamily="34" charset="0"/>
              </a:rPr>
              <a:t>Functional and operational from the user's POV</a:t>
            </a:r>
            <a:endParaRPr lang="en-US" b="1" i="0" dirty="0">
              <a:solidFill>
                <a:srgbClr val="202122"/>
              </a:solidFill>
              <a:effectLst/>
              <a:latin typeface="Arial" panose="020B0604020202020204" pitchFamily="34" charset="0"/>
            </a:endParaRPr>
          </a:p>
          <a:p>
            <a:r>
              <a:rPr lang="en-US" dirty="0"/>
              <a:t>System testing</a:t>
            </a:r>
          </a:p>
          <a:p>
            <a:pPr lvl="1"/>
            <a:r>
              <a:rPr lang="en-US" dirty="0"/>
              <a:t>application interfaces, middleware, Accessibility, End to End, Security, Load / Stress / Scalability, Regression, Internationalization </a:t>
            </a:r>
          </a:p>
          <a:p>
            <a:pPr lvl="1"/>
            <a:endParaRPr lang="en-CA" dirty="0"/>
          </a:p>
          <a:p>
            <a:endParaRPr lang="en-CA" dirty="0"/>
          </a:p>
          <a:p>
            <a:pPr lvl="1"/>
            <a:endParaRPr lang="en-CA" dirty="0"/>
          </a:p>
        </p:txBody>
      </p:sp>
    </p:spTree>
    <p:extLst>
      <p:ext uri="{BB962C8B-B14F-4D97-AF65-F5344CB8AC3E}">
        <p14:creationId xmlns:p14="http://schemas.microsoft.com/office/powerpoint/2010/main" val="146394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4056-1966-FDBF-C3AA-DA5B15CE3EA2}"/>
              </a:ext>
            </a:extLst>
          </p:cNvPr>
          <p:cNvSpPr>
            <a:spLocks noGrp="1"/>
          </p:cNvSpPr>
          <p:nvPr>
            <p:ph type="title"/>
          </p:nvPr>
        </p:nvSpPr>
        <p:spPr/>
        <p:txBody>
          <a:bodyPr/>
          <a:lstStyle/>
          <a:p>
            <a:pPr algn="ctr"/>
            <a:r>
              <a:rPr lang="en-CA" dirty="0"/>
              <a:t>Scope of Testing Types</a:t>
            </a:r>
          </a:p>
        </p:txBody>
      </p:sp>
      <p:grpSp>
        <p:nvGrpSpPr>
          <p:cNvPr id="9" name="Group 8">
            <a:extLst>
              <a:ext uri="{FF2B5EF4-FFF2-40B4-BE49-F238E27FC236}">
                <a16:creationId xmlns:a16="http://schemas.microsoft.com/office/drawing/2014/main" id="{DE6772B3-01A7-D0F1-4F31-D5F011C20A64}"/>
              </a:ext>
            </a:extLst>
          </p:cNvPr>
          <p:cNvGrpSpPr/>
          <p:nvPr/>
        </p:nvGrpSpPr>
        <p:grpSpPr>
          <a:xfrm>
            <a:off x="3659706" y="1639248"/>
            <a:ext cx="1824588" cy="2372662"/>
            <a:chOff x="3635896" y="1565419"/>
            <a:chExt cx="1824588" cy="2372662"/>
          </a:xfrm>
          <a:effectLst>
            <a:outerShdw blurRad="63500" sx="102000" sy="102000" algn="ctr" rotWithShape="0">
              <a:prstClr val="black">
                <a:alpha val="40000"/>
              </a:prstClr>
            </a:outerShdw>
          </a:effectLst>
        </p:grpSpPr>
        <p:sp>
          <p:nvSpPr>
            <p:cNvPr id="3" name="Rectangle: Rounded Corners 2">
              <a:extLst>
                <a:ext uri="{FF2B5EF4-FFF2-40B4-BE49-F238E27FC236}">
                  <a16:creationId xmlns:a16="http://schemas.microsoft.com/office/drawing/2014/main" id="{4738AE3D-2F7F-2A84-344D-C7D64F6C01B1}"/>
                </a:ext>
              </a:extLst>
            </p:cNvPr>
            <p:cNvSpPr/>
            <p:nvPr/>
          </p:nvSpPr>
          <p:spPr>
            <a:xfrm>
              <a:off x="3635896" y="2211750"/>
              <a:ext cx="72008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C</a:t>
              </a:r>
              <a:br>
                <a:rPr lang="en-CA" sz="1200" b="1" dirty="0"/>
              </a:br>
              <a:r>
                <a:rPr lang="en-CA" sz="1200" b="1" dirty="0"/>
                <a:t>main()</a:t>
              </a:r>
            </a:p>
          </p:txBody>
        </p:sp>
        <p:sp>
          <p:nvSpPr>
            <p:cNvPr id="4" name="Rectangle: Rounded Corners 3">
              <a:extLst>
                <a:ext uri="{FF2B5EF4-FFF2-40B4-BE49-F238E27FC236}">
                  <a16:creationId xmlns:a16="http://schemas.microsoft.com/office/drawing/2014/main" id="{CDB34E40-E102-B6AE-6EAC-9BD624ED069C}"/>
                </a:ext>
              </a:extLst>
            </p:cNvPr>
            <p:cNvSpPr/>
            <p:nvPr/>
          </p:nvSpPr>
          <p:spPr>
            <a:xfrm>
              <a:off x="4740404" y="2211750"/>
              <a:ext cx="72008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C</a:t>
              </a:r>
              <a:br>
                <a:rPr lang="en-CA" sz="1200" b="1" dirty="0"/>
              </a:br>
              <a:r>
                <a:rPr lang="en-CA" sz="1200" b="1" dirty="0" err="1"/>
                <a:t>func-tion</a:t>
              </a:r>
              <a:r>
                <a:rPr lang="en-CA" sz="1200" b="1" dirty="0"/>
                <a:t>()</a:t>
              </a:r>
            </a:p>
          </p:txBody>
        </p:sp>
        <p:sp>
          <p:nvSpPr>
            <p:cNvPr id="5" name="Rectangle: Rounded Corners 4">
              <a:extLst>
                <a:ext uri="{FF2B5EF4-FFF2-40B4-BE49-F238E27FC236}">
                  <a16:creationId xmlns:a16="http://schemas.microsoft.com/office/drawing/2014/main" id="{F86048FE-F3D6-2EA5-5CFF-CF60578DFD47}"/>
                </a:ext>
              </a:extLst>
            </p:cNvPr>
            <p:cNvSpPr/>
            <p:nvPr/>
          </p:nvSpPr>
          <p:spPr>
            <a:xfrm>
              <a:off x="3635896" y="3218081"/>
              <a:ext cx="72008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Shell script</a:t>
              </a:r>
            </a:p>
          </p:txBody>
        </p:sp>
        <p:sp>
          <p:nvSpPr>
            <p:cNvPr id="6" name="Rectangle: Rounded Corners 5">
              <a:extLst>
                <a:ext uri="{FF2B5EF4-FFF2-40B4-BE49-F238E27FC236}">
                  <a16:creationId xmlns:a16="http://schemas.microsoft.com/office/drawing/2014/main" id="{8D733047-5879-D31E-F2BD-249D88943002}"/>
                </a:ext>
              </a:extLst>
            </p:cNvPr>
            <p:cNvSpPr/>
            <p:nvPr/>
          </p:nvSpPr>
          <p:spPr>
            <a:xfrm>
              <a:off x="4740404" y="3218081"/>
              <a:ext cx="72008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API</a:t>
              </a:r>
            </a:p>
          </p:txBody>
        </p:sp>
        <p:sp>
          <p:nvSpPr>
            <p:cNvPr id="7" name="TextBox 6">
              <a:extLst>
                <a:ext uri="{FF2B5EF4-FFF2-40B4-BE49-F238E27FC236}">
                  <a16:creationId xmlns:a16="http://schemas.microsoft.com/office/drawing/2014/main" id="{4B91783E-D850-9ADA-35CC-2EDDE3140ACD}"/>
                </a:ext>
              </a:extLst>
            </p:cNvPr>
            <p:cNvSpPr txBox="1"/>
            <p:nvPr/>
          </p:nvSpPr>
          <p:spPr>
            <a:xfrm>
              <a:off x="3648090" y="1565419"/>
              <a:ext cx="1800200" cy="646331"/>
            </a:xfrm>
            <a:prstGeom prst="rect">
              <a:avLst/>
            </a:prstGeom>
            <a:noFill/>
            <a:effectLst/>
          </p:spPr>
          <p:txBody>
            <a:bodyPr wrap="square" rtlCol="0">
              <a:spAutoFit/>
            </a:bodyPr>
            <a:lstStyle/>
            <a:p>
              <a:pPr algn="ctr"/>
              <a:r>
                <a:rPr lang="en-CA" b="1" dirty="0"/>
                <a:t>Unit</a:t>
              </a:r>
              <a:r>
                <a:rPr lang="en-CA" dirty="0"/>
                <a:t>: inputs </a:t>
              </a:r>
              <a:br>
                <a:rPr lang="en-CA" dirty="0"/>
              </a:br>
              <a:r>
                <a:rPr lang="en-CA" dirty="0"/>
                <a:t>and outputs</a:t>
              </a:r>
            </a:p>
          </p:txBody>
        </p:sp>
      </p:grpSp>
    </p:spTree>
    <p:extLst>
      <p:ext uri="{BB962C8B-B14F-4D97-AF65-F5344CB8AC3E}">
        <p14:creationId xmlns:p14="http://schemas.microsoft.com/office/powerpoint/2010/main" val="2931748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8">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465E9C"/>
      </a:hlink>
      <a:folHlink>
        <a:srgbClr val="465E9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ustom 5">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0070C0"/>
      </a:hlink>
      <a:folHlink>
        <a:srgbClr val="0070C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40458</TotalTime>
  <Words>5512</Words>
  <Application>Microsoft Office PowerPoint</Application>
  <PresentationFormat>On-screen Show (16:9)</PresentationFormat>
  <Paragraphs>415</Paragraphs>
  <Slides>26</Slides>
  <Notes>26</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Consolas</vt:lpstr>
      <vt:lpstr>Courier New</vt:lpstr>
      <vt:lpstr>Franklin Gothic Demi</vt:lpstr>
      <vt:lpstr>Franziska Web</vt:lpstr>
      <vt:lpstr>IBM Plex Sans</vt:lpstr>
      <vt:lpstr>Libre Baskerville</vt:lpstr>
      <vt:lpstr>Segoe UI</vt:lpstr>
      <vt:lpstr>Webdings</vt:lpstr>
      <vt:lpstr>Wingdings</vt:lpstr>
      <vt:lpstr>Clarity</vt:lpstr>
      <vt:lpstr>1_Clarity</vt:lpstr>
      <vt:lpstr>Computer Principles for Programmers</vt:lpstr>
      <vt:lpstr>News of the Week</vt:lpstr>
      <vt:lpstr>SDLC: Testing</vt:lpstr>
      <vt:lpstr>SDLC: Systems Development Life Cycle</vt:lpstr>
      <vt:lpstr>SDLC: Testing – Lecture </vt:lpstr>
      <vt:lpstr>SDLC: Testing – Activity</vt:lpstr>
      <vt:lpstr>Comments before Tests</vt:lpstr>
      <vt:lpstr>Scope of Testing Types</vt:lpstr>
      <vt:lpstr>Scope of Testing Types</vt:lpstr>
      <vt:lpstr>Scope of Testing Types</vt:lpstr>
      <vt:lpstr>Scope of Testing Types</vt:lpstr>
      <vt:lpstr>Testing Methods are Black and White</vt:lpstr>
      <vt:lpstr>Testing Methods are Black and White</vt:lpstr>
      <vt:lpstr>PowerPoint Presentation</vt:lpstr>
      <vt:lpstr>Testing Challenges</vt:lpstr>
      <vt:lpstr>Testing Challenges – the way we think</vt:lpstr>
      <vt:lpstr>Testing Challenges – the way we think</vt:lpstr>
      <vt:lpstr>Testing Challenges</vt:lpstr>
      <vt:lpstr>Cognitive Bias – the way we don't think</vt:lpstr>
      <vt:lpstr>Black Box Test Problem</vt:lpstr>
      <vt:lpstr>Scientific Method</vt:lpstr>
      <vt:lpstr>Test Cases: Positive and Negative</vt:lpstr>
      <vt:lpstr>Black Box Test Demo</vt:lpstr>
      <vt:lpstr>Summary</vt:lpstr>
      <vt:lpstr>Additional notes</vt:lpstr>
      <vt:lpstr>Testing Challenges – the way we think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Timothy.McKenna@senecacollege.ca;Reza Khojasteh;Marc.Gurwitz@senecacollege.ca;Danny Roy</dc:creator>
  <cp:lastModifiedBy>Tim McKenna</cp:lastModifiedBy>
  <cp:revision>1599</cp:revision>
  <dcterms:created xsi:type="dcterms:W3CDTF">2016-05-30T19:06:58Z</dcterms:created>
  <dcterms:modified xsi:type="dcterms:W3CDTF">2024-03-23T00:15:10Z</dcterms:modified>
</cp:coreProperties>
</file>