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 id="2147484131" r:id="rId2"/>
  </p:sldMasterIdLst>
  <p:notesMasterIdLst>
    <p:notesMasterId r:id="rId41"/>
  </p:notesMasterIdLst>
  <p:sldIdLst>
    <p:sldId id="256" r:id="rId3"/>
    <p:sldId id="348" r:id="rId4"/>
    <p:sldId id="282" r:id="rId5"/>
    <p:sldId id="358" r:id="rId6"/>
    <p:sldId id="396" r:id="rId7"/>
    <p:sldId id="398" r:id="rId8"/>
    <p:sldId id="401" r:id="rId9"/>
    <p:sldId id="403" r:id="rId10"/>
    <p:sldId id="404" r:id="rId11"/>
    <p:sldId id="411" r:id="rId12"/>
    <p:sldId id="412" r:id="rId13"/>
    <p:sldId id="413" r:id="rId14"/>
    <p:sldId id="414" r:id="rId15"/>
    <p:sldId id="406" r:id="rId16"/>
    <p:sldId id="360" r:id="rId17"/>
    <p:sldId id="417" r:id="rId18"/>
    <p:sldId id="418" r:id="rId19"/>
    <p:sldId id="416" r:id="rId20"/>
    <p:sldId id="381" r:id="rId21"/>
    <p:sldId id="366" r:id="rId22"/>
    <p:sldId id="362" r:id="rId23"/>
    <p:sldId id="367" r:id="rId24"/>
    <p:sldId id="368" r:id="rId25"/>
    <p:sldId id="382" r:id="rId26"/>
    <p:sldId id="399" r:id="rId27"/>
    <p:sldId id="384" r:id="rId28"/>
    <p:sldId id="386" r:id="rId29"/>
    <p:sldId id="400" r:id="rId30"/>
    <p:sldId id="402" r:id="rId31"/>
    <p:sldId id="387" r:id="rId32"/>
    <p:sldId id="388" r:id="rId33"/>
    <p:sldId id="392" r:id="rId34"/>
    <p:sldId id="391" r:id="rId35"/>
    <p:sldId id="389" r:id="rId36"/>
    <p:sldId id="390" r:id="rId37"/>
    <p:sldId id="393" r:id="rId38"/>
    <p:sldId id="394" r:id="rId39"/>
    <p:sldId id="395" r:id="rId40"/>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93"/>
    <a:srgbClr val="465E9C"/>
    <a:srgbClr val="465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74024" autoAdjust="0"/>
  </p:normalViewPr>
  <p:slideViewPr>
    <p:cSldViewPr>
      <p:cViewPr varScale="1">
        <p:scale>
          <a:sx n="154" d="100"/>
          <a:sy n="154" d="100"/>
        </p:scale>
        <p:origin x="1632" y="13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10C82B3-7165-40D2-88AF-D0C60F1568C1}" type="datetimeFigureOut">
              <a:rPr lang="en-CA" smtClean="0"/>
              <a:t>2024-05-03</a:t>
            </a:fld>
            <a:endParaRPr lang="en-CA"/>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72D4F22-4051-4F28-9B90-CE898DB336CD}" type="slidenum">
              <a:rPr lang="en-CA" smtClean="0"/>
              <a:t>‹#›</a:t>
            </a:fld>
            <a:endParaRPr lang="en-CA"/>
          </a:p>
        </p:txBody>
      </p:sp>
    </p:spTree>
    <p:extLst>
      <p:ext uri="{BB962C8B-B14F-4D97-AF65-F5344CB8AC3E}">
        <p14:creationId xmlns:p14="http://schemas.microsoft.com/office/powerpoint/2010/main" val="176370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star.com/opinion/contributors/2018/07/01/its-time-to-close-the-gender-gap-in-tech.html"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npr.org/2011/10/06/141115121/steve-jobs-computer-science-is-a-liberal-art" TargetMode="External"/><Relationship Id="rId4" Type="http://schemas.openxmlformats.org/officeDocument/2006/relationships/hyperlink" Target="https://www.newyorker.com/news/news-desk/steve-jobs-technology-alone-is-not-enough"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aeldung.com/linux/file-mime-typ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microsoft.com/en-us/windows/powertoys/"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inaero.com/" TargetMode="External"/><Relationship Id="rId4" Type="http://schemas.openxmlformats.org/officeDocument/2006/relationships/hyperlink" Target="https://www.howtogeek.com/677102/how-to-set-default-file-drag-and-drop-behavior-on-windows-1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eagate.com/ca/en/blog/why-hdds-dominate-hyperscale-cloud-architec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Welcome. Bienvenue. There are many other languages our colleagues speak; please say "welcome" in another language</a:t>
            </a:r>
            <a:r>
              <a:rPr lang="en-US" sz="1200" dirty="0"/>
              <a:t>.</a:t>
            </a:r>
          </a:p>
          <a:p>
            <a:endParaRPr lang="en-US" sz="1200" dirty="0"/>
          </a:p>
          <a:p>
            <a:r>
              <a:rPr lang="en-CA" sz="1200"/>
              <a:t>Embracing diversity is being willing to understand an issue from many points of view (the Apple formula for success). You encountered greetings you didn't understand –words are code for concepts. Given the context, you knew they meant something friendly. Greetings in some cultures can mean much more than a simple hello, e</a:t>
            </a:r>
            <a:r>
              <a:rPr lang="en-CA" sz="1200" dirty="0"/>
              <a:t>.</a:t>
            </a:r>
            <a:r>
              <a:rPr lang="en-CA" sz="1200"/>
              <a:t>g. "Shalom or Namaste or Salam". To really appreciate the person we refer to as the end user, we must also understand what they mean culturally, not just what they say in words</a:t>
            </a:r>
            <a:r>
              <a:rPr lang="en-CA" sz="1200" dirty="0"/>
              <a:t>.</a:t>
            </a:r>
          </a:p>
          <a:p>
            <a:endParaRPr lang="en-CA" sz="1200" dirty="0"/>
          </a:p>
          <a:p>
            <a:pPr defTabSz="966612">
              <a:defRPr/>
            </a:pPr>
            <a:r>
              <a:rPr lang="en-US" sz="1200"/>
              <a:t>Gender diversity is an issue in the IT industry. We need more women in this business for another point of view – a special welcome to the women in our class who are willing to put up all the guys. </a:t>
            </a:r>
            <a:r>
              <a:rPr lang="en-CA" sz="1200" b="0" i="0" kern="1200">
                <a:solidFill>
                  <a:schemeClr val="tx1"/>
                </a:solidFill>
                <a:effectLst/>
                <a:latin typeface="+mn-lt"/>
                <a:ea typeface="+mn-ea"/>
                <a:cs typeface="+mn-cs"/>
              </a:rPr>
              <a:t>Since 2011, the percentage of women in ICT has ranged from 29.5% to a low of 26.4% with 26.7% in 2018. the ICT industry is facing a talent shortage. Canada will need to fill more than 200,000 technology-related positions by 2021. The growth in these jobs has outpaced the overall economy in the last two years by 4 to 1. Our supply of ICT graduates and workers will not meet this demand. (</a:t>
            </a:r>
            <a:r>
              <a:rPr lang="en-CA" dirty="0">
                <a:hlinkClick r:id="rId3"/>
              </a:rPr>
              <a:t>https://www.thestar.com/opinion/contributors/2018/07/01/its-time-to-close-the-gender-gap-in-tech.html</a:t>
            </a:r>
            <a:r>
              <a:rPr lang="en-CA" sz="1200" b="0" i="0" kern="1200" dirty="0">
                <a:solidFill>
                  <a:schemeClr val="tx1"/>
                </a:solidFill>
                <a:effectLst/>
                <a:latin typeface="+mn-lt"/>
                <a:ea typeface="+mn-ea"/>
                <a:cs typeface="+mn-cs"/>
              </a:rPr>
              <a:t>)</a:t>
            </a:r>
            <a:endParaRPr lang="en-US" sz="1200" dirty="0"/>
          </a:p>
          <a:p>
            <a:pPr defTabSz="966612">
              <a:defRPr/>
            </a:pPr>
            <a:endParaRPr lang="en-US" sz="1200" dirty="0"/>
          </a:p>
          <a:p>
            <a:r>
              <a:rPr lang="en-US" sz="1200"/>
              <a:t>Diversity is strength in IT – especially in software design and in the creation of the UX – User eXperience. Different points of view from various languages, cultures, genders, industries, disciplines are all valuable in designing and building good software. Facebook, Amazon, Apple, Netflix, Google (FAANG) would not be as successful, without multiple POV. Apple used to hire liberal arts majors. Steve Jobs: "</a:t>
            </a:r>
            <a:r>
              <a:rPr lang="en-CA" sz="1200"/>
              <a:t>technology alone is not enough—it’s technology married with liberal arts, married with the humanities, that yields us the results". </a:t>
            </a:r>
            <a:endParaRPr lang="en-CA" sz="1200" dirty="0"/>
          </a:p>
          <a:p>
            <a:endParaRPr lang="en-US" sz="1200" dirty="0"/>
          </a:p>
          <a:p>
            <a:r>
              <a:rPr lang="en-US" sz="1200"/>
              <a:t>Students are not only here to learn from professors and course materials, students are also here to learn from each other – something you cannot do on YouTube. People come to college to </a:t>
            </a:r>
            <a:r>
              <a:rPr lang="en-CA" sz="1200"/>
              <a:t>improve their social skills for the business world, learn how to interact and work with others, how to compromise, how to deal with rejection and failure, and to learn what it is you </a:t>
            </a:r>
            <a:r>
              <a:rPr lang="en-CA" sz="1200" b="1"/>
              <a:t>don’t </a:t>
            </a:r>
            <a:r>
              <a:rPr lang="en-CA" sz="1200"/>
              <a:t>know. These are all </a:t>
            </a:r>
            <a:r>
              <a:rPr lang="en-US" sz="1200"/>
              <a:t>things you cannot do on YouTube. </a:t>
            </a:r>
            <a:endParaRPr lang="en-US" sz="1200" dirty="0"/>
          </a:p>
          <a:p>
            <a:endParaRPr lang="en-US" sz="1200" dirty="0"/>
          </a:p>
          <a:p>
            <a:r>
              <a:rPr lang="en-CA" sz="1200"/>
              <a:t>Programming isn't about coding; it is about solving problems. When problems are reduced to abstractions, the meaning of the application you coded can be lost. Think of a manufacturing robot – it has no idea of the importance of its work or how someone will appreciate the accuracy of its creation. The physical work of crafting a real object in a workshop is abstracted to a manual procedure which is abstracted to an algorithm which is abstracted to source code which is compiled for a computer to run a robot that reproduces that object. We must understand the original work that our source code represents—crafting that real object—in order to create a good UX – User Experience. Otherwise, our systems will solve users' problems only with luck. And being lucky is no way to be a professional</a:t>
            </a:r>
            <a:r>
              <a:rPr lang="en-CA" sz="1200" dirty="0"/>
              <a:t>.</a:t>
            </a:r>
          </a:p>
          <a:p>
            <a:endParaRPr lang="en-CA" sz="1200" dirty="0"/>
          </a:p>
          <a:p>
            <a:r>
              <a:rPr lang="en-CA" sz="1200" dirty="0">
                <a:hlinkClick r:id="rId4"/>
              </a:rPr>
              <a:t>[</a:t>
            </a:r>
            <a:r>
              <a:rPr lang="en-CA" sz="1200">
                <a:hlinkClick r:id="rId4"/>
              </a:rPr>
              <a:t>1] https</a:t>
            </a:r>
            <a:r>
              <a:rPr lang="en-CA" sz="1200" dirty="0">
                <a:hlinkClick r:id="rId4"/>
              </a:rPr>
              <a:t>://www.newyorker.com/news/news-desk/steve-jobs-technology-alone-is-not-enough</a:t>
            </a:r>
            <a:endParaRPr lang="en-CA" sz="1200" dirty="0"/>
          </a:p>
          <a:p>
            <a:r>
              <a:rPr lang="en-CA" sz="1200" dirty="0">
                <a:hlinkClick r:id="rId5"/>
              </a:rPr>
              <a:t>https://www.npr.org/2011/10/06/141115121/steve-jobs-computer-science-is-a-liberal-art</a:t>
            </a:r>
            <a:endParaRPr lang="en-CA" sz="1200" dirty="0"/>
          </a:p>
        </p:txBody>
      </p:sp>
      <p:sp>
        <p:nvSpPr>
          <p:cNvPr id="4" name="Slide Number Placeholder 3"/>
          <p:cNvSpPr>
            <a:spLocks noGrp="1"/>
          </p:cNvSpPr>
          <p:nvPr>
            <p:ph type="sldNum" sz="quarter" idx="10"/>
          </p:nvPr>
        </p:nvSpPr>
        <p:spPr/>
        <p:txBody>
          <a:bodyPr/>
          <a:lstStyle/>
          <a:p>
            <a:fld id="{872D4F22-4051-4F28-9B90-CE898DB336CD}" type="slidenum">
              <a:rPr lang="en-CA" smtClean="0"/>
              <a:t>1</a:t>
            </a:fld>
            <a:endParaRPr lang="en-CA"/>
          </a:p>
        </p:txBody>
      </p:sp>
    </p:spTree>
    <p:extLst>
      <p:ext uri="{BB962C8B-B14F-4D97-AF65-F5344CB8AC3E}">
        <p14:creationId xmlns:p14="http://schemas.microsoft.com/office/powerpoint/2010/main" val="379370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SAN</a:t>
            </a:r>
            <a:r>
              <a:rPr lang="en-CA" sz="1200" kern="1200">
                <a:solidFill>
                  <a:schemeClr val="tx1"/>
                </a:solidFill>
                <a:effectLst/>
                <a:latin typeface="+mn-lt"/>
                <a:ea typeface="+mn-ea"/>
                <a:cs typeface="+mn-cs"/>
              </a:rPr>
              <a:t> Storage Area Network = block-level storage devices accessed through a dedicated high-speed connection with specialized protocol optimized for data transfer over a network, (independent of local area network traffic and generic network protocols). Functionally, it is similar to DAS (not NAS); it provides what appears to be a DAS drive to an attached server. https</a:t>
            </a:r>
            <a:r>
              <a:rPr lang="en-CA" sz="1200" kern="1200" dirty="0">
                <a:solidFill>
                  <a:schemeClr val="tx1"/>
                </a:solidFill>
                <a:effectLst/>
                <a:latin typeface="+mn-lt"/>
                <a:ea typeface="+mn-ea"/>
                <a:cs typeface="+mn-cs"/>
              </a:rPr>
              <a:t>://en.wikipedia.org/wiki/Storage_area_network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Highly </a:t>
            </a:r>
            <a:r>
              <a:rPr lang="en-CA" sz="1200" i="1" kern="1200">
                <a:solidFill>
                  <a:schemeClr val="tx1"/>
                </a:solidFill>
                <a:effectLst/>
                <a:latin typeface="+mn-lt"/>
                <a:ea typeface="+mn-ea"/>
                <a:cs typeface="+mn-cs"/>
              </a:rPr>
              <a:t>scalable </a:t>
            </a:r>
            <a:r>
              <a:rPr lang="en-CA" sz="1200" i="0" kern="1200">
                <a:solidFill>
                  <a:schemeClr val="tx1"/>
                </a:solidFill>
                <a:effectLst/>
                <a:latin typeface="+mn-lt"/>
                <a:ea typeface="+mn-ea"/>
                <a:cs typeface="+mn-cs"/>
              </a:rPr>
              <a:t>meaning the system can grow to meeting increasing demands: add more storage to support more servers, higher/faster transaction loads, more raw capacity. https</a:t>
            </a:r>
            <a:r>
              <a:rPr lang="en-CA" sz="1200" i="0" kern="1200" dirty="0">
                <a:solidFill>
                  <a:schemeClr val="tx1"/>
                </a:solidFill>
                <a:effectLst/>
                <a:latin typeface="+mn-lt"/>
                <a:ea typeface="+mn-ea"/>
                <a:cs typeface="+mn-cs"/>
              </a:rPr>
              <a:t>://en.wikipedia.org/wiki/Scalability</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2D4F22-4051-4F28-9B90-CE898DB336CD}" type="slidenum">
              <a:rPr lang="en-CA" smtClean="0"/>
              <a:t>10</a:t>
            </a:fld>
            <a:endParaRPr lang="en-CA"/>
          </a:p>
        </p:txBody>
      </p:sp>
    </p:spTree>
    <p:extLst>
      <p:ext uri="{BB962C8B-B14F-4D97-AF65-F5344CB8AC3E}">
        <p14:creationId xmlns:p14="http://schemas.microsoft.com/office/powerpoint/2010/main" val="4217752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mn-lt"/>
                <a:ea typeface="+mn-ea"/>
                <a:cs typeface="+mn-cs"/>
              </a:rPr>
              <a:t>High Tier Cloud </a:t>
            </a:r>
            <a:r>
              <a:rPr lang="en-CA" sz="1200"/>
              <a:t>needs high bandwidth + low latency </a:t>
            </a:r>
            <a:r>
              <a:rPr lang="en-CA" sz="1200" b="1"/>
              <a:t>private</a:t>
            </a:r>
            <a:r>
              <a:rPr lang="en-CA" sz="1200"/>
              <a:t> network connection to cloud provider. </a:t>
            </a:r>
            <a:endParaRPr lang="en-CA" sz="1200" dirty="0"/>
          </a:p>
          <a:p>
            <a:r>
              <a:rPr lang="en-CA" sz="1200" kern="1200" dirty="0">
                <a:solidFill>
                  <a:schemeClr val="tx1"/>
                </a:solidFill>
                <a:effectLst/>
                <a:latin typeface="+mn-lt"/>
                <a:ea typeface="+mn-ea"/>
                <a:cs typeface="+mn-cs"/>
              </a:rPr>
              <a:t>e.</a:t>
            </a:r>
            <a:r>
              <a:rPr lang="en-CA" sz="1200" kern="1200">
                <a:solidFill>
                  <a:schemeClr val="tx1"/>
                </a:solidFill>
                <a:effectLst/>
                <a:latin typeface="+mn-lt"/>
                <a:ea typeface="+mn-ea"/>
                <a:cs typeface="+mn-cs"/>
              </a:rPr>
              <a:t>g. "</a:t>
            </a:r>
            <a:r>
              <a:rPr lang="en-CA"/>
              <a:t>Amazon S3 now provides increased performance to support at least 3,500 requests per second to add data and 5,500 requests per second to retrieve data" – this does not happen through your regular ISP connection over the public switched Internet</a:t>
            </a:r>
            <a:r>
              <a:rPr lang="en-CA" dirty="0"/>
              <a:t>.</a:t>
            </a:r>
          </a:p>
          <a:p>
            <a:r>
              <a:rPr lang="en-CA"/>
              <a:t>Consumer services such as </a:t>
            </a:r>
            <a:r>
              <a:rPr lang="en-US"/>
              <a:t>OneDrive, Google Drive, Dropbox, iCloud, are file </a:t>
            </a:r>
            <a:r>
              <a:rPr lang="en-US" i="1"/>
              <a:t>storage</a:t>
            </a:r>
            <a:r>
              <a:rPr lang="en-US"/>
              <a:t>. They are not high-performance file serving or database engines</a:t>
            </a:r>
            <a:r>
              <a:rPr lang="en-US" dirty="0"/>
              <a:t>.</a:t>
            </a:r>
            <a:endParaRPr lang="en-CA" dirty="0"/>
          </a:p>
          <a:p>
            <a:endParaRPr lang="en-CA" sz="1200" kern="1200" dirty="0">
              <a:solidFill>
                <a:schemeClr val="tx1"/>
              </a:solidFill>
              <a:effectLst/>
              <a:latin typeface="+mn-lt"/>
              <a:ea typeface="+mn-ea"/>
              <a:cs typeface="+mn-cs"/>
            </a:endParaRPr>
          </a:p>
          <a:p>
            <a:r>
              <a:rPr lang="en-CA"/>
              <a:t>TCO = cap-ex plus op-ex (capital expenditure to acquire, operations expenditure to run</a:t>
            </a:r>
            <a:r>
              <a:rPr lang="en-CA" dirty="0"/>
              <a:t>)</a:t>
            </a:r>
            <a:br>
              <a:rPr lang="en-CA" dirty="0"/>
            </a:br>
            <a:endParaRPr lang="en-CA" dirty="0"/>
          </a:p>
          <a:p>
            <a:r>
              <a:rPr lang="en-GB"/>
              <a:t>On-Premises Object Storage vs. Public Cloud for Enterprise Data Storage</a:t>
            </a:r>
            <a:br>
              <a:rPr lang="en-GB"/>
            </a:br>
            <a:r>
              <a:rPr lang="en-GB"/>
              <a:t>TCO is higher / lower for one versus the other depending on who you ask</a:t>
            </a:r>
            <a:r>
              <a:rPr lang="en-GB" dirty="0"/>
              <a:t>.</a:t>
            </a:r>
          </a:p>
          <a:p>
            <a:r>
              <a:rPr lang="en-GB"/>
              <a:t>cloud has lower TCO than on-prem per https</a:t>
            </a:r>
            <a:r>
              <a:rPr lang="en-GB" dirty="0"/>
              <a:t>://www.globalrelay.com/wp-content/uploads/2021/09/GlobalRelay-EV-Cloud-TCO-Whitepaper.pdf</a:t>
            </a:r>
          </a:p>
          <a:p>
            <a:r>
              <a:rPr lang="en-GB"/>
              <a:t>on-prem has lower TCO than cloud per </a:t>
            </a:r>
            <a:r>
              <a:rPr lang="en-CA" sz="1200" kern="1200">
                <a:solidFill>
                  <a:schemeClr val="tx1"/>
                </a:solidFill>
                <a:effectLst/>
                <a:latin typeface="+mn-lt"/>
                <a:ea typeface="+mn-ea"/>
                <a:cs typeface="+mn-cs"/>
              </a:rPr>
              <a:t>https</a:t>
            </a:r>
            <a:r>
              <a:rPr lang="en-CA" sz="1200" kern="1200" dirty="0">
                <a:solidFill>
                  <a:schemeClr val="tx1"/>
                </a:solidFill>
                <a:effectLst/>
                <a:latin typeface="+mn-lt"/>
                <a:ea typeface="+mn-ea"/>
                <a:cs typeface="+mn-cs"/>
              </a:rPr>
              <a:t>://www.fintechfutures.com/files/2020/10/Cloudian_Insiders_Guide_to_Secure_and_Cost_Effective_Storage_for_Financial_Services-1.pdf</a:t>
            </a:r>
            <a:endParaRPr lang="en-GB"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https://cloud.google.com/network-tiers/</a:t>
            </a:r>
          </a:p>
          <a:p>
            <a:r>
              <a:rPr lang="en-CA" sz="1200" kern="1200" dirty="0">
                <a:solidFill>
                  <a:schemeClr val="tx1"/>
                </a:solidFill>
                <a:effectLst/>
                <a:latin typeface="+mn-lt"/>
                <a:ea typeface="+mn-ea"/>
                <a:cs typeface="+mn-cs"/>
              </a:rPr>
              <a:t>https://www.netapp.com/cloud-services/cloud-tiering/</a:t>
            </a:r>
          </a:p>
          <a:p>
            <a:endParaRPr lang="en-CA" sz="1200" kern="1200" dirty="0">
              <a:solidFill>
                <a:schemeClr val="tx1"/>
              </a:solidFill>
              <a:effectLst/>
              <a:latin typeface="+mn-lt"/>
              <a:ea typeface="+mn-ea"/>
              <a:cs typeface="+mn-cs"/>
            </a:endParaRPr>
          </a:p>
          <a:p>
            <a:r>
              <a:rPr lang="en-GB" sz="1200" b="0" kern="1200">
                <a:solidFill>
                  <a:schemeClr val="tx1"/>
                </a:solidFill>
                <a:effectLst/>
                <a:latin typeface="+mn-lt"/>
                <a:ea typeface="+mn-ea"/>
                <a:cs typeface="+mn-cs"/>
              </a:rPr>
              <a:t>Image from http</a:t>
            </a:r>
            <a:r>
              <a:rPr lang="en-GB" sz="1200" b="0" kern="1200" dirty="0">
                <a:solidFill>
                  <a:schemeClr val="tx1"/>
                </a:solidFill>
                <a:effectLst/>
                <a:latin typeface="+mn-lt"/>
                <a:ea typeface="+mn-ea"/>
                <a:cs typeface="+mn-cs"/>
              </a:rPr>
              <a:t>://www.novacom.gr/portfolio_page/cloudcomputing/</a:t>
            </a:r>
          </a:p>
        </p:txBody>
      </p:sp>
      <p:sp>
        <p:nvSpPr>
          <p:cNvPr id="4" name="Slide Number Placeholder 3"/>
          <p:cNvSpPr>
            <a:spLocks noGrp="1"/>
          </p:cNvSpPr>
          <p:nvPr>
            <p:ph type="sldNum" sz="quarter" idx="10"/>
          </p:nvPr>
        </p:nvSpPr>
        <p:spPr/>
        <p:txBody>
          <a:bodyPr/>
          <a:lstStyle/>
          <a:p>
            <a:fld id="{872D4F22-4051-4F28-9B90-CE898DB336CD}" type="slidenum">
              <a:rPr lang="en-CA" smtClean="0"/>
              <a:t>11</a:t>
            </a:fld>
            <a:endParaRPr lang="en-CA"/>
          </a:p>
        </p:txBody>
      </p:sp>
    </p:spTree>
    <p:extLst>
      <p:ext uri="{BB962C8B-B14F-4D97-AF65-F5344CB8AC3E}">
        <p14:creationId xmlns:p14="http://schemas.microsoft.com/office/powerpoint/2010/main" val="186536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For purposes of disambiguation, “Attached” is used here to convey the meaning of “online” in this context of IT storage</a:t>
            </a:r>
            <a:r>
              <a:rPr lang="en-GB" sz="1200" kern="1200" dirty="0">
                <a:solidFill>
                  <a:schemeClr val="tx1"/>
                </a:solidFill>
                <a:effectLst/>
                <a:latin typeface="+mn-lt"/>
                <a:ea typeface="+mn-ea"/>
                <a:cs typeface="+mn-cs"/>
              </a:rPr>
              <a:t>.</a:t>
            </a:r>
            <a:endParaRPr lang="en-GB" b="0" i="0" dirty="0">
              <a:solidFill>
                <a:srgbClr val="000000"/>
              </a:solidFill>
              <a:effectLst/>
              <a:latin typeface="Linux Libertine"/>
            </a:endParaRPr>
          </a:p>
          <a:p>
            <a:r>
              <a:rPr lang="en-GB" sz="1200" kern="1200">
                <a:solidFill>
                  <a:schemeClr val="tx1"/>
                </a:solidFill>
                <a:effectLst/>
                <a:latin typeface="+mn-lt"/>
                <a:ea typeface="+mn-ea"/>
                <a:cs typeface="+mn-cs"/>
              </a:rPr>
              <a:t>Since the Internet became ubiquitous, “online” has been synonymous with a user being on a network</a:t>
            </a:r>
            <a:r>
              <a:rPr lang="en-GB" sz="1200" i="1" kern="1200">
                <a:solidFill>
                  <a:schemeClr val="tx1"/>
                </a:solidFill>
                <a:effectLst/>
                <a:latin typeface="+mn-lt"/>
                <a:ea typeface="+mn-ea"/>
                <a:cs typeface="+mn-cs"/>
              </a:rPr>
              <a:t>. </a:t>
            </a:r>
            <a:r>
              <a:rPr lang="en-GB" sz="1200" kern="1200">
                <a:solidFill>
                  <a:schemeClr val="tx1"/>
                </a:solidFill>
                <a:effectLst/>
                <a:latin typeface="+mn-lt"/>
                <a:ea typeface="+mn-ea"/>
                <a:cs typeface="+mn-cs"/>
              </a:rPr>
              <a:t>Online means more than that. </a:t>
            </a:r>
            <a:endParaRPr lang="en-GB" sz="1200" kern="1200" dirty="0">
              <a:solidFill>
                <a:schemeClr val="tx1"/>
              </a:solidFill>
              <a:effectLst/>
              <a:latin typeface="+mn-lt"/>
              <a:ea typeface="+mn-ea"/>
              <a:cs typeface="+mn-cs"/>
            </a:endParaRPr>
          </a:p>
          <a:p>
            <a:r>
              <a:rPr lang="en-GB" sz="1200" kern="1200">
                <a:solidFill>
                  <a:schemeClr val="tx1"/>
                </a:solidFill>
                <a:effectLst/>
                <a:latin typeface="+mn-lt"/>
                <a:ea typeface="+mn-ea"/>
                <a:cs typeface="+mn-cs"/>
              </a:rPr>
              <a:t>For people with grey hair, “online” has been used since the early days of computing to indicate devices directly/closely attached to the main computing system. </a:t>
            </a:r>
            <a:endParaRPr lang="en-GB" sz="1200" kern="1200" dirty="0">
              <a:solidFill>
                <a:schemeClr val="tx1"/>
              </a:solidFill>
              <a:effectLst/>
              <a:latin typeface="+mn-lt"/>
              <a:ea typeface="+mn-ea"/>
              <a:cs typeface="+mn-cs"/>
            </a:endParaRPr>
          </a:p>
          <a:p>
            <a:r>
              <a:rPr lang="en-GB" sz="1200" kern="1200">
                <a:solidFill>
                  <a:schemeClr val="tx1"/>
                </a:solidFill>
                <a:effectLst/>
                <a:latin typeface="+mn-lt"/>
                <a:ea typeface="+mn-ea"/>
                <a:cs typeface="+mn-cs"/>
              </a:rPr>
              <a:t>For people with no hair, </a:t>
            </a:r>
            <a:r>
              <a:rPr lang="en-US" sz="1200" kern="1200">
                <a:solidFill>
                  <a:schemeClr val="tx1"/>
                </a:solidFill>
                <a:effectLst/>
                <a:latin typeface="+mn-lt"/>
                <a:ea typeface="+mn-ea"/>
                <a:cs typeface="+mn-cs"/>
              </a:rPr>
              <a:t>"online" was commonly used in the railroad and telegraph industries during the 19th century</a:t>
            </a:r>
            <a:r>
              <a:rPr lang="en-US" sz="1200" kern="1200" dirty="0">
                <a:solidFill>
                  <a:schemeClr val="tx1"/>
                </a:solidFill>
                <a:effectLst/>
                <a:latin typeface="+mn-lt"/>
                <a:ea typeface="+mn-ea"/>
                <a:cs typeface="+mn-cs"/>
              </a:rPr>
              <a:t>.</a:t>
            </a:r>
          </a:p>
          <a:p>
            <a:r>
              <a:rPr lang="en-US" sz="1200" kern="1200">
                <a:solidFill>
                  <a:schemeClr val="tx1"/>
                </a:solidFill>
                <a:effectLst/>
                <a:latin typeface="+mn-lt"/>
                <a:ea typeface="+mn-ea"/>
                <a:cs typeface="+mn-cs"/>
              </a:rPr>
              <a:t>The meaning of “online” is somewhat tied to the century you grew up in. Us older guys are still getting used to a new century and the new millennium</a:t>
            </a:r>
            <a:r>
              <a:rPr lang="en-US" sz="1200" kern="1200" dirty="0">
                <a:solidFill>
                  <a:schemeClr val="tx1"/>
                </a:solidFill>
                <a:effectLst/>
                <a:latin typeface="+mn-lt"/>
                <a:ea typeface="+mn-ea"/>
                <a:cs typeface="+mn-cs"/>
              </a:rPr>
              <a:t>.</a:t>
            </a:r>
          </a:p>
          <a:p>
            <a:r>
              <a:rPr lang="en-GB" sz="1200" kern="1200">
                <a:solidFill>
                  <a:schemeClr val="tx1"/>
                </a:solidFill>
                <a:effectLst/>
                <a:latin typeface="+mn-lt"/>
                <a:ea typeface="+mn-ea"/>
                <a:cs typeface="+mn-cs"/>
              </a:rPr>
              <a:t>See https</a:t>
            </a:r>
            <a:r>
              <a:rPr lang="en-GB" sz="1200" kern="1200" dirty="0">
                <a:solidFill>
                  <a:schemeClr val="tx1"/>
                </a:solidFill>
                <a:effectLst/>
                <a:latin typeface="+mn-lt"/>
                <a:ea typeface="+mn-ea"/>
                <a:cs typeface="+mn-cs"/>
              </a:rPr>
              <a:t>://en.wikipedia.org/wiki/Online_and_offline</a:t>
            </a:r>
          </a:p>
          <a:p>
            <a:r>
              <a:rPr lang="en-GB" sz="1200" b="1" kern="1200">
                <a:solidFill>
                  <a:schemeClr val="tx1"/>
                </a:solidFill>
                <a:effectLst/>
                <a:latin typeface="+mn-lt"/>
                <a:ea typeface="+mn-ea"/>
                <a:cs typeface="+mn-cs"/>
              </a:rPr>
              <a:t>OLTP</a:t>
            </a:r>
            <a:r>
              <a:rPr lang="en-GB" sz="1200" kern="1200">
                <a:solidFill>
                  <a:schemeClr val="tx1"/>
                </a:solidFill>
                <a:effectLst/>
                <a:latin typeface="+mn-lt"/>
                <a:ea typeface="+mn-ea"/>
                <a:cs typeface="+mn-cs"/>
              </a:rPr>
              <a:t> ==&gt; https</a:t>
            </a:r>
            <a:r>
              <a:rPr lang="en-GB" sz="1200" kern="1200" dirty="0">
                <a:solidFill>
                  <a:schemeClr val="tx1"/>
                </a:solidFill>
                <a:effectLst/>
                <a:latin typeface="+mn-lt"/>
                <a:ea typeface="+mn-ea"/>
                <a:cs typeface="+mn-cs"/>
              </a:rPr>
              <a:t>://en.wikipedia.org/wiki/Online_transaction_processing</a:t>
            </a:r>
          </a:p>
          <a:p>
            <a:r>
              <a:rPr lang="en-CA" sz="1200" kern="1200">
                <a:solidFill>
                  <a:schemeClr val="tx1"/>
                </a:solidFill>
                <a:effectLst/>
                <a:latin typeface="+mn-lt"/>
                <a:ea typeface="+mn-ea"/>
                <a:cs typeface="+mn-cs"/>
              </a:rPr>
              <a:t>Storage types are listed on the slide from highest to lowest performance. WHY are each type high/low cap-ex &amp; high/low op-ex ?</a:t>
            </a:r>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Capital vs operating expense: capital is acquisition cost – purchasing a device, </a:t>
            </a:r>
            <a:br>
              <a:rPr lang="en-CA" sz="1200" kern="1200">
                <a:solidFill>
                  <a:schemeClr val="tx1"/>
                </a:solidFill>
                <a:effectLst/>
                <a:latin typeface="+mn-lt"/>
                <a:ea typeface="+mn-ea"/>
                <a:cs typeface="+mn-cs"/>
              </a:rPr>
            </a:br>
            <a:r>
              <a:rPr lang="en-CA" sz="1200" kern="1200">
                <a:solidFill>
                  <a:schemeClr val="tx1"/>
                </a:solidFill>
                <a:effectLst/>
                <a:latin typeface="+mn-lt"/>
                <a:ea typeface="+mn-ea"/>
                <a:cs typeface="+mn-cs"/>
              </a:rPr>
              <a:t>SSDs are currently 6 – 10 times the capital cost of HDDs per GB</a:t>
            </a:r>
            <a:r>
              <a:rPr lang="en-CA" sz="1200" kern="1200" dirty="0">
                <a:solidFill>
                  <a:schemeClr val="tx1"/>
                </a:solidFill>
                <a:effectLst/>
                <a:latin typeface="+mn-lt"/>
                <a:ea typeface="+mn-ea"/>
                <a:cs typeface="+mn-cs"/>
              </a:rPr>
              <a:t>.</a:t>
            </a:r>
            <a:br>
              <a:rPr lang="en-CA" sz="1200" kern="1200">
                <a:solidFill>
                  <a:schemeClr val="tx1"/>
                </a:solidFill>
                <a:effectLst/>
                <a:latin typeface="+mn-lt"/>
                <a:ea typeface="+mn-ea"/>
                <a:cs typeface="+mn-cs"/>
              </a:rPr>
            </a:br>
            <a:r>
              <a:rPr lang="en-CA" sz="1200" kern="1200">
                <a:solidFill>
                  <a:schemeClr val="tx1"/>
                </a:solidFill>
                <a:effectLst/>
                <a:latin typeface="+mn-lt"/>
                <a:ea typeface="+mn-ea"/>
                <a:cs typeface="+mn-cs"/>
              </a:rPr>
              <a:t>Operating cost is the electricity to run the device which creates waste heat and the climate control system to get rid of the excess heat. You pay twice for the energy to run computer systems</a:t>
            </a:r>
            <a:r>
              <a:rPr lang="en-CA" sz="1200" kern="1200" dirty="0">
                <a:solidFill>
                  <a:schemeClr val="tx1"/>
                </a:solidFill>
                <a:effectLst/>
                <a:latin typeface="+mn-lt"/>
                <a:ea typeface="+mn-ea"/>
                <a:cs typeface="+mn-cs"/>
              </a:rPr>
              <a:t>.</a:t>
            </a:r>
          </a:p>
          <a:p>
            <a:r>
              <a:rPr lang="en-CA" sz="1200" b="1" kern="1200">
                <a:solidFill>
                  <a:schemeClr val="tx1"/>
                </a:solidFill>
                <a:effectLst/>
                <a:latin typeface="+mn-lt"/>
                <a:ea typeface="+mn-ea"/>
                <a:cs typeface="+mn-cs"/>
              </a:rPr>
              <a:t>DAS</a:t>
            </a:r>
            <a:r>
              <a:rPr lang="en-CA" sz="1200" kern="1200">
                <a:solidFill>
                  <a:schemeClr val="tx1"/>
                </a:solidFill>
                <a:effectLst/>
                <a:latin typeface="+mn-lt"/>
                <a:ea typeface="+mn-ea"/>
                <a:cs typeface="+mn-cs"/>
              </a:rPr>
              <a:t> Direct attach = storage devices installed within the computer </a:t>
            </a:r>
            <a:r>
              <a:rPr lang="en-US" sz="1200" kern="1200">
                <a:solidFill>
                  <a:schemeClr val="tx1"/>
                </a:solidFill>
                <a:effectLst/>
                <a:latin typeface="+mn-lt"/>
                <a:ea typeface="+mn-ea"/>
                <a:cs typeface="+mn-cs"/>
              </a:rPr>
              <a:t>on a data bus connected to a motherboard or disk controller</a:t>
            </a:r>
            <a:r>
              <a:rPr lang="en-CA" sz="1200" kern="1200">
                <a:solidFill>
                  <a:schemeClr val="tx1"/>
                </a:solidFill>
                <a:effectLst/>
                <a:latin typeface="+mn-lt"/>
                <a:ea typeface="+mn-ea"/>
                <a:cs typeface="+mn-cs"/>
              </a:rPr>
              <a:t>, also known as 'internal' drives. Mostly used in PCs and smaller servers –limited by physical drive bay space in standalone systems</a:t>
            </a:r>
            <a:r>
              <a:rPr lang="en-CA"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https://en.wikipedia.org/wiki/Direct-attached_storage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https://www.cnet.com/how-to/digital-storage-basics-part-1-internal-storage-vs-memory/</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SAN</a:t>
            </a:r>
            <a:r>
              <a:rPr lang="en-CA" sz="1200" kern="1200">
                <a:solidFill>
                  <a:schemeClr val="tx1"/>
                </a:solidFill>
                <a:effectLst/>
                <a:latin typeface="+mn-lt"/>
                <a:ea typeface="+mn-ea"/>
                <a:cs typeface="+mn-cs"/>
              </a:rPr>
              <a:t> Storage Area Network = block-level storage devices accessed through a dedicated high-speed connection with specialized protocol optimized for data transfer over a network, (independent of local area network traffic and generic network protocols). Functionally, it is similar to DAS (not NAS); it provides what appears to be a DAS drive to an attached server. https</a:t>
            </a:r>
            <a:r>
              <a:rPr lang="en-CA" sz="1200" kern="1200" dirty="0">
                <a:solidFill>
                  <a:schemeClr val="tx1"/>
                </a:solidFill>
                <a:effectLst/>
                <a:latin typeface="+mn-lt"/>
                <a:ea typeface="+mn-ea"/>
                <a:cs typeface="+mn-cs"/>
              </a:rPr>
              <a:t>://en.wikipedia.org/wiki/Storage_area_network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Highly </a:t>
            </a:r>
            <a:r>
              <a:rPr lang="en-CA" sz="1200" i="1" kern="1200">
                <a:solidFill>
                  <a:schemeClr val="tx1"/>
                </a:solidFill>
                <a:effectLst/>
                <a:latin typeface="+mn-lt"/>
                <a:ea typeface="+mn-ea"/>
                <a:cs typeface="+mn-cs"/>
              </a:rPr>
              <a:t>scalable </a:t>
            </a:r>
            <a:r>
              <a:rPr lang="en-CA" sz="1200" i="0" kern="1200">
                <a:solidFill>
                  <a:schemeClr val="tx1"/>
                </a:solidFill>
                <a:effectLst/>
                <a:latin typeface="+mn-lt"/>
                <a:ea typeface="+mn-ea"/>
                <a:cs typeface="+mn-cs"/>
              </a:rPr>
              <a:t>meaning the system can grow to meeting increasing demands: add more storage to support more servers, higher/faster transaction loads, more raw capacity. https</a:t>
            </a:r>
            <a:r>
              <a:rPr lang="en-CA" sz="1200" i="0" kern="1200" dirty="0">
                <a:solidFill>
                  <a:schemeClr val="tx1"/>
                </a:solidFill>
                <a:effectLst/>
                <a:latin typeface="+mn-lt"/>
                <a:ea typeface="+mn-ea"/>
                <a:cs typeface="+mn-cs"/>
              </a:rPr>
              <a:t>://en.wikipedia.org/wiki/Scalability</a:t>
            </a:r>
            <a:endParaRPr lang="en-CA" sz="120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r>
              <a:rPr lang="en-CA" sz="1200" b="1" kern="1200">
                <a:solidFill>
                  <a:schemeClr val="tx1"/>
                </a:solidFill>
                <a:effectLst/>
                <a:latin typeface="+mn-lt"/>
                <a:ea typeface="+mn-ea"/>
                <a:cs typeface="+mn-cs"/>
              </a:rPr>
              <a:t>High Tier Cloud </a:t>
            </a:r>
            <a:r>
              <a:rPr lang="en-CA" sz="1200"/>
              <a:t>needs high bandwidth + low latency private network connection to cloud provider. </a:t>
            </a:r>
            <a:endParaRPr lang="en-CA" sz="1200" dirty="0"/>
          </a:p>
          <a:p>
            <a:r>
              <a:rPr lang="en-CA" sz="1200" kern="1200" dirty="0">
                <a:solidFill>
                  <a:schemeClr val="tx1"/>
                </a:solidFill>
                <a:effectLst/>
                <a:latin typeface="+mn-lt"/>
                <a:ea typeface="+mn-ea"/>
                <a:cs typeface="+mn-cs"/>
              </a:rPr>
              <a:t>e.</a:t>
            </a:r>
            <a:r>
              <a:rPr lang="en-CA" sz="1200" kern="1200">
                <a:solidFill>
                  <a:schemeClr val="tx1"/>
                </a:solidFill>
                <a:effectLst/>
                <a:latin typeface="+mn-lt"/>
                <a:ea typeface="+mn-ea"/>
                <a:cs typeface="+mn-cs"/>
              </a:rPr>
              <a:t>g. "</a:t>
            </a:r>
            <a:r>
              <a:rPr lang="en-CA"/>
              <a:t>Amazon S3 now provides increased performance to support at least 3,500 requests per second to add data and 5,500 requests per second to retrieve data" – this does not happen through your regular ISP connection</a:t>
            </a:r>
            <a:r>
              <a:rPr lang="en-CA" dirty="0"/>
              <a:t>.</a:t>
            </a:r>
          </a:p>
          <a:p>
            <a:endParaRPr lang="en-CA" sz="1200" kern="1200" dirty="0">
              <a:solidFill>
                <a:schemeClr val="tx1"/>
              </a:solidFill>
              <a:effectLst/>
              <a:latin typeface="+mn-lt"/>
              <a:ea typeface="+mn-ea"/>
              <a:cs typeface="+mn-cs"/>
            </a:endParaRPr>
          </a:p>
          <a:p>
            <a:r>
              <a:rPr lang="en-CA" sz="1200" b="1" kern="1200">
                <a:solidFill>
                  <a:schemeClr val="tx1"/>
                </a:solidFill>
                <a:effectLst/>
                <a:latin typeface="+mn-lt"/>
                <a:ea typeface="+mn-ea"/>
                <a:cs typeface="+mn-cs"/>
              </a:rPr>
              <a:t>NAS</a:t>
            </a:r>
            <a:r>
              <a:rPr lang="en-CA" sz="1200" kern="1200">
                <a:solidFill>
                  <a:schemeClr val="tx1"/>
                </a:solidFill>
                <a:effectLst/>
                <a:latin typeface="+mn-lt"/>
                <a:ea typeface="+mn-ea"/>
                <a:cs typeface="+mn-cs"/>
              </a:rPr>
              <a:t> Network attach = storage devices accessible through the local area network. Range </a:t>
            </a:r>
            <a:r>
              <a:rPr lang="en-US" sz="1200" kern="1200">
                <a:solidFill>
                  <a:schemeClr val="tx1"/>
                </a:solidFill>
                <a:effectLst/>
                <a:latin typeface="+mn-lt"/>
                <a:ea typeface="+mn-ea"/>
                <a:cs typeface="+mn-cs"/>
              </a:rPr>
              <a:t>from industrial/enterprise size systems down to a Western Digital "My Cloud" device plugged into your home router. NAS</a:t>
            </a:r>
            <a:r>
              <a:rPr lang="en-CA" sz="1200" kern="1200">
                <a:solidFill>
                  <a:schemeClr val="tx1"/>
                </a:solidFill>
                <a:effectLst/>
                <a:latin typeface="+mn-lt"/>
                <a:ea typeface="+mn-ea"/>
                <a:cs typeface="+mn-cs"/>
              </a:rPr>
              <a:t> is a file-level computer data storage server on a LAN providing data access to clients on multiple Operating Systems using various file sharing protocols including NFS/TCP (Network File System over TCP (Transmission Control Protocol).  NAS </a:t>
            </a:r>
            <a:r>
              <a:rPr lang="en-US" sz="1200" kern="1200">
                <a:solidFill>
                  <a:schemeClr val="tx1"/>
                </a:solidFill>
                <a:effectLst/>
                <a:latin typeface="+mn-lt"/>
                <a:ea typeface="+mn-ea"/>
                <a:cs typeface="+mn-cs"/>
              </a:rPr>
              <a:t>file systems are independent of the platform that originally sent or is requesting the data. E</a:t>
            </a:r>
            <a:r>
              <a:rPr lang="en-US" sz="1200" kern="1200" dirty="0">
                <a:solidFill>
                  <a:schemeClr val="tx1"/>
                </a:solidFill>
                <a:effectLst/>
                <a:latin typeface="+mn-lt"/>
                <a:ea typeface="+mn-ea"/>
                <a:cs typeface="+mn-cs"/>
              </a:rPr>
              <a:t>.</a:t>
            </a:r>
            <a:r>
              <a:rPr lang="en-US" sz="1200" kern="1200">
                <a:solidFill>
                  <a:schemeClr val="tx1"/>
                </a:solidFill>
                <a:effectLst/>
                <a:latin typeface="+mn-lt"/>
                <a:ea typeface="+mn-ea"/>
                <a:cs typeface="+mn-cs"/>
              </a:rPr>
              <a:t>g. Apple, Windows, Linux, IBM operating systems all using different file systems, can send files to an NAS which can send a file to a different (heterogeneous) system – no more platform incompatibilities at the price of performance (NAS is a general-purpose file server as opposed to single purpose devices like SAN, DAS) and possible network traffic congestion</a:t>
            </a:r>
            <a:r>
              <a:rPr lang="en-US" sz="1200" kern="1200" dirty="0">
                <a:solidFill>
                  <a:schemeClr val="tx1"/>
                </a:solidFill>
                <a:effectLst/>
                <a:latin typeface="+mn-lt"/>
                <a:ea typeface="+mn-ea"/>
                <a:cs typeface="+mn-cs"/>
              </a:rPr>
              <a:t>/contention.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https://en.wikipedia.org/wiki/Network-</a:t>
            </a:r>
            <a:r>
              <a:rPr lang="en-US" sz="1200" kern="1200" dirty="0" err="1">
                <a:solidFill>
                  <a:schemeClr val="tx1"/>
                </a:solidFill>
                <a:effectLst/>
                <a:latin typeface="+mn-lt"/>
                <a:ea typeface="+mn-ea"/>
                <a:cs typeface="+mn-cs"/>
              </a:rPr>
              <a:t>attached</a:t>
            </a:r>
            <a:r>
              <a:rPr lang="en-US" sz="1200" kern="1200" err="1">
                <a:solidFill>
                  <a:schemeClr val="tx1"/>
                </a:solidFill>
                <a:effectLst/>
                <a:latin typeface="+mn-lt"/>
                <a:ea typeface="+mn-ea"/>
                <a:cs typeface="+mn-cs"/>
              </a:rPr>
              <a:t>_</a:t>
            </a:r>
            <a:r>
              <a:rPr lang="en-US" sz="1200" kern="1200">
                <a:solidFill>
                  <a:schemeClr val="tx1"/>
                </a:solidFill>
                <a:effectLst/>
                <a:latin typeface="+mn-lt"/>
                <a:ea typeface="+mn-ea"/>
                <a:cs typeface="+mn-cs"/>
              </a:rPr>
              <a:t>storage  https</a:t>
            </a:r>
            <a:r>
              <a:rPr lang="en-US" sz="1200" kern="1200" dirty="0">
                <a:solidFill>
                  <a:schemeClr val="tx1"/>
                </a:solidFill>
                <a:effectLst/>
                <a:latin typeface="+mn-lt"/>
                <a:ea typeface="+mn-ea"/>
                <a:cs typeface="+mn-cs"/>
              </a:rPr>
              <a:t>://en.wikipedia.org/wiki/</a:t>
            </a:r>
            <a:r>
              <a:rPr lang="en-US" sz="1200" kern="1200" dirty="0" err="1">
                <a:solidFill>
                  <a:schemeClr val="tx1"/>
                </a:solidFill>
                <a:effectLst/>
                <a:latin typeface="+mn-lt"/>
                <a:ea typeface="+mn-ea"/>
                <a:cs typeface="+mn-cs"/>
              </a:rPr>
              <a:t>Network_File</a:t>
            </a:r>
            <a:r>
              <a:rPr lang="en-US" sz="1200" kern="1200" err="1">
                <a:solidFill>
                  <a:schemeClr val="tx1"/>
                </a:solidFill>
                <a:effectLst/>
                <a:latin typeface="+mn-lt"/>
                <a:ea typeface="+mn-ea"/>
                <a:cs typeface="+mn-cs"/>
              </a:rPr>
              <a:t>_</a:t>
            </a:r>
            <a:r>
              <a:rPr lang="en-US" sz="1200" kern="1200">
                <a:solidFill>
                  <a:schemeClr val="tx1"/>
                </a:solidFill>
                <a:effectLst/>
                <a:latin typeface="+mn-lt"/>
                <a:ea typeface="+mn-ea"/>
                <a:cs typeface="+mn-cs"/>
              </a:rPr>
              <a:t>System https</a:t>
            </a:r>
            <a:r>
              <a:rPr lang="en-US" sz="1200" kern="1200" dirty="0">
                <a:solidFill>
                  <a:schemeClr val="tx1"/>
                </a:solidFill>
                <a:effectLst/>
                <a:latin typeface="+mn-lt"/>
                <a:ea typeface="+mn-ea"/>
                <a:cs typeface="+mn-cs"/>
              </a:rPr>
              <a:t>://en.wikipedia.org/wiki/Heterogeneous_computing</a:t>
            </a:r>
          </a:p>
          <a:p>
            <a:r>
              <a:rPr lang="en-CA" sz="1200" kern="1200" dirty="0">
                <a:solidFill>
                  <a:schemeClr val="tx1"/>
                </a:solidFill>
                <a:effectLst/>
                <a:latin typeface="+mn-lt"/>
                <a:ea typeface="+mn-ea"/>
                <a:cs typeface="+mn-cs"/>
              </a:rPr>
              <a:t>https://www.snia.org/sites/default/education/tutorials/2008/fall/applications/StephenDaniel_Running_Database_Application_NAS.pdf</a:t>
            </a:r>
          </a:p>
          <a:p>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In large data center, racks of diskless servers are connected to NAS and SAN systems.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https://en.wikipedia.org/wiki/Cloud_storage</a:t>
            </a:r>
          </a:p>
          <a:p>
            <a:r>
              <a:rPr lang="en-CA" sz="1200" kern="1200" dirty="0">
                <a:solidFill>
                  <a:schemeClr val="tx1"/>
                </a:solidFill>
                <a:effectLst/>
                <a:latin typeface="+mn-lt"/>
                <a:ea typeface="+mn-ea"/>
                <a:cs typeface="+mn-cs"/>
              </a:rPr>
              <a:t>https://aws.amazon.com/s3/storage-classes/</a:t>
            </a:r>
          </a:p>
          <a:p>
            <a:r>
              <a:rPr lang="en-CA" sz="1200" kern="1200" dirty="0">
                <a:solidFill>
                  <a:schemeClr val="tx1"/>
                </a:solidFill>
                <a:effectLst/>
                <a:latin typeface="+mn-lt"/>
                <a:ea typeface="+mn-ea"/>
                <a:cs typeface="+mn-cs"/>
              </a:rPr>
              <a:t>https://docs.aws.amazon.com/AmazonS3/latest/dev/optimizing-performance-guidelines.html</a:t>
            </a:r>
          </a:p>
          <a:p>
            <a:r>
              <a:rPr lang="en-CA" sz="1200" kern="1200" dirty="0">
                <a:solidFill>
                  <a:schemeClr val="tx1"/>
                </a:solidFill>
                <a:effectLst/>
                <a:latin typeface="+mn-lt"/>
                <a:ea typeface="+mn-ea"/>
                <a:cs typeface="+mn-cs"/>
              </a:rPr>
              <a:t>https://aws.amazon.com/about-aws/whats-new/2018/07/amazon-s3-announces-increased-request-rate-performance/</a:t>
            </a:r>
          </a:p>
          <a:p>
            <a:r>
              <a:rPr lang="en-CA" sz="1200" kern="1200" dirty="0">
                <a:solidFill>
                  <a:schemeClr val="tx1"/>
                </a:solidFill>
                <a:effectLst/>
                <a:latin typeface="+mn-lt"/>
                <a:ea typeface="+mn-ea"/>
                <a:cs typeface="+mn-cs"/>
              </a:rPr>
              <a:t>https://cloud.google.com/solutions/data-management</a:t>
            </a:r>
          </a:p>
          <a:p>
            <a:r>
              <a:rPr lang="en-CA" sz="1200" kern="1200" dirty="0">
                <a:solidFill>
                  <a:schemeClr val="tx1"/>
                </a:solidFill>
                <a:effectLst/>
                <a:latin typeface="+mn-lt"/>
                <a:ea typeface="+mn-ea"/>
                <a:cs typeface="+mn-cs"/>
              </a:rPr>
              <a:t>https://cloud.google.com/interconnect/docs/how-to/choose-type</a:t>
            </a:r>
          </a:p>
          <a:p>
            <a:r>
              <a:rPr lang="en-CA" sz="1200" kern="1200" dirty="0">
                <a:solidFill>
                  <a:schemeClr val="tx1"/>
                </a:solidFill>
                <a:effectLst/>
                <a:latin typeface="+mn-lt"/>
                <a:ea typeface="+mn-ea"/>
                <a:cs typeface="+mn-cs"/>
              </a:rPr>
              <a:t>https://cloud.google.com/hybrid-connectivity/</a:t>
            </a:r>
          </a:p>
          <a:p>
            <a:endParaRPr lang="en-CA" sz="1200" kern="1200" dirty="0">
              <a:solidFill>
                <a:schemeClr val="tx1"/>
              </a:solidFill>
              <a:effectLst/>
              <a:latin typeface="+mn-lt"/>
              <a:ea typeface="+mn-ea"/>
              <a:cs typeface="+mn-cs"/>
            </a:endParaRPr>
          </a:p>
          <a:p>
            <a:r>
              <a:rPr lang="en-CA" sz="1200" b="1" kern="1200">
                <a:solidFill>
                  <a:schemeClr val="tx1"/>
                </a:solidFill>
                <a:effectLst/>
                <a:latin typeface="+mn-lt"/>
                <a:ea typeface="+mn-ea"/>
                <a:cs typeface="+mn-cs"/>
              </a:rPr>
              <a:t>HDD</a:t>
            </a:r>
            <a:r>
              <a:rPr lang="en-CA" sz="1200" kern="1200">
                <a:solidFill>
                  <a:schemeClr val="tx1"/>
                </a:solidFill>
                <a:effectLst/>
                <a:latin typeface="+mn-lt"/>
                <a:ea typeface="+mn-ea"/>
                <a:cs typeface="+mn-cs"/>
              </a:rPr>
              <a:t> Hard Disk Drive – 2.5-inch drives for laptops; 3.5-inch drives for desktops, servers, SAN, and NAS. A motor drives a disk with platters coated in magnetic material. https</a:t>
            </a:r>
            <a:r>
              <a:rPr lang="en-CA" sz="1200" kern="1200" dirty="0">
                <a:solidFill>
                  <a:schemeClr val="tx1"/>
                </a:solidFill>
                <a:effectLst/>
                <a:latin typeface="+mn-lt"/>
                <a:ea typeface="+mn-ea"/>
                <a:cs typeface="+mn-cs"/>
              </a:rPr>
              <a:t>://en.wikipedia.org/wiki/Hard_disk_drive</a:t>
            </a:r>
          </a:p>
          <a:p>
            <a:r>
              <a:rPr lang="en-CA" sz="1200" kern="1200">
                <a:solidFill>
                  <a:schemeClr val="tx1"/>
                </a:solidFill>
                <a:effectLst/>
                <a:latin typeface="+mn-lt"/>
                <a:ea typeface="+mn-ea"/>
                <a:cs typeface="+mn-cs"/>
              </a:rPr>
              <a:t>High performance HDDs are seeing less use in data centers because i) they have both high cap-ex and higher op-ex than standard 5400 RPM drives and ii) their price/performance IOPS cost advantage relative to SSDs is falling</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https://en.wikipedia.org/wiki/Hard_disk_drive_performance_characteristics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https://en.wikipedia.org/wiki/IOPS</a:t>
            </a:r>
          </a:p>
          <a:p>
            <a:r>
              <a:rPr lang="en-US" sz="1200" kern="1200" dirty="0">
                <a:solidFill>
                  <a:schemeClr val="tx1"/>
                </a:solidFill>
                <a:effectLst/>
                <a:latin typeface="+mn-lt"/>
                <a:ea typeface="+mn-ea"/>
                <a:cs typeface="+mn-cs"/>
              </a:rPr>
              <a:t>http://royal.pingdom.com/2010/02/18/amazing-facts-and-figures-about-the-evolution-of-hard-disk-drives/</a:t>
            </a:r>
            <a:endParaRPr lang="en-CA" sz="1200" kern="1200" dirty="0">
              <a:solidFill>
                <a:schemeClr val="tx1"/>
              </a:solidFill>
              <a:effectLst/>
              <a:latin typeface="+mn-lt"/>
              <a:ea typeface="+mn-ea"/>
              <a:cs typeface="+mn-cs"/>
            </a:endParaRPr>
          </a:p>
          <a:p>
            <a:r>
              <a:rPr lang="en-CA" sz="1200" b="1" kern="1200">
                <a:solidFill>
                  <a:schemeClr val="tx1"/>
                </a:solidFill>
                <a:effectLst/>
                <a:latin typeface="+mn-lt"/>
                <a:ea typeface="+mn-ea"/>
                <a:cs typeface="+mn-cs"/>
              </a:rPr>
              <a:t>SSD</a:t>
            </a:r>
            <a:r>
              <a:rPr lang="en-CA" sz="1200" kern="1200">
                <a:solidFill>
                  <a:schemeClr val="tx1"/>
                </a:solidFill>
                <a:effectLst/>
                <a:latin typeface="+mn-lt"/>
                <a:ea typeface="+mn-ea"/>
                <a:cs typeface="+mn-cs"/>
              </a:rPr>
              <a:t> Solid State Drive – 2.5</a:t>
            </a:r>
            <a:r>
              <a:rPr lang="en-CA" sz="1200" kern="1200" dirty="0">
                <a:solidFill>
                  <a:schemeClr val="tx1"/>
                </a:solidFill>
                <a:effectLst/>
                <a:latin typeface="+mn-lt"/>
                <a:ea typeface="+mn-ea"/>
                <a:cs typeface="+mn-cs"/>
              </a:rPr>
              <a:t>",mSATA,M</a:t>
            </a:r>
            <a:r>
              <a:rPr lang="en-CA" sz="1200" kern="1200">
                <a:solidFill>
                  <a:schemeClr val="tx1"/>
                </a:solidFill>
                <a:effectLst/>
                <a:latin typeface="+mn-lt"/>
                <a:ea typeface="+mn-ea"/>
                <a:cs typeface="+mn-cs"/>
              </a:rPr>
              <a:t>.2 form factors</a:t>
            </a:r>
            <a:br>
              <a:rPr lang="en-CA" sz="1200" kern="1200">
                <a:solidFill>
                  <a:schemeClr val="tx1"/>
                </a:solidFill>
                <a:effectLst/>
                <a:latin typeface="+mn-lt"/>
                <a:ea typeface="+mn-ea"/>
                <a:cs typeface="+mn-cs"/>
              </a:rPr>
            </a:br>
            <a:r>
              <a:rPr lang="en-CA" sz="1200" kern="1200">
                <a:solidFill>
                  <a:schemeClr val="tx1"/>
                </a:solidFill>
                <a:effectLst/>
                <a:latin typeface="+mn-lt"/>
                <a:ea typeface="+mn-ea"/>
                <a:cs typeface="+mn-cs"/>
              </a:rPr>
              <a:t>Integrated Circuits store data without mechanical moving parts. </a:t>
            </a:r>
            <a:r>
              <a:rPr lang="en-GB" sz="1200" kern="1200">
                <a:solidFill>
                  <a:schemeClr val="tx1"/>
                </a:solidFill>
                <a:effectLst/>
                <a:latin typeface="+mn-lt"/>
                <a:ea typeface="+mn-ea"/>
                <a:cs typeface="+mn-cs"/>
              </a:rPr>
              <a:t>SSDs </a:t>
            </a:r>
            <a:r>
              <a:rPr lang="en-CA" sz="1200" kern="1200">
                <a:solidFill>
                  <a:schemeClr val="tx1"/>
                </a:solidFill>
                <a:effectLst/>
                <a:latin typeface="+mn-lt"/>
                <a:ea typeface="+mn-ea"/>
                <a:cs typeface="+mn-cs"/>
              </a:rPr>
              <a:t>work by magic. As in "Any sufficiently advanced technology is indistinguishable from magic."  Science fiction writer Arthur C. Clarke's third law appearing in "Hazards of Prophecy: The Failure of Imagination." (1973) https</a:t>
            </a:r>
            <a:r>
              <a:rPr lang="en-CA" sz="1200" kern="1200" dirty="0">
                <a:solidFill>
                  <a:schemeClr val="tx1"/>
                </a:solidFill>
                <a:effectLst/>
                <a:latin typeface="+mn-lt"/>
                <a:ea typeface="+mn-ea"/>
                <a:cs typeface="+mn-cs"/>
              </a:rPr>
              <a:t>://en.wikipedia.org/wiki/Clarke%27s_three_laws</a:t>
            </a:r>
          </a:p>
          <a:p>
            <a:r>
              <a:rPr lang="en-US" sz="1200" kern="1200">
                <a:solidFill>
                  <a:schemeClr val="tx1"/>
                </a:solidFill>
                <a:effectLst/>
                <a:latin typeface="+mn-lt"/>
                <a:ea typeface="+mn-ea"/>
                <a:cs typeface="+mn-cs"/>
              </a:rPr>
              <a:t>SSDs are more reliable than HDDs up to a point. SSDs will retain data for ~10 years but can wear out earlier after too many write cycles. </a:t>
            </a:r>
            <a:r>
              <a:rPr lang="en-CA" sz="1200" kern="1200">
                <a:solidFill>
                  <a:schemeClr val="tx1"/>
                </a:solidFill>
                <a:effectLst/>
                <a:latin typeface="+mn-lt"/>
                <a:ea typeface="+mn-ea"/>
                <a:cs typeface="+mn-cs"/>
              </a:rPr>
              <a:t>SSDs may offer a lower TCO – Total Cost of Ownership for enterprises needing high performance access to data (Not necessarily high-performance writing of data.).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https://en.wikipedia.org/wiki/Solid-</a:t>
            </a:r>
            <a:r>
              <a:rPr lang="en-CA" sz="1200" kern="1200" dirty="0" err="1">
                <a:solidFill>
                  <a:schemeClr val="tx1"/>
                </a:solidFill>
                <a:effectLst/>
                <a:latin typeface="+mn-lt"/>
                <a:ea typeface="+mn-ea"/>
                <a:cs typeface="+mn-cs"/>
              </a:rPr>
              <a:t>state</a:t>
            </a:r>
            <a:r>
              <a:rPr lang="en-CA" sz="1200" kern="1200" err="1">
                <a:solidFill>
                  <a:schemeClr val="tx1"/>
                </a:solidFill>
                <a:effectLst/>
                <a:latin typeface="+mn-lt"/>
                <a:ea typeface="+mn-ea"/>
                <a:cs typeface="+mn-cs"/>
              </a:rPr>
              <a:t>_</a:t>
            </a:r>
            <a:r>
              <a:rPr lang="en-CA" sz="1200" kern="1200">
                <a:solidFill>
                  <a:schemeClr val="tx1"/>
                </a:solidFill>
                <a:effectLst/>
                <a:latin typeface="+mn-lt"/>
                <a:ea typeface="+mn-ea"/>
                <a:cs typeface="+mn-cs"/>
              </a:rPr>
              <a:t>drive </a:t>
            </a:r>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Client vs Data Center/Enterprise SSDs  https</a:t>
            </a:r>
            <a:r>
              <a:rPr lang="en-CA" sz="1200" kern="1200" dirty="0">
                <a:solidFill>
                  <a:schemeClr val="tx1"/>
                </a:solidFill>
                <a:effectLst/>
                <a:latin typeface="+mn-lt"/>
                <a:ea typeface="+mn-ea"/>
                <a:cs typeface="+mn-cs"/>
              </a:rPr>
              <a:t>://youtu.be/xtYWw1mNn8s</a:t>
            </a:r>
          </a:p>
          <a:p>
            <a:r>
              <a:rPr lang="en-CA" sz="1200" kern="1200" dirty="0">
                <a:solidFill>
                  <a:schemeClr val="tx1"/>
                </a:solidFill>
                <a:effectLst/>
                <a:latin typeface="+mn-lt"/>
                <a:ea typeface="+mn-ea"/>
                <a:cs typeface="+mn-cs"/>
              </a:rPr>
              <a:t>https://hostadvice.com/hosting-guides/ssd-vs-hdd-hosting/</a:t>
            </a:r>
          </a:p>
          <a:p>
            <a:r>
              <a:rPr lang="en-CA" sz="1200" kern="1200" dirty="0">
                <a:solidFill>
                  <a:schemeClr val="tx1"/>
                </a:solidFill>
                <a:effectLst/>
                <a:latin typeface="+mn-lt"/>
                <a:ea typeface="+mn-ea"/>
                <a:cs typeface="+mn-cs"/>
              </a:rPr>
              <a:t>https://www.computerworld.com/article/3297957/an-ssd-designed-for-greater-toc</a:t>
            </a:r>
            <a:r>
              <a:rPr lang="en-CA" sz="1200" kern="1200">
                <a:solidFill>
                  <a:schemeClr val="tx1"/>
                </a:solidFill>
                <a:effectLst/>
                <a:latin typeface="+mn-lt"/>
                <a:ea typeface="+mn-ea"/>
                <a:cs typeface="+mn-cs"/>
              </a:rPr>
              <a:t>.html (really just a paraphrased Samsung marketing pitch for their SSDs but some good info there</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https://www.storagereview.com/ssd_vs_hdd</a:t>
            </a:r>
          </a:p>
          <a:p>
            <a:r>
              <a:rPr lang="en-CA" sz="1200" kern="1200" dirty="0">
                <a:solidFill>
                  <a:schemeClr val="tx1"/>
                </a:solidFill>
                <a:effectLst/>
                <a:latin typeface="+mn-lt"/>
                <a:ea typeface="+mn-ea"/>
                <a:cs typeface="+mn-cs"/>
              </a:rPr>
              <a:t>https://www.google.com/search?q=ssd+vs+hdd+tco</a:t>
            </a:r>
          </a:p>
          <a:p>
            <a:r>
              <a:rPr lang="en-CA" sz="1200" kern="1200" dirty="0">
                <a:solidFill>
                  <a:schemeClr val="tx1"/>
                </a:solidFill>
                <a:effectLst/>
                <a:latin typeface="+mn-lt"/>
                <a:ea typeface="+mn-ea"/>
                <a:cs typeface="+mn-cs"/>
              </a:rPr>
              <a:t>https://www.enterprisestorageforum.com/storage-hardware/ssd-vs-hdd.html</a:t>
            </a:r>
          </a:p>
          <a:p>
            <a:r>
              <a:rPr lang="en-CA" sz="1200" kern="1200" dirty="0">
                <a:solidFill>
                  <a:schemeClr val="tx1"/>
                </a:solidFill>
                <a:effectLst/>
                <a:latin typeface="+mn-lt"/>
                <a:ea typeface="+mn-ea"/>
                <a:cs typeface="+mn-cs"/>
              </a:rPr>
              <a:t>https://www.pcmag.com/article/297758/ssd-vs-hdd-whats-the-difference</a:t>
            </a:r>
          </a:p>
          <a:p>
            <a:r>
              <a:rPr lang="en-CA" sz="1200" kern="1200" dirty="0">
                <a:solidFill>
                  <a:schemeClr val="tx1"/>
                </a:solidFill>
                <a:effectLst/>
                <a:latin typeface="+mn-lt"/>
                <a:ea typeface="+mn-ea"/>
                <a:cs typeface="+mn-cs"/>
              </a:rPr>
              <a:t>https://www.backblaze.com/blog/how-reliable-are-ssds/</a:t>
            </a:r>
          </a:p>
        </p:txBody>
      </p:sp>
      <p:sp>
        <p:nvSpPr>
          <p:cNvPr id="4" name="Slide Number Placeholder 3"/>
          <p:cNvSpPr>
            <a:spLocks noGrp="1"/>
          </p:cNvSpPr>
          <p:nvPr>
            <p:ph type="sldNum" sz="quarter" idx="10"/>
          </p:nvPr>
        </p:nvSpPr>
        <p:spPr/>
        <p:txBody>
          <a:bodyPr/>
          <a:lstStyle/>
          <a:p>
            <a:fld id="{872D4F22-4051-4F28-9B90-CE898DB336CD}" type="slidenum">
              <a:rPr lang="en-CA" smtClean="0"/>
              <a:t>12</a:t>
            </a:fld>
            <a:endParaRPr lang="en-CA"/>
          </a:p>
        </p:txBody>
      </p:sp>
    </p:spTree>
    <p:extLst>
      <p:ext uri="{BB962C8B-B14F-4D97-AF65-F5344CB8AC3E}">
        <p14:creationId xmlns:p14="http://schemas.microsoft.com/office/powerpoint/2010/main" val="65301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Slide is DETAILS FOR QUIZ</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For purposes of disambiguation, “Attached” is used here to convey the meaning of “online” in this context of IT storage</a:t>
            </a:r>
            <a:r>
              <a:rPr lang="en-GB" sz="1200" kern="1200" dirty="0">
                <a:solidFill>
                  <a:schemeClr val="tx1"/>
                </a:solidFill>
                <a:effectLst/>
                <a:latin typeface="+mn-lt"/>
                <a:ea typeface="+mn-ea"/>
                <a:cs typeface="+mn-cs"/>
              </a:rPr>
              <a:t>.</a:t>
            </a:r>
            <a:endParaRPr lang="en-GB" b="0" i="0" dirty="0">
              <a:solidFill>
                <a:srgbClr val="000000"/>
              </a:solidFill>
              <a:effectLst/>
              <a:latin typeface="Linux Libertine"/>
            </a:endParaRPr>
          </a:p>
          <a:p>
            <a:r>
              <a:rPr lang="en-GB" sz="1200" kern="1200">
                <a:solidFill>
                  <a:schemeClr val="tx1"/>
                </a:solidFill>
                <a:effectLst/>
                <a:latin typeface="+mn-lt"/>
                <a:ea typeface="+mn-ea"/>
                <a:cs typeface="+mn-cs"/>
              </a:rPr>
              <a:t>Since the Internet became ubiquitous, “online” has been synonymous with a user being on a network</a:t>
            </a:r>
            <a:r>
              <a:rPr lang="en-GB" sz="1200" i="1" kern="1200">
                <a:solidFill>
                  <a:schemeClr val="tx1"/>
                </a:solidFill>
                <a:effectLst/>
                <a:latin typeface="+mn-lt"/>
                <a:ea typeface="+mn-ea"/>
                <a:cs typeface="+mn-cs"/>
              </a:rPr>
              <a:t>. </a:t>
            </a:r>
            <a:r>
              <a:rPr lang="en-GB" sz="1200" kern="1200">
                <a:solidFill>
                  <a:schemeClr val="tx1"/>
                </a:solidFill>
                <a:effectLst/>
                <a:latin typeface="+mn-lt"/>
                <a:ea typeface="+mn-ea"/>
                <a:cs typeface="+mn-cs"/>
              </a:rPr>
              <a:t>Online means more than that. </a:t>
            </a:r>
            <a:endParaRPr lang="en-GB" sz="1200" kern="1200" dirty="0">
              <a:solidFill>
                <a:schemeClr val="tx1"/>
              </a:solidFill>
              <a:effectLst/>
              <a:latin typeface="+mn-lt"/>
              <a:ea typeface="+mn-ea"/>
              <a:cs typeface="+mn-cs"/>
            </a:endParaRPr>
          </a:p>
          <a:p>
            <a:r>
              <a:rPr lang="en-GB" sz="1200" kern="1200">
                <a:solidFill>
                  <a:schemeClr val="tx1"/>
                </a:solidFill>
                <a:effectLst/>
                <a:latin typeface="+mn-lt"/>
                <a:ea typeface="+mn-ea"/>
                <a:cs typeface="+mn-cs"/>
              </a:rPr>
              <a:t>For people with grey hair, “online” has been used since the early days of computing to indicate devices directly/closely attached to the main computing system. </a:t>
            </a:r>
            <a:endParaRPr lang="en-GB" sz="1200" kern="1200" dirty="0">
              <a:solidFill>
                <a:schemeClr val="tx1"/>
              </a:solidFill>
              <a:effectLst/>
              <a:latin typeface="+mn-lt"/>
              <a:ea typeface="+mn-ea"/>
              <a:cs typeface="+mn-cs"/>
            </a:endParaRPr>
          </a:p>
          <a:p>
            <a:r>
              <a:rPr lang="en-GB" sz="1200" kern="1200">
                <a:solidFill>
                  <a:schemeClr val="tx1"/>
                </a:solidFill>
                <a:effectLst/>
                <a:latin typeface="+mn-lt"/>
                <a:ea typeface="+mn-ea"/>
                <a:cs typeface="+mn-cs"/>
              </a:rPr>
              <a:t>For people with no hair, </a:t>
            </a:r>
            <a:r>
              <a:rPr lang="en-US" sz="1200" kern="1200">
                <a:solidFill>
                  <a:schemeClr val="tx1"/>
                </a:solidFill>
                <a:effectLst/>
                <a:latin typeface="+mn-lt"/>
                <a:ea typeface="+mn-ea"/>
                <a:cs typeface="+mn-cs"/>
              </a:rPr>
              <a:t>"online" was commonly used in the railroad and telegraph industries during the 19th century</a:t>
            </a:r>
            <a:r>
              <a:rPr lang="en-US" sz="1200" kern="1200" dirty="0">
                <a:solidFill>
                  <a:schemeClr val="tx1"/>
                </a:solidFill>
                <a:effectLst/>
                <a:latin typeface="+mn-lt"/>
                <a:ea typeface="+mn-ea"/>
                <a:cs typeface="+mn-cs"/>
              </a:rPr>
              <a:t>.</a:t>
            </a:r>
          </a:p>
          <a:p>
            <a:r>
              <a:rPr lang="en-US" sz="1200" kern="1200">
                <a:solidFill>
                  <a:schemeClr val="tx1"/>
                </a:solidFill>
                <a:effectLst/>
                <a:latin typeface="+mn-lt"/>
                <a:ea typeface="+mn-ea"/>
                <a:cs typeface="+mn-cs"/>
              </a:rPr>
              <a:t>The meaning of “online” is somewhat tied to the century you grew up in. Us older guys are still getting used to a new century and the new millennium</a:t>
            </a:r>
            <a:r>
              <a:rPr lang="en-US" sz="1200" kern="1200" dirty="0">
                <a:solidFill>
                  <a:schemeClr val="tx1"/>
                </a:solidFill>
                <a:effectLst/>
                <a:latin typeface="+mn-lt"/>
                <a:ea typeface="+mn-ea"/>
                <a:cs typeface="+mn-cs"/>
              </a:rPr>
              <a:t>.</a:t>
            </a:r>
          </a:p>
          <a:p>
            <a:r>
              <a:rPr lang="en-GB" sz="1200" kern="1200">
                <a:solidFill>
                  <a:schemeClr val="tx1"/>
                </a:solidFill>
                <a:effectLst/>
                <a:latin typeface="+mn-lt"/>
                <a:ea typeface="+mn-ea"/>
                <a:cs typeface="+mn-cs"/>
              </a:rPr>
              <a:t>See https</a:t>
            </a:r>
            <a:r>
              <a:rPr lang="en-GB" sz="1200" kern="1200" dirty="0">
                <a:solidFill>
                  <a:schemeClr val="tx1"/>
                </a:solidFill>
                <a:effectLst/>
                <a:latin typeface="+mn-lt"/>
                <a:ea typeface="+mn-ea"/>
                <a:cs typeface="+mn-cs"/>
              </a:rPr>
              <a:t>://en.wikipedia.org/wiki/Online_and_offline</a:t>
            </a:r>
          </a:p>
          <a:p>
            <a:r>
              <a:rPr lang="en-GB" sz="1200" b="1" kern="1200">
                <a:solidFill>
                  <a:schemeClr val="tx1"/>
                </a:solidFill>
                <a:effectLst/>
                <a:latin typeface="+mn-lt"/>
                <a:ea typeface="+mn-ea"/>
                <a:cs typeface="+mn-cs"/>
              </a:rPr>
              <a:t>OLTP</a:t>
            </a:r>
            <a:r>
              <a:rPr lang="en-GB" sz="1200" kern="1200">
                <a:solidFill>
                  <a:schemeClr val="tx1"/>
                </a:solidFill>
                <a:effectLst/>
                <a:latin typeface="+mn-lt"/>
                <a:ea typeface="+mn-ea"/>
                <a:cs typeface="+mn-cs"/>
              </a:rPr>
              <a:t> ==&gt; https</a:t>
            </a:r>
            <a:r>
              <a:rPr lang="en-GB" sz="1200" kern="1200" dirty="0">
                <a:solidFill>
                  <a:schemeClr val="tx1"/>
                </a:solidFill>
                <a:effectLst/>
                <a:latin typeface="+mn-lt"/>
                <a:ea typeface="+mn-ea"/>
                <a:cs typeface="+mn-cs"/>
              </a:rPr>
              <a:t>://en.wikipedia.org/wiki/Online_transaction_processing</a:t>
            </a:r>
          </a:p>
          <a:p>
            <a:r>
              <a:rPr lang="en-CA" sz="1200" kern="1200">
                <a:solidFill>
                  <a:schemeClr val="tx1"/>
                </a:solidFill>
                <a:effectLst/>
                <a:latin typeface="+mn-lt"/>
                <a:ea typeface="+mn-ea"/>
                <a:cs typeface="+mn-cs"/>
              </a:rPr>
              <a:t>Storage types are listed on the slide from highest to lowest performance. WHY are each type high/low cap-ex &amp; high/low op-ex ?</a:t>
            </a:r>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Capital vs operating expense: capital is acquisition cost – purchasing a device, </a:t>
            </a:r>
            <a:br>
              <a:rPr lang="en-CA" sz="1200" kern="1200">
                <a:solidFill>
                  <a:schemeClr val="tx1"/>
                </a:solidFill>
                <a:effectLst/>
                <a:latin typeface="+mn-lt"/>
                <a:ea typeface="+mn-ea"/>
                <a:cs typeface="+mn-cs"/>
              </a:rPr>
            </a:br>
            <a:r>
              <a:rPr lang="en-CA" sz="1200" kern="1200">
                <a:solidFill>
                  <a:schemeClr val="tx1"/>
                </a:solidFill>
                <a:effectLst/>
                <a:latin typeface="+mn-lt"/>
                <a:ea typeface="+mn-ea"/>
                <a:cs typeface="+mn-cs"/>
              </a:rPr>
              <a:t>SSDs are currently 6 – 10 times the capital cost of HDDs per GB</a:t>
            </a:r>
            <a:r>
              <a:rPr lang="en-CA" sz="1200" kern="1200" dirty="0">
                <a:solidFill>
                  <a:schemeClr val="tx1"/>
                </a:solidFill>
                <a:effectLst/>
                <a:latin typeface="+mn-lt"/>
                <a:ea typeface="+mn-ea"/>
                <a:cs typeface="+mn-cs"/>
              </a:rPr>
              <a:t>.</a:t>
            </a:r>
            <a:br>
              <a:rPr lang="en-CA" sz="1200" kern="1200">
                <a:solidFill>
                  <a:schemeClr val="tx1"/>
                </a:solidFill>
                <a:effectLst/>
                <a:latin typeface="+mn-lt"/>
                <a:ea typeface="+mn-ea"/>
                <a:cs typeface="+mn-cs"/>
              </a:rPr>
            </a:br>
            <a:r>
              <a:rPr lang="en-CA" sz="1200" kern="1200">
                <a:solidFill>
                  <a:schemeClr val="tx1"/>
                </a:solidFill>
                <a:effectLst/>
                <a:latin typeface="+mn-lt"/>
                <a:ea typeface="+mn-ea"/>
                <a:cs typeface="+mn-cs"/>
              </a:rPr>
              <a:t>Operating cost is the electricity to run the device which creates waste heat and the climate control system to get rid of the excess heat. You pay twice for the energy to run computer systems</a:t>
            </a:r>
            <a:r>
              <a:rPr lang="en-CA" sz="1200" kern="1200" dirty="0">
                <a:solidFill>
                  <a:schemeClr val="tx1"/>
                </a:solidFill>
                <a:effectLst/>
                <a:latin typeface="+mn-lt"/>
                <a:ea typeface="+mn-ea"/>
                <a:cs typeface="+mn-cs"/>
              </a:rPr>
              <a:t>.</a:t>
            </a:r>
          </a:p>
          <a:p>
            <a:r>
              <a:rPr lang="en-CA" sz="1200" b="1" kern="1200">
                <a:solidFill>
                  <a:schemeClr val="tx1"/>
                </a:solidFill>
                <a:effectLst/>
                <a:latin typeface="+mn-lt"/>
                <a:ea typeface="+mn-ea"/>
                <a:cs typeface="+mn-cs"/>
              </a:rPr>
              <a:t>DAS</a:t>
            </a:r>
            <a:r>
              <a:rPr lang="en-CA" sz="1200" kern="1200">
                <a:solidFill>
                  <a:schemeClr val="tx1"/>
                </a:solidFill>
                <a:effectLst/>
                <a:latin typeface="+mn-lt"/>
                <a:ea typeface="+mn-ea"/>
                <a:cs typeface="+mn-cs"/>
              </a:rPr>
              <a:t> Direct attach = storage devices installed within the computer </a:t>
            </a:r>
            <a:r>
              <a:rPr lang="en-US" sz="1200" kern="1200">
                <a:solidFill>
                  <a:schemeClr val="tx1"/>
                </a:solidFill>
                <a:effectLst/>
                <a:latin typeface="+mn-lt"/>
                <a:ea typeface="+mn-ea"/>
                <a:cs typeface="+mn-cs"/>
              </a:rPr>
              <a:t>on a data bus connected to a motherboard or disk controller</a:t>
            </a:r>
            <a:r>
              <a:rPr lang="en-CA" sz="1200" kern="1200">
                <a:solidFill>
                  <a:schemeClr val="tx1"/>
                </a:solidFill>
                <a:effectLst/>
                <a:latin typeface="+mn-lt"/>
                <a:ea typeface="+mn-ea"/>
                <a:cs typeface="+mn-cs"/>
              </a:rPr>
              <a:t>, also known as 'internal' drives. Mostly used in PCs and smaller servers –limited by physical drive bay space in standalone systems</a:t>
            </a:r>
            <a:r>
              <a:rPr lang="en-CA"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https://en.wikipedia.org/wiki/Direct-attached_storage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https://www.cnet.com/how-to/digital-storage-basics-part-1-internal-storage-vs-memory/</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SAN</a:t>
            </a:r>
            <a:r>
              <a:rPr lang="en-CA" sz="1200" kern="1200">
                <a:solidFill>
                  <a:schemeClr val="tx1"/>
                </a:solidFill>
                <a:effectLst/>
                <a:latin typeface="+mn-lt"/>
                <a:ea typeface="+mn-ea"/>
                <a:cs typeface="+mn-cs"/>
              </a:rPr>
              <a:t> Storage Area Network = block-level storage devices accessed through a dedicated high-speed connection with specialized protocol optimized for data transfer over a network, (independent of local area network traffic and generic network protocols). Functionally, it is similar to DAS (not NAS); it provides what appears to be a DAS drive to an attached server. https</a:t>
            </a:r>
            <a:r>
              <a:rPr lang="en-CA" sz="1200" kern="1200" dirty="0">
                <a:solidFill>
                  <a:schemeClr val="tx1"/>
                </a:solidFill>
                <a:effectLst/>
                <a:latin typeface="+mn-lt"/>
                <a:ea typeface="+mn-ea"/>
                <a:cs typeface="+mn-cs"/>
              </a:rPr>
              <a:t>://en.wikipedia.org/wiki/Storage_area_network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Highly </a:t>
            </a:r>
            <a:r>
              <a:rPr lang="en-CA" sz="1200" i="1" kern="1200">
                <a:solidFill>
                  <a:schemeClr val="tx1"/>
                </a:solidFill>
                <a:effectLst/>
                <a:latin typeface="+mn-lt"/>
                <a:ea typeface="+mn-ea"/>
                <a:cs typeface="+mn-cs"/>
              </a:rPr>
              <a:t>scalable </a:t>
            </a:r>
            <a:r>
              <a:rPr lang="en-CA" sz="1200" i="0" kern="1200">
                <a:solidFill>
                  <a:schemeClr val="tx1"/>
                </a:solidFill>
                <a:effectLst/>
                <a:latin typeface="+mn-lt"/>
                <a:ea typeface="+mn-ea"/>
                <a:cs typeface="+mn-cs"/>
              </a:rPr>
              <a:t>meaning the system can grow to meeting increasing demands: add more storage to support more servers, higher/faster transaction loads, more raw capacity. https</a:t>
            </a:r>
            <a:r>
              <a:rPr lang="en-CA" sz="1200" i="0" kern="1200" dirty="0">
                <a:solidFill>
                  <a:schemeClr val="tx1"/>
                </a:solidFill>
                <a:effectLst/>
                <a:latin typeface="+mn-lt"/>
                <a:ea typeface="+mn-ea"/>
                <a:cs typeface="+mn-cs"/>
              </a:rPr>
              <a:t>://en.wikipedia.org/wiki/Scalability</a:t>
            </a:r>
            <a:endParaRPr lang="en-CA" sz="120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r>
              <a:rPr lang="en-CA" sz="1200" b="1" kern="1200">
                <a:solidFill>
                  <a:schemeClr val="tx1"/>
                </a:solidFill>
                <a:effectLst/>
                <a:latin typeface="+mn-lt"/>
                <a:ea typeface="+mn-ea"/>
                <a:cs typeface="+mn-cs"/>
              </a:rPr>
              <a:t>High Tier Cloud </a:t>
            </a:r>
            <a:r>
              <a:rPr lang="en-CA" sz="1200"/>
              <a:t>needs high bandwidth + low latency private network connection to cloud provider. </a:t>
            </a:r>
            <a:endParaRPr lang="en-CA" sz="1200" dirty="0"/>
          </a:p>
          <a:p>
            <a:r>
              <a:rPr lang="en-CA" sz="1200" kern="1200" dirty="0">
                <a:solidFill>
                  <a:schemeClr val="tx1"/>
                </a:solidFill>
                <a:effectLst/>
                <a:latin typeface="+mn-lt"/>
                <a:ea typeface="+mn-ea"/>
                <a:cs typeface="+mn-cs"/>
              </a:rPr>
              <a:t>e.</a:t>
            </a:r>
            <a:r>
              <a:rPr lang="en-CA" sz="1200" kern="1200">
                <a:solidFill>
                  <a:schemeClr val="tx1"/>
                </a:solidFill>
                <a:effectLst/>
                <a:latin typeface="+mn-lt"/>
                <a:ea typeface="+mn-ea"/>
                <a:cs typeface="+mn-cs"/>
              </a:rPr>
              <a:t>g. "</a:t>
            </a:r>
            <a:r>
              <a:rPr lang="en-CA"/>
              <a:t>Amazon S3 now provides increased performance to support at least 3,500 requests per second to add data and 5,500 requests per second to retrieve data" – this does not happen through your regular ISP connection</a:t>
            </a:r>
            <a:r>
              <a:rPr lang="en-CA" dirty="0"/>
              <a:t>.</a:t>
            </a:r>
          </a:p>
          <a:p>
            <a:endParaRPr lang="en-CA" sz="1200" kern="1200" dirty="0">
              <a:solidFill>
                <a:schemeClr val="tx1"/>
              </a:solidFill>
              <a:effectLst/>
              <a:latin typeface="+mn-lt"/>
              <a:ea typeface="+mn-ea"/>
              <a:cs typeface="+mn-cs"/>
            </a:endParaRPr>
          </a:p>
          <a:p>
            <a:r>
              <a:rPr lang="en-CA" sz="1200" b="1" kern="1200">
                <a:solidFill>
                  <a:schemeClr val="tx1"/>
                </a:solidFill>
                <a:effectLst/>
                <a:latin typeface="+mn-lt"/>
                <a:ea typeface="+mn-ea"/>
                <a:cs typeface="+mn-cs"/>
              </a:rPr>
              <a:t>NAS</a:t>
            </a:r>
            <a:r>
              <a:rPr lang="en-CA" sz="1200" kern="1200">
                <a:solidFill>
                  <a:schemeClr val="tx1"/>
                </a:solidFill>
                <a:effectLst/>
                <a:latin typeface="+mn-lt"/>
                <a:ea typeface="+mn-ea"/>
                <a:cs typeface="+mn-cs"/>
              </a:rPr>
              <a:t> Network attach = storage devices accessible through the local area network. Range </a:t>
            </a:r>
            <a:r>
              <a:rPr lang="en-US" sz="1200" kern="1200">
                <a:solidFill>
                  <a:schemeClr val="tx1"/>
                </a:solidFill>
                <a:effectLst/>
                <a:latin typeface="+mn-lt"/>
                <a:ea typeface="+mn-ea"/>
                <a:cs typeface="+mn-cs"/>
              </a:rPr>
              <a:t>from industrial/enterprise size systems down to a Western Digital "My Cloud" device plugged into your home router. NAS</a:t>
            </a:r>
            <a:r>
              <a:rPr lang="en-CA" sz="1200" kern="1200">
                <a:solidFill>
                  <a:schemeClr val="tx1"/>
                </a:solidFill>
                <a:effectLst/>
                <a:latin typeface="+mn-lt"/>
                <a:ea typeface="+mn-ea"/>
                <a:cs typeface="+mn-cs"/>
              </a:rPr>
              <a:t> is a file-level computer data storage server on a LAN providing data access to clients on multiple Operating Systems using various file sharing protocols including NFS/TCP (Network File System over TCP (Transmission Control Protocol).  NAS </a:t>
            </a:r>
            <a:r>
              <a:rPr lang="en-US" sz="1200" kern="1200">
                <a:solidFill>
                  <a:schemeClr val="tx1"/>
                </a:solidFill>
                <a:effectLst/>
                <a:latin typeface="+mn-lt"/>
                <a:ea typeface="+mn-ea"/>
                <a:cs typeface="+mn-cs"/>
              </a:rPr>
              <a:t>file systems are independent of the platform that originally sent or is requesting the data. E</a:t>
            </a:r>
            <a:r>
              <a:rPr lang="en-US" sz="1200" kern="1200" dirty="0">
                <a:solidFill>
                  <a:schemeClr val="tx1"/>
                </a:solidFill>
                <a:effectLst/>
                <a:latin typeface="+mn-lt"/>
                <a:ea typeface="+mn-ea"/>
                <a:cs typeface="+mn-cs"/>
              </a:rPr>
              <a:t>.</a:t>
            </a:r>
            <a:r>
              <a:rPr lang="en-US" sz="1200" kern="1200">
                <a:solidFill>
                  <a:schemeClr val="tx1"/>
                </a:solidFill>
                <a:effectLst/>
                <a:latin typeface="+mn-lt"/>
                <a:ea typeface="+mn-ea"/>
                <a:cs typeface="+mn-cs"/>
              </a:rPr>
              <a:t>g. Apple, Windows, Linux, IBM operating systems all using different file systems, can send files to an NAS which can send a file to a different (heterogeneous) system – no more platform incompatibilities at the price of performance (NAS is a general-purpose file server as opposed to single purpose devices like SAN, DAS) and possible network traffic congestion</a:t>
            </a:r>
            <a:r>
              <a:rPr lang="en-US" sz="1200" kern="1200" dirty="0">
                <a:solidFill>
                  <a:schemeClr val="tx1"/>
                </a:solidFill>
                <a:effectLst/>
                <a:latin typeface="+mn-lt"/>
                <a:ea typeface="+mn-ea"/>
                <a:cs typeface="+mn-cs"/>
              </a:rPr>
              <a:t>/contention.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https://en.wikipedia.org/wiki/Network-</a:t>
            </a:r>
            <a:r>
              <a:rPr lang="en-US" sz="1200" kern="1200" dirty="0" err="1">
                <a:solidFill>
                  <a:schemeClr val="tx1"/>
                </a:solidFill>
                <a:effectLst/>
                <a:latin typeface="+mn-lt"/>
                <a:ea typeface="+mn-ea"/>
                <a:cs typeface="+mn-cs"/>
              </a:rPr>
              <a:t>attached</a:t>
            </a:r>
            <a:r>
              <a:rPr lang="en-US" sz="1200" kern="1200" err="1">
                <a:solidFill>
                  <a:schemeClr val="tx1"/>
                </a:solidFill>
                <a:effectLst/>
                <a:latin typeface="+mn-lt"/>
                <a:ea typeface="+mn-ea"/>
                <a:cs typeface="+mn-cs"/>
              </a:rPr>
              <a:t>_</a:t>
            </a:r>
            <a:r>
              <a:rPr lang="en-US" sz="1200" kern="1200">
                <a:solidFill>
                  <a:schemeClr val="tx1"/>
                </a:solidFill>
                <a:effectLst/>
                <a:latin typeface="+mn-lt"/>
                <a:ea typeface="+mn-ea"/>
                <a:cs typeface="+mn-cs"/>
              </a:rPr>
              <a:t>storage  https</a:t>
            </a:r>
            <a:r>
              <a:rPr lang="en-US" sz="1200" kern="1200" dirty="0">
                <a:solidFill>
                  <a:schemeClr val="tx1"/>
                </a:solidFill>
                <a:effectLst/>
                <a:latin typeface="+mn-lt"/>
                <a:ea typeface="+mn-ea"/>
                <a:cs typeface="+mn-cs"/>
              </a:rPr>
              <a:t>://en.wikipedia.org/wiki/</a:t>
            </a:r>
            <a:r>
              <a:rPr lang="en-US" sz="1200" kern="1200" dirty="0" err="1">
                <a:solidFill>
                  <a:schemeClr val="tx1"/>
                </a:solidFill>
                <a:effectLst/>
                <a:latin typeface="+mn-lt"/>
                <a:ea typeface="+mn-ea"/>
                <a:cs typeface="+mn-cs"/>
              </a:rPr>
              <a:t>Network_File</a:t>
            </a:r>
            <a:r>
              <a:rPr lang="en-US" sz="1200" kern="1200" err="1">
                <a:solidFill>
                  <a:schemeClr val="tx1"/>
                </a:solidFill>
                <a:effectLst/>
                <a:latin typeface="+mn-lt"/>
                <a:ea typeface="+mn-ea"/>
                <a:cs typeface="+mn-cs"/>
              </a:rPr>
              <a:t>_</a:t>
            </a:r>
            <a:r>
              <a:rPr lang="en-US" sz="1200" kern="1200">
                <a:solidFill>
                  <a:schemeClr val="tx1"/>
                </a:solidFill>
                <a:effectLst/>
                <a:latin typeface="+mn-lt"/>
                <a:ea typeface="+mn-ea"/>
                <a:cs typeface="+mn-cs"/>
              </a:rPr>
              <a:t>System https</a:t>
            </a:r>
            <a:r>
              <a:rPr lang="en-US" sz="1200" kern="1200" dirty="0">
                <a:solidFill>
                  <a:schemeClr val="tx1"/>
                </a:solidFill>
                <a:effectLst/>
                <a:latin typeface="+mn-lt"/>
                <a:ea typeface="+mn-ea"/>
                <a:cs typeface="+mn-cs"/>
              </a:rPr>
              <a:t>://en.wikipedia.org/wiki/Heterogeneous_computing</a:t>
            </a:r>
          </a:p>
          <a:p>
            <a:r>
              <a:rPr lang="en-CA" sz="1200" kern="1200" dirty="0">
                <a:solidFill>
                  <a:schemeClr val="tx1"/>
                </a:solidFill>
                <a:effectLst/>
                <a:latin typeface="+mn-lt"/>
                <a:ea typeface="+mn-ea"/>
                <a:cs typeface="+mn-cs"/>
              </a:rPr>
              <a:t>https://www.snia.org/sites/default/education/tutorials/2008/fall/applications/StephenDaniel_Running_Database_Application_NAS.pdf</a:t>
            </a:r>
          </a:p>
          <a:p>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In large data center, racks of diskless servers are connected to NAS and SAN systems.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https://en.wikipedia.org/wiki/Cloud_storage</a:t>
            </a:r>
          </a:p>
          <a:p>
            <a:r>
              <a:rPr lang="en-CA" sz="1200" kern="1200" dirty="0">
                <a:solidFill>
                  <a:schemeClr val="tx1"/>
                </a:solidFill>
                <a:effectLst/>
                <a:latin typeface="+mn-lt"/>
                <a:ea typeface="+mn-ea"/>
                <a:cs typeface="+mn-cs"/>
              </a:rPr>
              <a:t>https://aws.amazon.com/s3/storage-classes/</a:t>
            </a:r>
          </a:p>
          <a:p>
            <a:r>
              <a:rPr lang="en-CA" sz="1200" kern="1200" dirty="0">
                <a:solidFill>
                  <a:schemeClr val="tx1"/>
                </a:solidFill>
                <a:effectLst/>
                <a:latin typeface="+mn-lt"/>
                <a:ea typeface="+mn-ea"/>
                <a:cs typeface="+mn-cs"/>
              </a:rPr>
              <a:t>https://docs.aws.amazon.com/AmazonS3/latest/dev/optimizing-performance-guidelines.html</a:t>
            </a:r>
          </a:p>
          <a:p>
            <a:r>
              <a:rPr lang="en-CA" sz="1200" kern="1200" dirty="0">
                <a:solidFill>
                  <a:schemeClr val="tx1"/>
                </a:solidFill>
                <a:effectLst/>
                <a:latin typeface="+mn-lt"/>
                <a:ea typeface="+mn-ea"/>
                <a:cs typeface="+mn-cs"/>
              </a:rPr>
              <a:t>https://aws.amazon.com/about-aws/whats-new/2018/07/amazon-s3-announces-increased-request-rate-performance/</a:t>
            </a:r>
          </a:p>
          <a:p>
            <a:r>
              <a:rPr lang="en-CA" sz="1200" kern="1200" dirty="0">
                <a:solidFill>
                  <a:schemeClr val="tx1"/>
                </a:solidFill>
                <a:effectLst/>
                <a:latin typeface="+mn-lt"/>
                <a:ea typeface="+mn-ea"/>
                <a:cs typeface="+mn-cs"/>
              </a:rPr>
              <a:t>https://cloud.google.com/solutions/data-management</a:t>
            </a:r>
          </a:p>
          <a:p>
            <a:r>
              <a:rPr lang="en-CA" sz="1200" kern="1200" dirty="0">
                <a:solidFill>
                  <a:schemeClr val="tx1"/>
                </a:solidFill>
                <a:effectLst/>
                <a:latin typeface="+mn-lt"/>
                <a:ea typeface="+mn-ea"/>
                <a:cs typeface="+mn-cs"/>
              </a:rPr>
              <a:t>https://cloud.google.com/interconnect/docs/how-to/choose-type</a:t>
            </a:r>
          </a:p>
          <a:p>
            <a:r>
              <a:rPr lang="en-CA" sz="1200" kern="1200" dirty="0">
                <a:solidFill>
                  <a:schemeClr val="tx1"/>
                </a:solidFill>
                <a:effectLst/>
                <a:latin typeface="+mn-lt"/>
                <a:ea typeface="+mn-ea"/>
                <a:cs typeface="+mn-cs"/>
              </a:rPr>
              <a:t>https://cloud.google.com/hybrid-connectivity/</a:t>
            </a:r>
          </a:p>
          <a:p>
            <a:endParaRPr lang="en-CA" sz="1200" kern="1200" dirty="0">
              <a:solidFill>
                <a:schemeClr val="tx1"/>
              </a:solidFill>
              <a:effectLst/>
              <a:latin typeface="+mn-lt"/>
              <a:ea typeface="+mn-ea"/>
              <a:cs typeface="+mn-cs"/>
            </a:endParaRPr>
          </a:p>
          <a:p>
            <a:r>
              <a:rPr lang="en-CA" sz="1200" b="1" kern="1200">
                <a:solidFill>
                  <a:schemeClr val="tx1"/>
                </a:solidFill>
                <a:effectLst/>
                <a:latin typeface="+mn-lt"/>
                <a:ea typeface="+mn-ea"/>
                <a:cs typeface="+mn-cs"/>
              </a:rPr>
              <a:t>HDD</a:t>
            </a:r>
            <a:r>
              <a:rPr lang="en-CA" sz="1200" kern="1200">
                <a:solidFill>
                  <a:schemeClr val="tx1"/>
                </a:solidFill>
                <a:effectLst/>
                <a:latin typeface="+mn-lt"/>
                <a:ea typeface="+mn-ea"/>
                <a:cs typeface="+mn-cs"/>
              </a:rPr>
              <a:t> Hard Disk Drive – 2.5-inch drives for laptops; 3.5-inch drives for desktops, servers, SAN, and NAS. A motor drives a disk with platters coated in magnetic material. https</a:t>
            </a:r>
            <a:r>
              <a:rPr lang="en-CA" sz="1200" kern="1200" dirty="0">
                <a:solidFill>
                  <a:schemeClr val="tx1"/>
                </a:solidFill>
                <a:effectLst/>
                <a:latin typeface="+mn-lt"/>
                <a:ea typeface="+mn-ea"/>
                <a:cs typeface="+mn-cs"/>
              </a:rPr>
              <a:t>://en.wikipedia.org/wiki/Hard_disk_drive</a:t>
            </a:r>
          </a:p>
          <a:p>
            <a:r>
              <a:rPr lang="en-CA" sz="1200" kern="1200">
                <a:solidFill>
                  <a:schemeClr val="tx1"/>
                </a:solidFill>
                <a:effectLst/>
                <a:latin typeface="+mn-lt"/>
                <a:ea typeface="+mn-ea"/>
                <a:cs typeface="+mn-cs"/>
              </a:rPr>
              <a:t>High performance HDDs are seeing less use in data centers because i) they have both high cap-ex and higher op-ex than standard 5400 RPM drives and ii) their price/performance IOPS cost advantage relative to SSDs is falling</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https://en.wikipedia.org/wiki/Hard_disk_drive_performance_characteristics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https://en.wikipedia.org/wiki/IOPS</a:t>
            </a:r>
          </a:p>
          <a:p>
            <a:r>
              <a:rPr lang="en-US" sz="1200" kern="1200" dirty="0">
                <a:solidFill>
                  <a:schemeClr val="tx1"/>
                </a:solidFill>
                <a:effectLst/>
                <a:latin typeface="+mn-lt"/>
                <a:ea typeface="+mn-ea"/>
                <a:cs typeface="+mn-cs"/>
              </a:rPr>
              <a:t>http://royal.pingdom.com/2010/02/18/amazing-facts-and-figures-about-the-evolution-of-hard-disk-drives/</a:t>
            </a:r>
            <a:endParaRPr lang="en-CA" sz="1200" kern="1200" dirty="0">
              <a:solidFill>
                <a:schemeClr val="tx1"/>
              </a:solidFill>
              <a:effectLst/>
              <a:latin typeface="+mn-lt"/>
              <a:ea typeface="+mn-ea"/>
              <a:cs typeface="+mn-cs"/>
            </a:endParaRPr>
          </a:p>
          <a:p>
            <a:r>
              <a:rPr lang="en-CA" sz="1200" b="1" kern="1200">
                <a:solidFill>
                  <a:schemeClr val="tx1"/>
                </a:solidFill>
                <a:effectLst/>
                <a:latin typeface="+mn-lt"/>
                <a:ea typeface="+mn-ea"/>
                <a:cs typeface="+mn-cs"/>
              </a:rPr>
              <a:t>SSD</a:t>
            </a:r>
            <a:r>
              <a:rPr lang="en-CA" sz="1200" kern="1200">
                <a:solidFill>
                  <a:schemeClr val="tx1"/>
                </a:solidFill>
                <a:effectLst/>
                <a:latin typeface="+mn-lt"/>
                <a:ea typeface="+mn-ea"/>
                <a:cs typeface="+mn-cs"/>
              </a:rPr>
              <a:t> Solid State Drive – 2.5</a:t>
            </a:r>
            <a:r>
              <a:rPr lang="en-CA" sz="1200" kern="1200" dirty="0">
                <a:solidFill>
                  <a:schemeClr val="tx1"/>
                </a:solidFill>
                <a:effectLst/>
                <a:latin typeface="+mn-lt"/>
                <a:ea typeface="+mn-ea"/>
                <a:cs typeface="+mn-cs"/>
              </a:rPr>
              <a:t>",mSATA,M</a:t>
            </a:r>
            <a:r>
              <a:rPr lang="en-CA" sz="1200" kern="1200">
                <a:solidFill>
                  <a:schemeClr val="tx1"/>
                </a:solidFill>
                <a:effectLst/>
                <a:latin typeface="+mn-lt"/>
                <a:ea typeface="+mn-ea"/>
                <a:cs typeface="+mn-cs"/>
              </a:rPr>
              <a:t>.2 form factors</a:t>
            </a:r>
            <a:br>
              <a:rPr lang="en-CA" sz="1200" kern="1200">
                <a:solidFill>
                  <a:schemeClr val="tx1"/>
                </a:solidFill>
                <a:effectLst/>
                <a:latin typeface="+mn-lt"/>
                <a:ea typeface="+mn-ea"/>
                <a:cs typeface="+mn-cs"/>
              </a:rPr>
            </a:br>
            <a:r>
              <a:rPr lang="en-CA" sz="1200" kern="1200">
                <a:solidFill>
                  <a:schemeClr val="tx1"/>
                </a:solidFill>
                <a:effectLst/>
                <a:latin typeface="+mn-lt"/>
                <a:ea typeface="+mn-ea"/>
                <a:cs typeface="+mn-cs"/>
              </a:rPr>
              <a:t>Integrated Circuits store data without mechanical moving parts. </a:t>
            </a:r>
            <a:r>
              <a:rPr lang="en-GB" sz="1200" kern="1200">
                <a:solidFill>
                  <a:schemeClr val="tx1"/>
                </a:solidFill>
                <a:effectLst/>
                <a:latin typeface="+mn-lt"/>
                <a:ea typeface="+mn-ea"/>
                <a:cs typeface="+mn-cs"/>
              </a:rPr>
              <a:t>SSDs </a:t>
            </a:r>
            <a:r>
              <a:rPr lang="en-CA" sz="1200" kern="1200">
                <a:solidFill>
                  <a:schemeClr val="tx1"/>
                </a:solidFill>
                <a:effectLst/>
                <a:latin typeface="+mn-lt"/>
                <a:ea typeface="+mn-ea"/>
                <a:cs typeface="+mn-cs"/>
              </a:rPr>
              <a:t>work by magic. As in "Any sufficiently advanced technology is indistinguishable from magic."  Science fiction writer Arthur C. Clarke's third law appearing in "Hazards of Prophecy: The Failure of Imagination." (1973) https</a:t>
            </a:r>
            <a:r>
              <a:rPr lang="en-CA" sz="1200" kern="1200" dirty="0">
                <a:solidFill>
                  <a:schemeClr val="tx1"/>
                </a:solidFill>
                <a:effectLst/>
                <a:latin typeface="+mn-lt"/>
                <a:ea typeface="+mn-ea"/>
                <a:cs typeface="+mn-cs"/>
              </a:rPr>
              <a:t>://en.wikipedia.org/wiki/Clarke%27s_three_laws</a:t>
            </a:r>
          </a:p>
          <a:p>
            <a:r>
              <a:rPr lang="en-US" sz="1200" kern="1200">
                <a:solidFill>
                  <a:schemeClr val="tx1"/>
                </a:solidFill>
                <a:effectLst/>
                <a:latin typeface="+mn-lt"/>
                <a:ea typeface="+mn-ea"/>
                <a:cs typeface="+mn-cs"/>
              </a:rPr>
              <a:t>SSDs are more reliable than HDDs up to a point. SSDs will retain data for ~10 years but can wear out earlier after too many write cycles. </a:t>
            </a:r>
            <a:r>
              <a:rPr lang="en-CA" sz="1200" kern="1200">
                <a:solidFill>
                  <a:schemeClr val="tx1"/>
                </a:solidFill>
                <a:effectLst/>
                <a:latin typeface="+mn-lt"/>
                <a:ea typeface="+mn-ea"/>
                <a:cs typeface="+mn-cs"/>
              </a:rPr>
              <a:t>SSDs may offer a lower TCO – Total Cost of Ownership for enterprises needing high performance access to data (Not necessarily high-performance writing of data.).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https://en.wikipedia.org/wiki/Solid-</a:t>
            </a:r>
            <a:r>
              <a:rPr lang="en-CA" sz="1200" kern="1200" dirty="0" err="1">
                <a:solidFill>
                  <a:schemeClr val="tx1"/>
                </a:solidFill>
                <a:effectLst/>
                <a:latin typeface="+mn-lt"/>
                <a:ea typeface="+mn-ea"/>
                <a:cs typeface="+mn-cs"/>
              </a:rPr>
              <a:t>state</a:t>
            </a:r>
            <a:r>
              <a:rPr lang="en-CA" sz="1200" kern="1200" err="1">
                <a:solidFill>
                  <a:schemeClr val="tx1"/>
                </a:solidFill>
                <a:effectLst/>
                <a:latin typeface="+mn-lt"/>
                <a:ea typeface="+mn-ea"/>
                <a:cs typeface="+mn-cs"/>
              </a:rPr>
              <a:t>_</a:t>
            </a:r>
            <a:r>
              <a:rPr lang="en-CA" sz="1200" kern="1200">
                <a:solidFill>
                  <a:schemeClr val="tx1"/>
                </a:solidFill>
                <a:effectLst/>
                <a:latin typeface="+mn-lt"/>
                <a:ea typeface="+mn-ea"/>
                <a:cs typeface="+mn-cs"/>
              </a:rPr>
              <a:t>drive </a:t>
            </a:r>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Client vs Data Center/Enterprise SSDs  https</a:t>
            </a:r>
            <a:r>
              <a:rPr lang="en-CA" sz="1200" kern="1200" dirty="0">
                <a:solidFill>
                  <a:schemeClr val="tx1"/>
                </a:solidFill>
                <a:effectLst/>
                <a:latin typeface="+mn-lt"/>
                <a:ea typeface="+mn-ea"/>
                <a:cs typeface="+mn-cs"/>
              </a:rPr>
              <a:t>://youtu.be/xtYWw1mNn8s</a:t>
            </a:r>
          </a:p>
          <a:p>
            <a:r>
              <a:rPr lang="en-CA" sz="1200" kern="1200" dirty="0">
                <a:solidFill>
                  <a:schemeClr val="tx1"/>
                </a:solidFill>
                <a:effectLst/>
                <a:latin typeface="+mn-lt"/>
                <a:ea typeface="+mn-ea"/>
                <a:cs typeface="+mn-cs"/>
              </a:rPr>
              <a:t>https://hostadvice.com/hosting-guides/ssd-vs-hdd-hosting/</a:t>
            </a:r>
          </a:p>
          <a:p>
            <a:r>
              <a:rPr lang="en-CA" sz="1200" kern="1200" dirty="0">
                <a:solidFill>
                  <a:schemeClr val="tx1"/>
                </a:solidFill>
                <a:effectLst/>
                <a:latin typeface="+mn-lt"/>
                <a:ea typeface="+mn-ea"/>
                <a:cs typeface="+mn-cs"/>
              </a:rPr>
              <a:t>https://www.computerworld.com/article/3297957/an-ssd-designed-for-greater-toc</a:t>
            </a:r>
            <a:r>
              <a:rPr lang="en-CA" sz="1200" kern="1200">
                <a:solidFill>
                  <a:schemeClr val="tx1"/>
                </a:solidFill>
                <a:effectLst/>
                <a:latin typeface="+mn-lt"/>
                <a:ea typeface="+mn-ea"/>
                <a:cs typeface="+mn-cs"/>
              </a:rPr>
              <a:t>.html (really just a paraphrased Samsung marketing pitch for their SSDs but some good info there</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https://www.storagereview.com/ssd_vs_hdd</a:t>
            </a:r>
          </a:p>
          <a:p>
            <a:r>
              <a:rPr lang="en-CA" sz="1200" kern="1200" dirty="0">
                <a:solidFill>
                  <a:schemeClr val="tx1"/>
                </a:solidFill>
                <a:effectLst/>
                <a:latin typeface="+mn-lt"/>
                <a:ea typeface="+mn-ea"/>
                <a:cs typeface="+mn-cs"/>
              </a:rPr>
              <a:t>https://www.google.com/search?q=ssd+vs+hdd+tco</a:t>
            </a:r>
          </a:p>
          <a:p>
            <a:r>
              <a:rPr lang="en-CA" sz="1200" kern="1200" dirty="0">
                <a:solidFill>
                  <a:schemeClr val="tx1"/>
                </a:solidFill>
                <a:effectLst/>
                <a:latin typeface="+mn-lt"/>
                <a:ea typeface="+mn-ea"/>
                <a:cs typeface="+mn-cs"/>
              </a:rPr>
              <a:t>https://www.enterprisestorageforum.com/storage-hardware/ssd-vs-hdd.html</a:t>
            </a:r>
          </a:p>
          <a:p>
            <a:r>
              <a:rPr lang="en-CA" sz="1200" kern="1200" dirty="0">
                <a:solidFill>
                  <a:schemeClr val="tx1"/>
                </a:solidFill>
                <a:effectLst/>
                <a:latin typeface="+mn-lt"/>
                <a:ea typeface="+mn-ea"/>
                <a:cs typeface="+mn-cs"/>
              </a:rPr>
              <a:t>https://www.pcmag.com/article/297758/ssd-vs-hdd-whats-the-difference</a:t>
            </a:r>
          </a:p>
          <a:p>
            <a:r>
              <a:rPr lang="en-CA" sz="1200" kern="1200" dirty="0">
                <a:solidFill>
                  <a:schemeClr val="tx1"/>
                </a:solidFill>
                <a:effectLst/>
                <a:latin typeface="+mn-lt"/>
                <a:ea typeface="+mn-ea"/>
                <a:cs typeface="+mn-cs"/>
              </a:rPr>
              <a:t>https://www.backblaze.com/blog/how-reliable-are-ssds/</a:t>
            </a:r>
          </a:p>
        </p:txBody>
      </p:sp>
      <p:sp>
        <p:nvSpPr>
          <p:cNvPr id="4" name="Slide Number Placeholder 3"/>
          <p:cNvSpPr>
            <a:spLocks noGrp="1"/>
          </p:cNvSpPr>
          <p:nvPr>
            <p:ph type="sldNum" sz="quarter" idx="10"/>
          </p:nvPr>
        </p:nvSpPr>
        <p:spPr/>
        <p:txBody>
          <a:bodyPr/>
          <a:lstStyle/>
          <a:p>
            <a:fld id="{872D4F22-4051-4F28-9B90-CE898DB336CD}" type="slidenum">
              <a:rPr lang="en-CA" smtClean="0"/>
              <a:t>13</a:t>
            </a:fld>
            <a:endParaRPr lang="en-CA"/>
          </a:p>
        </p:txBody>
      </p:sp>
    </p:spTree>
    <p:extLst>
      <p:ext uri="{BB962C8B-B14F-4D97-AF65-F5344CB8AC3E}">
        <p14:creationId xmlns:p14="http://schemas.microsoft.com/office/powerpoint/2010/main" val="120356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BACKUP</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LTO-9 18TB tape ~45TB highly compressed data (</a:t>
            </a:r>
            <a:r>
              <a:rPr lang="en-CA" sz="1200" kern="1200" dirty="0">
                <a:solidFill>
                  <a:schemeClr val="tx1"/>
                </a:solidFill>
                <a:effectLst/>
                <a:latin typeface="+mn-lt"/>
                <a:ea typeface="+mn-ea"/>
                <a:cs typeface="+mn-cs"/>
              </a:rPr>
              <a:t>i.</a:t>
            </a:r>
            <a:r>
              <a:rPr lang="en-CA" sz="1200" kern="1200">
                <a:solidFill>
                  <a:schemeClr val="tx1"/>
                </a:solidFill>
                <a:effectLst/>
                <a:latin typeface="+mn-lt"/>
                <a:ea typeface="+mn-ea"/>
                <a:cs typeface="+mn-cs"/>
              </a:rPr>
              <a:t>e. not photos, not video, not FLAC audio) cost USD</a:t>
            </a:r>
            <a:r>
              <a:rPr lang="en-CA" sz="1200" kern="1200" dirty="0">
                <a:solidFill>
                  <a:schemeClr val="tx1"/>
                </a:solidFill>
                <a:effectLst/>
                <a:latin typeface="+mn-lt"/>
                <a:ea typeface="+mn-ea"/>
                <a:cs typeface="+mn-cs"/>
              </a:rPr>
              <a:t>$150</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18TB HDD cost USD$300  but lower </a:t>
            </a:r>
            <a:r>
              <a:rPr lang="en-CA"/>
              <a:t>cap-ex &amp; op-ex than 8TB drives because they occupy only one slot in a SAN</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HDD </a:t>
            </a:r>
            <a:r>
              <a:rPr lang="en-CA" sz="1200" i="1" kern="1200">
                <a:solidFill>
                  <a:schemeClr val="tx1"/>
                </a:solidFill>
                <a:effectLst/>
                <a:latin typeface="+mn-lt"/>
                <a:ea typeface="+mn-ea"/>
                <a:cs typeface="+mn-cs"/>
              </a:rPr>
              <a:t>more than </a:t>
            </a:r>
            <a:r>
              <a:rPr lang="en-CA" sz="1200" kern="1200">
                <a:solidFill>
                  <a:schemeClr val="tx1"/>
                </a:solidFill>
                <a:effectLst/>
                <a:latin typeface="+mn-lt"/>
                <a:ea typeface="+mn-ea"/>
                <a:cs typeface="+mn-cs"/>
              </a:rPr>
              <a:t>2X cost/TB of LTO-9 because tape costs very little to store on a shelf</a:t>
            </a:r>
            <a:r>
              <a:rPr lang="en-CA"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https://en.wikipedia.org/wiki/Linear_Tape-Open</a:t>
            </a:r>
          </a:p>
          <a:p>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Blu Ray 100GB discs ~$1 in quantity  (in the same capital cost ballpark as LTO tape cartridges and similar operating expense</a:t>
            </a:r>
            <a:r>
              <a:rPr lang="en-CA"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MAID  </a:t>
            </a:r>
            <a:r>
              <a:rPr lang="en-CA" sz="1200" kern="1200">
                <a:solidFill>
                  <a:schemeClr val="tx1"/>
                </a:solidFill>
                <a:effectLst/>
                <a:latin typeface="+mn-lt"/>
                <a:ea typeface="+mn-ea"/>
                <a:cs typeface="+mn-cs"/>
              </a:rPr>
              <a:t>Massive Array of Idle Drives used in Cloud services for backup and storage of data which rarely changes</a:t>
            </a:r>
            <a:r>
              <a:rPr lang="en-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LTO, optical, and cloud cold storage systems/services – each claim to be the cheapest compared to the other systems</a:t>
            </a:r>
            <a:r>
              <a:rPr lang="en-CA" sz="1200" kern="1200" dirty="0">
                <a:solidFill>
                  <a:schemeClr val="tx1"/>
                </a:solidFill>
                <a:effectLst/>
                <a:latin typeface="+mn-lt"/>
                <a:ea typeface="+mn-ea"/>
                <a:cs typeface="+mn-cs"/>
              </a:rPr>
              <a:t>/services.</a:t>
            </a:r>
          </a:p>
          <a:p>
            <a:r>
              <a:rPr lang="en-CA" sz="1200" kern="1200">
                <a:solidFill>
                  <a:schemeClr val="tx1"/>
                </a:solidFill>
                <a:effectLst/>
                <a:latin typeface="+mn-lt"/>
                <a:ea typeface="+mn-ea"/>
                <a:cs typeface="+mn-cs"/>
              </a:rPr>
              <a:t>Facebook has been using robotic optical for cold storage for a few years.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http://www.digitalpreservation.gov/meetings/documents/storage14/Kestutis_Patiejunas_Facebook_FreezingExabytesOfDataFacebooksColdStorage.pdf</a:t>
            </a:r>
          </a:p>
          <a:p>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Cloud cold storage backup is very low op-ex but restoring from backup is high op-ex </a:t>
            </a:r>
            <a:r>
              <a:rPr lang="en-CA" sz="1200" i="1" kern="1200">
                <a:solidFill>
                  <a:schemeClr val="tx1"/>
                </a:solidFill>
                <a:effectLst/>
                <a:latin typeface="+mn-lt"/>
                <a:ea typeface="+mn-ea"/>
                <a:cs typeface="+mn-cs"/>
              </a:rPr>
              <a:t>and slow! The less you pay to store, the higher the cost and/or longer it takes to restore</a:t>
            </a:r>
            <a:r>
              <a:rPr lang="en-CA" sz="1200" i="1"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872D4F22-4051-4F28-9B90-CE898DB336CD}" type="slidenum">
              <a:rPr lang="en-CA" smtClean="0"/>
              <a:t>14</a:t>
            </a:fld>
            <a:endParaRPr lang="en-CA"/>
          </a:p>
        </p:txBody>
      </p:sp>
    </p:spTree>
    <p:extLst>
      <p:ext uri="{BB962C8B-B14F-4D97-AF65-F5344CB8AC3E}">
        <p14:creationId xmlns:p14="http://schemas.microsoft.com/office/powerpoint/2010/main" val="347624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t>An operating system (OS) knows where a file is and provides read/write access to that file by application software. Application software expects the </a:t>
            </a:r>
            <a:r>
              <a:rPr lang="en-US" b="1"/>
              <a:t>raw data </a:t>
            </a:r>
            <a:r>
              <a:rPr lang="en-US"/>
              <a:t>in a file to be </a:t>
            </a:r>
            <a:r>
              <a:rPr lang="en-US" b="1"/>
              <a:t>organized </a:t>
            </a:r>
            <a:r>
              <a:rPr lang="en-US"/>
              <a:t>by a </a:t>
            </a:r>
            <a:r>
              <a:rPr lang="en-US" b="1"/>
              <a:t>format </a:t>
            </a:r>
            <a:r>
              <a:rPr lang="en-US"/>
              <a:t>(</a:t>
            </a:r>
            <a:r>
              <a:rPr lang="en-US" dirty="0"/>
              <a:t>e.</a:t>
            </a:r>
            <a:r>
              <a:rPr lang="en-US"/>
              <a:t>g. rows and columns, lines and characters with syntax and punctuation) in order to represent meaningful information. </a:t>
            </a:r>
            <a:endParaRPr lang="en-US" dirty="0"/>
          </a:p>
          <a:p>
            <a:pPr defTabSz="966612">
              <a:defRPr/>
            </a:pPr>
            <a:endParaRPr lang="en-US" dirty="0"/>
          </a:p>
          <a:p>
            <a:pPr defTabSz="966612">
              <a:defRPr/>
            </a:pPr>
            <a:r>
              <a:rPr lang="en-US"/>
              <a:t>Data must be formatted to be useful and meaningful</a:t>
            </a:r>
            <a:r>
              <a:rPr lang="en-US" dirty="0"/>
              <a:t>.</a:t>
            </a:r>
          </a:p>
          <a:p>
            <a:pPr defTabSz="966612">
              <a:defRPr/>
            </a:pPr>
            <a:endParaRPr lang="en-US" dirty="0"/>
          </a:p>
          <a:p>
            <a:pPr defTabSz="966612">
              <a:defRPr/>
            </a:pPr>
            <a:r>
              <a:rPr lang="en-US"/>
              <a:t>What is in a programming language ‘</a:t>
            </a:r>
            <a:r>
              <a:rPr lang="en-US" err="1"/>
              <a:t>source</a:t>
            </a:r>
            <a:r>
              <a:rPr lang="en-US"/>
              <a:t>’ file</a:t>
            </a:r>
            <a:r>
              <a:rPr lang="en-US" dirty="0"/>
              <a:t>?</a:t>
            </a:r>
          </a:p>
          <a:p>
            <a:pPr defTabSz="966612">
              <a:defRPr/>
            </a:pPr>
            <a:r>
              <a:rPr lang="en-US"/>
              <a:t>Code: human readable instructions for a compiler to generate an executable file</a:t>
            </a:r>
            <a:r>
              <a:rPr lang="en-US" dirty="0"/>
              <a:t>.</a:t>
            </a:r>
          </a:p>
          <a:p>
            <a:pPr defTabSz="966612">
              <a:defRPr/>
            </a:pPr>
            <a:r>
              <a:rPr lang="en-US"/>
              <a:t>Comments: human readable explanations for other humans to understand the code. </a:t>
            </a:r>
            <a:r>
              <a:rPr lang="en-CA" sz="1300"/>
              <a:t>(most important part</a:t>
            </a:r>
            <a:r>
              <a:rPr lang="en-CA" sz="1300" dirty="0"/>
              <a:t>)</a:t>
            </a:r>
            <a:endParaRPr lang="en-US" dirty="0"/>
          </a:p>
          <a:p>
            <a:pPr defTabSz="966612">
              <a:defRPr/>
            </a:pPr>
            <a:endParaRPr lang="en-US" dirty="0"/>
          </a:p>
          <a:p>
            <a:pPr defTabSz="966612">
              <a:defRPr/>
            </a:pPr>
            <a:r>
              <a:rPr lang="en-US" dirty="0"/>
              <a:t>https://en.wikipedia.org/wiki/Computer_file</a:t>
            </a:r>
          </a:p>
          <a:p>
            <a:pPr defTabSz="966612">
              <a:defRPr/>
            </a:pPr>
            <a:r>
              <a:rPr lang="en-US" dirty="0"/>
              <a:t>https://en.wikipedia.org/wiki/ASCII</a:t>
            </a:r>
          </a:p>
          <a:p>
            <a:pPr defTabSz="966612">
              <a:defRPr/>
            </a:pPr>
            <a:r>
              <a:rPr lang="en-US" dirty="0"/>
              <a:t>https://en.wikipedia.org/wiki/Data_file</a:t>
            </a:r>
          </a:p>
          <a:p>
            <a:pPr defTabSz="966612">
              <a:defRPr/>
            </a:pPr>
            <a:r>
              <a:rPr lang="en-US" dirty="0"/>
              <a:t>https://en.wikipedia.org/wiki/File_format</a:t>
            </a:r>
          </a:p>
          <a:p>
            <a:pPr defTabSz="966612">
              <a:defRPr/>
            </a:pPr>
            <a:r>
              <a:rPr lang="en-US" dirty="0"/>
              <a:t>https://en.wikipedia.org/wiki/Namespace</a:t>
            </a:r>
          </a:p>
          <a:p>
            <a:pPr defTabSz="966612">
              <a:defRPr/>
            </a:pPr>
            <a:r>
              <a:rPr lang="en-US" dirty="0"/>
              <a:t>https://en.wikipedia.org/wiki/Data_(computing)</a:t>
            </a:r>
          </a:p>
          <a:p>
            <a:pPr defTabSz="966612">
              <a:defRPr/>
            </a:pPr>
            <a:r>
              <a:rPr lang="en-US" dirty="0"/>
              <a:t>https://en.wikipedia.org/wiki/Metadata</a:t>
            </a:r>
          </a:p>
          <a:p>
            <a:pPr defTabSz="966612">
              <a:defRPr/>
            </a:pPr>
            <a:r>
              <a:rPr lang="en-US" dirty="0"/>
              <a:t>https://en.wikipedia.org/wiki/Plain_text</a:t>
            </a:r>
          </a:p>
          <a:p>
            <a:r>
              <a:rPr lang="en-CA" dirty="0"/>
              <a:t>https://en.wikipedia.org/wiki/Formatted_text</a:t>
            </a:r>
          </a:p>
          <a:p>
            <a:pPr defTabSz="966612">
              <a:defRPr/>
            </a:pPr>
            <a:r>
              <a:rPr lang="en-US" dirty="0"/>
              <a:t>https://en.wikipedia.org/wiki/Source_code</a:t>
            </a:r>
          </a:p>
          <a:p>
            <a:pPr defTabSz="966612">
              <a:defRPr/>
            </a:pPr>
            <a:r>
              <a:rPr lang="en-US" dirty="0"/>
              <a:t>https://en.wikipedia.org/wiki/Syntax_(programming_languages)</a:t>
            </a:r>
          </a:p>
          <a:p>
            <a:pPr defTabSz="966612">
              <a:defRPr/>
            </a:pPr>
            <a:r>
              <a:rPr lang="en-US" dirty="0"/>
              <a:t>https://en.wikipedia.org/wiki/Executable</a:t>
            </a:r>
          </a:p>
        </p:txBody>
      </p:sp>
      <p:sp>
        <p:nvSpPr>
          <p:cNvPr id="4" name="Slide Number Placeholder 3"/>
          <p:cNvSpPr>
            <a:spLocks noGrp="1"/>
          </p:cNvSpPr>
          <p:nvPr>
            <p:ph type="sldNum" sz="quarter" idx="10"/>
          </p:nvPr>
        </p:nvSpPr>
        <p:spPr/>
        <p:txBody>
          <a:bodyPr/>
          <a:lstStyle/>
          <a:p>
            <a:fld id="{872D4F22-4051-4F28-9B90-CE898DB336CD}" type="slidenum">
              <a:rPr lang="en-CA" smtClean="0"/>
              <a:t>15</a:t>
            </a:fld>
            <a:endParaRPr lang="en-CA"/>
          </a:p>
        </p:txBody>
      </p:sp>
    </p:spTree>
    <p:extLst>
      <p:ext uri="{BB962C8B-B14F-4D97-AF65-F5344CB8AC3E}">
        <p14:creationId xmlns:p14="http://schemas.microsoft.com/office/powerpoint/2010/main" val="2557286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2D4F22-4051-4F28-9B90-CE898DB336CD}" type="slidenum">
              <a:rPr lang="en-CA" smtClean="0"/>
              <a:t>16</a:t>
            </a:fld>
            <a:endParaRPr lang="en-CA"/>
          </a:p>
        </p:txBody>
      </p:sp>
    </p:spTree>
    <p:extLst>
      <p:ext uri="{BB962C8B-B14F-4D97-AF65-F5344CB8AC3E}">
        <p14:creationId xmlns:p14="http://schemas.microsoft.com/office/powerpoint/2010/main" val="229888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2D4F22-4051-4F28-9B90-CE898DB336CD}" type="slidenum">
              <a:rPr lang="en-CA" smtClean="0"/>
              <a:t>17</a:t>
            </a:fld>
            <a:endParaRPr lang="en-CA"/>
          </a:p>
        </p:txBody>
      </p:sp>
    </p:spTree>
    <p:extLst>
      <p:ext uri="{BB962C8B-B14F-4D97-AF65-F5344CB8AC3E}">
        <p14:creationId xmlns:p14="http://schemas.microsoft.com/office/powerpoint/2010/main" val="1371678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Think of your PC containing files as a house containing stuff. Both organize their things.</a:t>
            </a:r>
          </a:p>
          <a:p>
            <a:endParaRPr lang="en-CA" dirty="0"/>
          </a:p>
          <a:p>
            <a:r>
              <a:rPr lang="en-CA" dirty="0"/>
              <a:t>Something to sit on:</a:t>
            </a:r>
          </a:p>
          <a:p>
            <a:r>
              <a:rPr lang="en-CA" dirty="0"/>
              <a:t>How many different kinds? </a:t>
            </a:r>
          </a:p>
          <a:p>
            <a:r>
              <a:rPr lang="en-CA" dirty="0"/>
              <a:t>Might every room have chairs or stools?</a:t>
            </a:r>
          </a:p>
          <a:p>
            <a:r>
              <a:rPr lang="en-CA" dirty="0"/>
              <a:t>Are they the same kind of chairs in kitchen, dining room, living room, bedroom, study/office?</a:t>
            </a:r>
          </a:p>
          <a:p>
            <a:r>
              <a:rPr lang="en-CA" dirty="0"/>
              <a:t>Lawn chairs: permanent on the patio, portable in the garage/basement</a:t>
            </a:r>
          </a:p>
          <a:p>
            <a:endParaRPr lang="en-CA" dirty="0"/>
          </a:p>
          <a:p>
            <a:r>
              <a:rPr lang="en-CA" dirty="0"/>
              <a:t>Something to place stuff on:</a:t>
            </a:r>
          </a:p>
          <a:p>
            <a:r>
              <a:rPr lang="en-CA" dirty="0"/>
              <a:t>Breakfast table, dining table, coffee table, desk</a:t>
            </a:r>
          </a:p>
          <a:p>
            <a:r>
              <a:rPr lang="en-CA" dirty="0"/>
              <a:t>Kitchen counter, work bench in garage/basement</a:t>
            </a:r>
          </a:p>
          <a:p>
            <a:endParaRPr lang="en-CA" dirty="0"/>
          </a:p>
          <a:p>
            <a:r>
              <a:rPr lang="en-CA" dirty="0"/>
              <a:t>Something to store small stuff in:</a:t>
            </a:r>
          </a:p>
          <a:p>
            <a:r>
              <a:rPr lang="en-CA" dirty="0"/>
              <a:t>Kitchen cabinets, dresser drawers, shelving units to hide messy stuff or display nice stuff.</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Something to sleep 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Bed, hammock, couch where friends might surf or residents might do penance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as a house is not simply a big box, computer systems organize their files (which contain data) into a similar conceptual structure.</a:t>
            </a:r>
          </a:p>
        </p:txBody>
      </p:sp>
      <p:sp>
        <p:nvSpPr>
          <p:cNvPr id="4" name="Slide Number Placeholder 3"/>
          <p:cNvSpPr>
            <a:spLocks noGrp="1"/>
          </p:cNvSpPr>
          <p:nvPr>
            <p:ph type="sldNum" sz="quarter" idx="5"/>
          </p:nvPr>
        </p:nvSpPr>
        <p:spPr/>
        <p:txBody>
          <a:bodyPr/>
          <a:lstStyle/>
          <a:p>
            <a:fld id="{872D4F22-4051-4F28-9B90-CE898DB336CD}" type="slidenum">
              <a:rPr lang="en-CA" smtClean="0"/>
              <a:t>18</a:t>
            </a:fld>
            <a:endParaRPr lang="en-CA"/>
          </a:p>
        </p:txBody>
      </p:sp>
    </p:spTree>
    <p:extLst>
      <p:ext uri="{BB962C8B-B14F-4D97-AF65-F5344CB8AC3E}">
        <p14:creationId xmlns:p14="http://schemas.microsoft.com/office/powerpoint/2010/main" val="2150181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https://en.wikipedia.org/wiki/Directory_structure</a:t>
            </a:r>
          </a:p>
          <a:p>
            <a:endParaRPr lang="en-CA" dirty="0"/>
          </a:p>
          <a:p>
            <a:pPr defTabSz="966612">
              <a:defRPr/>
            </a:pPr>
            <a:r>
              <a:rPr lang="en-CA" sz="1400" dirty="0"/>
              <a:t>e.</a:t>
            </a:r>
            <a:r>
              <a:rPr lang="en-CA" sz="1400"/>
              <a:t>g. Biological Taxonomy</a:t>
            </a:r>
            <a:endParaRPr lang="en-CA" sz="1400" dirty="0"/>
          </a:p>
          <a:p>
            <a:pPr defTabSz="966612">
              <a:defRPr/>
            </a:pPr>
            <a:r>
              <a:rPr lang="en-CA" sz="1400" u="sng" dirty="0"/>
              <a:t>Kingdom	Phylum	Class	Order	Family	Genus	Species</a:t>
            </a:r>
          </a:p>
          <a:p>
            <a:r>
              <a:rPr lang="en-CA" sz="1400" dirty="0"/>
              <a:t>Animalia	Chordata	Mammalia</a:t>
            </a:r>
            <a:r>
              <a:rPr lang="en-CA" sz="1400"/>
              <a:t>	  Primata</a:t>
            </a:r>
            <a:r>
              <a:rPr lang="en-CA" sz="1400" dirty="0"/>
              <a:t>	Hominidae</a:t>
            </a:r>
            <a:r>
              <a:rPr lang="en-CA" sz="1400"/>
              <a:t>	      Homo	        Sapiens</a:t>
            </a:r>
            <a:endParaRPr lang="en-CA" sz="1400" dirty="0"/>
          </a:p>
        </p:txBody>
      </p:sp>
      <p:sp>
        <p:nvSpPr>
          <p:cNvPr id="4" name="Slide Number Placeholder 3"/>
          <p:cNvSpPr>
            <a:spLocks noGrp="1"/>
          </p:cNvSpPr>
          <p:nvPr>
            <p:ph type="sldNum" sz="quarter" idx="10"/>
          </p:nvPr>
        </p:nvSpPr>
        <p:spPr/>
        <p:txBody>
          <a:bodyPr/>
          <a:lstStyle/>
          <a:p>
            <a:fld id="{872D4F22-4051-4F28-9B90-CE898DB336CD}" type="slidenum">
              <a:rPr lang="en-CA" smtClean="0"/>
              <a:t>19</a:t>
            </a:fld>
            <a:endParaRPr lang="en-CA"/>
          </a:p>
        </p:txBody>
      </p:sp>
    </p:spTree>
    <p:extLst>
      <p:ext uri="{BB962C8B-B14F-4D97-AF65-F5344CB8AC3E}">
        <p14:creationId xmlns:p14="http://schemas.microsoft.com/office/powerpoint/2010/main" val="237064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https://visualstudio.microsoft.com/vs/compare/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a:t>industry uses Enterprise Edition for large scale development projects</a:t>
            </a:r>
            <a:r>
              <a:rPr lang="en-US" sz="1200" dirty="0"/>
              <a:t>.</a:t>
            </a: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a:t>Professional is identical to Community but used by small to mid-size organizations with 5 or more users</a:t>
            </a:r>
            <a:r>
              <a:rPr lang="en-US" dirty="0"/>
              <a:t>/devices.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a:t>Enterprise organizations are defined as &gt;250 PCs or  &gt; $1 Million US Dollars in annual revenue which is much closer to an org with 5 or more users/devices than 250</a:t>
            </a:r>
            <a:r>
              <a:rPr lang="en-US" dirty="0"/>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2D4F22-4051-4F28-9B90-CE898DB336CD}" type="slidenum">
              <a:rPr lang="en-CA" smtClean="0"/>
              <a:t>2</a:t>
            </a:fld>
            <a:endParaRPr lang="en-CA"/>
          </a:p>
        </p:txBody>
      </p:sp>
    </p:spTree>
    <p:extLst>
      <p:ext uri="{BB962C8B-B14F-4D97-AF65-F5344CB8AC3E}">
        <p14:creationId xmlns:p14="http://schemas.microsoft.com/office/powerpoint/2010/main" val="2136043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 reference to a location in a filesystem is called a </a:t>
            </a:r>
            <a:r>
              <a:rPr lang="en-CA" b="1"/>
              <a:t>path</a:t>
            </a:r>
            <a:r>
              <a:rPr lang="en-CA" dirty="0"/>
              <a:t>.</a:t>
            </a:r>
          </a:p>
          <a:p>
            <a:pPr defTabSz="966612">
              <a:defRPr/>
            </a:pPr>
            <a:r>
              <a:rPr lang="en-CA" sz="1300"/>
              <a:t>A path is the location of a file in a hierarchy of directories</a:t>
            </a:r>
            <a:r>
              <a:rPr lang="en-CA" sz="1300" dirty="0"/>
              <a:t>.</a:t>
            </a:r>
            <a:endParaRPr lang="en-US" dirty="0"/>
          </a:p>
          <a:p>
            <a:r>
              <a:rPr lang="en-US"/>
              <a:t>A full path name from drive|root through directories down to a filename.ext </a:t>
            </a:r>
            <a:r>
              <a:rPr lang="en-CA"/>
              <a:t>solves the problem of needing unique names for </a:t>
            </a:r>
            <a:r>
              <a:rPr lang="en-CA" b="1" i="1"/>
              <a:t>every </a:t>
            </a:r>
            <a:r>
              <a:rPr lang="en-CA"/>
              <a:t>file on the system</a:t>
            </a:r>
            <a:r>
              <a:rPr lang="en-CA" dirty="0"/>
              <a:t>:</a:t>
            </a:r>
          </a:p>
          <a:p>
            <a:pPr defTabSz="966612">
              <a:defRPr/>
            </a:pPr>
            <a:r>
              <a:rPr lang="en-CA"/>
              <a:t>Files can have the same name when they are in </a:t>
            </a:r>
            <a:r>
              <a:rPr lang="en-CA" i="1"/>
              <a:t>different</a:t>
            </a:r>
            <a:r>
              <a:rPr lang="en-CA"/>
              <a:t> directories</a:t>
            </a:r>
            <a:r>
              <a:rPr lang="en-CA" dirty="0"/>
              <a:t>.</a:t>
            </a:r>
          </a:p>
          <a:p>
            <a:endParaRPr lang="en-US" dirty="0"/>
          </a:p>
          <a:p>
            <a:r>
              <a:rPr lang="en-CA"/>
              <a:t>A </a:t>
            </a:r>
            <a:r>
              <a:rPr lang="en-CA" b="1"/>
              <a:t>directory </a:t>
            </a:r>
            <a:r>
              <a:rPr lang="en-CA"/>
              <a:t>is a file system concept, a </a:t>
            </a:r>
            <a:r>
              <a:rPr lang="en-CA" b="1"/>
              <a:t>folder</a:t>
            </a:r>
            <a:r>
              <a:rPr lang="en-CA"/>
              <a:t> is a graphical user interface metaphor which usually represents a directory. The terms are often used interchangeably. </a:t>
            </a:r>
            <a:endParaRPr lang="en-US" dirty="0"/>
          </a:p>
          <a:p>
            <a:endParaRPr lang="en-US" dirty="0"/>
          </a:p>
          <a:p>
            <a:r>
              <a:rPr lang="en-CA" dirty="0"/>
              <a:t>https://en.wikipedia.org/wiki/Directory_(computing)</a:t>
            </a:r>
          </a:p>
          <a:p>
            <a:r>
              <a:rPr lang="en-CA" dirty="0"/>
              <a:t>https://en.wikipedia.org/wiki/Directory_structure</a:t>
            </a:r>
          </a:p>
          <a:p>
            <a:r>
              <a:rPr lang="en-CA" dirty="0"/>
              <a:t>https://en.wikipedia.org/wiki/Path_(computing)</a:t>
            </a:r>
          </a:p>
          <a:p>
            <a:r>
              <a:rPr lang="en-CA"/>
              <a:t>Unix and Unix-like operating systems use the Filesystem Hierarchy Standard as the common form for their directory structures. All files and directories appear under the root directory "/", although they may stored on different physical devices</a:t>
            </a:r>
            <a:r>
              <a:rPr lang="en-CA" dirty="0"/>
              <a:t>.</a:t>
            </a:r>
            <a:br>
              <a:rPr lang="en-CA"/>
            </a:br>
            <a:r>
              <a:rPr lang="en-CA"/>
              <a:t>Windows is not as smart because of the simpler DOS heritage where each physical device is assigned a drive letter</a:t>
            </a:r>
            <a:r>
              <a:rPr lang="en-CA" dirty="0"/>
              <a:t>.</a:t>
            </a:r>
          </a:p>
          <a:p>
            <a:endParaRPr lang="en-CA" dirty="0"/>
          </a:p>
          <a:p>
            <a:r>
              <a:rPr lang="en-CA" dirty="0"/>
              <a:t>https://www.howtogeek.com/181774/why-windows-uses-backslashes-and-everything-else-uses-forward-slashes/</a:t>
            </a:r>
          </a:p>
          <a:p>
            <a:endParaRPr lang="en-CA" dirty="0"/>
          </a:p>
          <a:p>
            <a:r>
              <a:rPr lang="en-CA"/>
              <a:t>DOS 2.0 &amp; Windows uses \ character for C</a:t>
            </a:r>
            <a:r>
              <a:rPr lang="en-CA" dirty="0"/>
              <a:t>:\</a:t>
            </a:r>
            <a:r>
              <a:rPr lang="en-CA"/>
              <a:t>directory\*.* because / was already used as switch char for command options. </a:t>
            </a:r>
            <a:br>
              <a:rPr lang="en-CA" dirty="0"/>
            </a:br>
            <a:r>
              <a:rPr lang="en-CA" dirty="0"/>
              <a:t>E.</a:t>
            </a:r>
            <a:r>
              <a:rPr lang="en-CA"/>
              <a:t>g.  </a:t>
            </a:r>
            <a:br>
              <a:rPr lang="en-CA"/>
            </a:br>
            <a:r>
              <a:rPr lang="en-CA">
                <a:latin typeface="Consolas" panose="020B0609020204030204" pitchFamily="49" charset="0"/>
              </a:rPr>
              <a:t>&gt; dir /s C:\   </a:t>
            </a:r>
            <a:r>
              <a:rPr lang="en-CA">
                <a:latin typeface="Calibri" panose="020F0502020204030204" pitchFamily="34" charset="0"/>
                <a:cs typeface="Calibri" panose="020F0502020204030204" pitchFamily="34" charset="0"/>
              </a:rPr>
              <a:t>output a </a:t>
            </a:r>
            <a:r>
              <a:rPr lang="en-CA" b="1" u="sng">
                <a:latin typeface="Calibri" panose="020F0502020204030204" pitchFamily="34" charset="0"/>
                <a:cs typeface="Calibri" panose="020F0502020204030204" pitchFamily="34" charset="0"/>
              </a:rPr>
              <a:t>dir</a:t>
            </a:r>
            <a:r>
              <a:rPr lang="en-CA">
                <a:latin typeface="Calibri" panose="020F0502020204030204" pitchFamily="34" charset="0"/>
                <a:cs typeface="Calibri" panose="020F0502020204030204" pitchFamily="34" charset="0"/>
              </a:rPr>
              <a:t>ectory listing from the root of C drive including all subdirectories</a:t>
            </a:r>
            <a:br>
              <a:rPr lang="en-CA" dirty="0">
                <a:latin typeface="Consolas" panose="020B0609020204030204" pitchFamily="49" charset="0"/>
              </a:rPr>
            </a:br>
            <a:endParaRPr lang="en-CA" dirty="0"/>
          </a:p>
          <a:p>
            <a:r>
              <a:rPr lang="en-CA"/>
              <a:t>Linux and Unix use the "-" hyphen as the command line switch character so had no conflict with / as directory separator</a:t>
            </a:r>
            <a:r>
              <a:rPr lang="en-CA" dirty="0"/>
              <a:t>.</a:t>
            </a:r>
          </a:p>
          <a:p>
            <a:r>
              <a:rPr lang="en-CA">
                <a:latin typeface="Consolas" panose="020B0609020204030204" pitchFamily="49" charset="0"/>
              </a:rPr>
              <a:t>&gt; ls –R /	   </a:t>
            </a:r>
            <a:r>
              <a:rPr lang="en-CA">
                <a:latin typeface="Calibri" panose="020F0502020204030204" pitchFamily="34" charset="0"/>
                <a:cs typeface="Calibri" panose="020F0502020204030204" pitchFamily="34" charset="0"/>
              </a:rPr>
              <a:t>output a directory </a:t>
            </a:r>
            <a:r>
              <a:rPr lang="en-CA" b="1" u="sng">
                <a:latin typeface="Calibri" panose="020F0502020204030204" pitchFamily="34" charset="0"/>
                <a:cs typeface="Calibri" panose="020F0502020204030204" pitchFamily="34" charset="0"/>
              </a:rPr>
              <a:t>l</a:t>
            </a:r>
            <a:r>
              <a:rPr lang="en-CA">
                <a:latin typeface="Calibri" panose="020F0502020204030204" pitchFamily="34" charset="0"/>
                <a:cs typeface="Calibri" panose="020F0502020204030204" pitchFamily="34" charset="0"/>
              </a:rPr>
              <a:t>i</a:t>
            </a:r>
            <a:r>
              <a:rPr lang="en-CA" b="1" u="sng">
                <a:latin typeface="Calibri" panose="020F0502020204030204" pitchFamily="34" charset="0"/>
                <a:cs typeface="Calibri" panose="020F0502020204030204" pitchFamily="34" charset="0"/>
              </a:rPr>
              <a:t>s</a:t>
            </a:r>
            <a:r>
              <a:rPr lang="en-CA">
                <a:latin typeface="Calibri" panose="020F0502020204030204" pitchFamily="34" charset="0"/>
                <a:cs typeface="Calibri" panose="020F0502020204030204" pitchFamily="34" charset="0"/>
              </a:rPr>
              <a:t>ting from the root of mounted secondary storage recursing through all subdirectories</a:t>
            </a:r>
            <a:br>
              <a:rPr lang="en-CA" dirty="0">
                <a:latin typeface="Consolas" panose="020B0609020204030204" pitchFamily="49" charset="0"/>
              </a:rPr>
            </a:br>
            <a:endParaRPr lang="en-CA" dirty="0">
              <a:latin typeface="Consolas" panose="020B0609020204030204" pitchFamily="49" charset="0"/>
            </a:endParaRPr>
          </a:p>
          <a:p>
            <a:endParaRPr lang="en-CA" dirty="0"/>
          </a:p>
        </p:txBody>
      </p:sp>
      <p:sp>
        <p:nvSpPr>
          <p:cNvPr id="4" name="Slide Number Placeholder 3"/>
          <p:cNvSpPr>
            <a:spLocks noGrp="1"/>
          </p:cNvSpPr>
          <p:nvPr>
            <p:ph type="sldNum" sz="quarter" idx="10"/>
          </p:nvPr>
        </p:nvSpPr>
        <p:spPr/>
        <p:txBody>
          <a:bodyPr/>
          <a:lstStyle/>
          <a:p>
            <a:fld id="{872D4F22-4051-4F28-9B90-CE898DB336CD}" type="slidenum">
              <a:rPr lang="en-CA" smtClean="0"/>
              <a:t>20</a:t>
            </a:fld>
            <a:endParaRPr lang="en-CA"/>
          </a:p>
        </p:txBody>
      </p:sp>
    </p:spTree>
    <p:extLst>
      <p:ext uri="{BB962C8B-B14F-4D97-AF65-F5344CB8AC3E}">
        <p14:creationId xmlns:p14="http://schemas.microsoft.com/office/powerpoint/2010/main" val="309242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https://en.wikipedia.org/wiki/Directory_(computing)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t>On Windows &amp; macOS: directories are known as </a:t>
            </a:r>
            <a:r>
              <a:rPr lang="en-CA">
                <a:solidFill>
                  <a:schemeClr val="tx2"/>
                </a:solidFill>
              </a:rPr>
              <a:t>Folders</a:t>
            </a:r>
            <a:br>
              <a:rPr lang="en-CA">
                <a:solidFill>
                  <a:schemeClr val="tx2"/>
                </a:solidFill>
              </a:rPr>
            </a:br>
            <a:r>
              <a:rPr lang="en-CA">
                <a:solidFill>
                  <a:schemeClr val="tx2"/>
                </a:solidFill>
              </a:rPr>
              <a:t>This was to hide the concept of "directories" from end users which otherwise required training and explanation</a:t>
            </a:r>
            <a:r>
              <a:rPr lang="en-CA" dirty="0">
                <a:solidFill>
                  <a:schemeClr val="tx2"/>
                </a:solidFill>
              </a:rPr>
              <a:t>.</a:t>
            </a:r>
            <a:br>
              <a:rPr lang="en-CA">
                <a:solidFill>
                  <a:schemeClr val="tx2"/>
                </a:solidFill>
              </a:rPr>
            </a:br>
            <a:r>
              <a:rPr lang="en-CA">
                <a:solidFill>
                  <a:schemeClr val="tx2"/>
                </a:solidFill>
              </a:rPr>
              <a:t>There was a time when "File Folder" was a term office workers understood: a cardstock folder contained files, i</a:t>
            </a:r>
            <a:r>
              <a:rPr lang="en-CA" dirty="0">
                <a:solidFill>
                  <a:schemeClr val="tx2"/>
                </a:solidFill>
              </a:rPr>
              <a:t>.</a:t>
            </a:r>
            <a:r>
              <a:rPr lang="en-CA">
                <a:solidFill>
                  <a:schemeClr val="tx2"/>
                </a:solidFill>
              </a:rPr>
              <a:t>e. pieces of paper. https</a:t>
            </a:r>
            <a:r>
              <a:rPr lang="en-CA" dirty="0">
                <a:solidFill>
                  <a:schemeClr val="tx2"/>
                </a:solidFill>
              </a:rPr>
              <a:t>://en.wikipedia.org/wiki/File_folder</a:t>
            </a:r>
            <a:br>
              <a:rPr lang="en-CA">
                <a:solidFill>
                  <a:schemeClr val="tx2"/>
                </a:solidFill>
              </a:rPr>
            </a:br>
            <a:r>
              <a:rPr lang="en-CA">
                <a:solidFill>
                  <a:schemeClr val="tx2"/>
                </a:solidFill>
              </a:rPr>
              <a:t>The icon for a paper folder persists in computer user interfaces although physical folders are rarely seen anymore</a:t>
            </a:r>
            <a:r>
              <a:rPr lang="en-CA" dirty="0">
                <a:solidFill>
                  <a:schemeClr val="tx2"/>
                </a:solidFill>
              </a:rPr>
              <a:t>.</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a:t>"hierarchically named" means you can have more than one of the same file or folder names so long as they are in different folders</a:t>
            </a:r>
            <a:r>
              <a:rPr lang="en-CA" dirty="0"/>
              <a:t>/directories.</a:t>
            </a:r>
          </a:p>
          <a:p>
            <a:endParaRPr lang="en-US" dirty="0"/>
          </a:p>
          <a:p>
            <a:r>
              <a:rPr lang="en-US"/>
              <a:t>You could organize files simply by using really long filenames that completely described their category, purpose, content, and so on. But it is better using directories because humans can be quite good at organizing information hierarchically. See https</a:t>
            </a:r>
            <a:r>
              <a:rPr lang="en-US" dirty="0"/>
              <a:t>://en.wikipedia.org/wiki/Taxonomic_rank</a:t>
            </a:r>
          </a:p>
          <a:p>
            <a:endParaRPr lang="en-US" dirty="0"/>
          </a:p>
        </p:txBody>
      </p:sp>
      <p:sp>
        <p:nvSpPr>
          <p:cNvPr id="4" name="Slide Number Placeholder 3"/>
          <p:cNvSpPr>
            <a:spLocks noGrp="1"/>
          </p:cNvSpPr>
          <p:nvPr>
            <p:ph type="sldNum" sz="quarter" idx="10"/>
          </p:nvPr>
        </p:nvSpPr>
        <p:spPr/>
        <p:txBody>
          <a:bodyPr/>
          <a:lstStyle/>
          <a:p>
            <a:fld id="{872D4F22-4051-4F28-9B90-CE898DB336CD}" type="slidenum">
              <a:rPr lang="en-CA" smtClean="0"/>
              <a:t>21</a:t>
            </a:fld>
            <a:endParaRPr lang="en-CA"/>
          </a:p>
        </p:txBody>
      </p:sp>
    </p:spTree>
    <p:extLst>
      <p:ext uri="{BB962C8B-B14F-4D97-AF65-F5344CB8AC3E}">
        <p14:creationId xmlns:p14="http://schemas.microsoft.com/office/powerpoint/2010/main" val="1712946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https://en.wikipedia.org/wiki/Filename_extension</a:t>
            </a:r>
          </a:p>
          <a:p>
            <a:r>
              <a:rPr lang="en-CA" dirty="0"/>
              <a:t>http://www.thewindowsclub.com/change-file-associations-windows</a:t>
            </a:r>
          </a:p>
        </p:txBody>
      </p:sp>
      <p:sp>
        <p:nvSpPr>
          <p:cNvPr id="4" name="Slide Number Placeholder 3"/>
          <p:cNvSpPr>
            <a:spLocks noGrp="1"/>
          </p:cNvSpPr>
          <p:nvPr>
            <p:ph type="sldNum" sz="quarter" idx="10"/>
          </p:nvPr>
        </p:nvSpPr>
        <p:spPr/>
        <p:txBody>
          <a:bodyPr/>
          <a:lstStyle/>
          <a:p>
            <a:fld id="{872D4F22-4051-4F28-9B90-CE898DB336CD}" type="slidenum">
              <a:rPr lang="en-CA" smtClean="0"/>
              <a:t>22</a:t>
            </a:fld>
            <a:endParaRPr lang="en-CA"/>
          </a:p>
        </p:txBody>
      </p:sp>
    </p:spTree>
    <p:extLst>
      <p:ext uri="{BB962C8B-B14F-4D97-AF65-F5344CB8AC3E}">
        <p14:creationId xmlns:p14="http://schemas.microsoft.com/office/powerpoint/2010/main" val="1802445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 are used to the OS automatically launching the application that knows how to read a file's data and make it useful to us</a:t>
            </a:r>
            <a:r>
              <a:rPr lang="en-CA" dirty="0"/>
              <a:t>.</a:t>
            </a:r>
          </a:p>
          <a:p>
            <a:endParaRPr lang="en-CA" dirty="0"/>
          </a:p>
          <a:p>
            <a:r>
              <a:rPr lang="en-CA" dirty="0"/>
              <a:t>https://www.lifewire.com/list-of-executable-file-extensions-2626061</a:t>
            </a:r>
          </a:p>
          <a:p>
            <a:endParaRPr lang="en-CA" dirty="0"/>
          </a:p>
          <a:p>
            <a:r>
              <a:rPr lang="en-CA"/>
              <a:t>Unix &amp; Linux use MIME types which are usually cross-referenced to .</a:t>
            </a:r>
            <a:r>
              <a:rPr lang="en-CA" dirty="0"/>
              <a:t>extensions</a:t>
            </a:r>
            <a:br>
              <a:rPr lang="en-CA" dirty="0"/>
            </a:br>
            <a:r>
              <a:rPr lang="en-CA" dirty="0"/>
              <a:t>e.</a:t>
            </a:r>
            <a:r>
              <a:rPr lang="en-CA"/>
              <a:t>g. from a Windows system, upload an "</a:t>
            </a:r>
            <a:r>
              <a:rPr lang="en-CA" dirty="0"/>
              <a:t>index.</a:t>
            </a:r>
            <a:r>
              <a:rPr lang="en-CA"/>
              <a:t>html" file to a Linux Web server or GitHub and it will automatically be processed as expected</a:t>
            </a:r>
            <a:r>
              <a:rPr lang="en-CA" dirty="0"/>
              <a:t>.</a:t>
            </a:r>
          </a:p>
          <a:p>
            <a:r>
              <a:rPr lang="en-CA"/>
              <a:t>See </a:t>
            </a:r>
            <a:r>
              <a:rPr lang="en-US">
                <a:hlinkClick r:id="rId3"/>
              </a:rPr>
              <a:t>Introduction to File MIME Types | Baeldung on Linux</a:t>
            </a:r>
            <a:r>
              <a:rPr lang="en-CA"/>
              <a:t> https</a:t>
            </a:r>
            <a:r>
              <a:rPr lang="en-CA" dirty="0"/>
              <a:t>://www.baeldung.com/linux/file-mime-types</a:t>
            </a:r>
          </a:p>
        </p:txBody>
      </p:sp>
      <p:sp>
        <p:nvSpPr>
          <p:cNvPr id="4" name="Slide Number Placeholder 3"/>
          <p:cNvSpPr>
            <a:spLocks noGrp="1"/>
          </p:cNvSpPr>
          <p:nvPr>
            <p:ph type="sldNum" sz="quarter" idx="10"/>
          </p:nvPr>
        </p:nvSpPr>
        <p:spPr/>
        <p:txBody>
          <a:bodyPr/>
          <a:lstStyle/>
          <a:p>
            <a:fld id="{872D4F22-4051-4F28-9B90-CE898DB336CD}" type="slidenum">
              <a:rPr lang="en-CA" smtClean="0"/>
              <a:t>23</a:t>
            </a:fld>
            <a:endParaRPr lang="en-CA"/>
          </a:p>
        </p:txBody>
      </p:sp>
    </p:spTree>
    <p:extLst>
      <p:ext uri="{BB962C8B-B14F-4D97-AF65-F5344CB8AC3E}">
        <p14:creationId xmlns:p14="http://schemas.microsoft.com/office/powerpoint/2010/main" val="2455942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https://www.google.ca/search?q=organize+files+and+folders</a:t>
            </a:r>
          </a:p>
          <a:p>
            <a:r>
              <a:rPr lang="en-CA" dirty="0"/>
              <a:t>https://zapier.com/blog/organize-files-folders/</a:t>
            </a:r>
          </a:p>
          <a:p>
            <a:r>
              <a:rPr lang="en-CA" dirty="0"/>
              <a:t>http://www.asianefficiency.com/organization/organizing-files-folders-documents/</a:t>
            </a:r>
          </a:p>
          <a:p>
            <a:r>
              <a:rPr lang="en-CA" dirty="0"/>
              <a:t>https://www.howtogeek.com/howto/15677/zen-and-the-art-of-file-and-folder-organization/</a:t>
            </a:r>
          </a:p>
        </p:txBody>
      </p:sp>
      <p:sp>
        <p:nvSpPr>
          <p:cNvPr id="4" name="Slide Number Placeholder 3"/>
          <p:cNvSpPr>
            <a:spLocks noGrp="1"/>
          </p:cNvSpPr>
          <p:nvPr>
            <p:ph type="sldNum" sz="quarter" idx="10"/>
          </p:nvPr>
        </p:nvSpPr>
        <p:spPr/>
        <p:txBody>
          <a:bodyPr/>
          <a:lstStyle/>
          <a:p>
            <a:fld id="{872D4F22-4051-4F28-9B90-CE898DB336CD}" type="slidenum">
              <a:rPr lang="en-CA" smtClean="0"/>
              <a:t>24</a:t>
            </a:fld>
            <a:endParaRPr lang="en-CA"/>
          </a:p>
        </p:txBody>
      </p:sp>
    </p:spTree>
    <p:extLst>
      <p:ext uri="{BB962C8B-B14F-4D97-AF65-F5344CB8AC3E}">
        <p14:creationId xmlns:p14="http://schemas.microsoft.com/office/powerpoint/2010/main" val="3211588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Why keep R-U-sure? when deleting a file? Because programmers often have File Manager windows open along with code editors and Word</a:t>
            </a:r>
            <a:r>
              <a:rPr lang="en-CA" dirty="0"/>
              <a:t>/Excel/Outlook.</a:t>
            </a:r>
            <a:br>
              <a:rPr lang="en-CA"/>
            </a:br>
            <a:r>
              <a:rPr lang="en-CA"/>
              <a:t>Someday soon, you will be looking at the code editor window, press Delete, and later that night, wonder where an important file or folder has gone to. </a:t>
            </a:r>
            <a:endParaRPr lang="en-CA" dirty="0"/>
          </a:p>
          <a:p>
            <a:r>
              <a:rPr lang="en-CA"/>
              <a:t>(the File Manager window had the focus while you were looking and thinking about deleting an email, or editing something</a:t>
            </a:r>
            <a:r>
              <a:rPr lang="en-CA" dirty="0"/>
              <a:t>.)</a:t>
            </a:r>
          </a:p>
          <a:p>
            <a:r>
              <a:rPr lang="en-CA"/>
              <a:t>The Recycle / Trash bin is not a reliable recovery strategy</a:t>
            </a:r>
            <a:r>
              <a:rPr lang="en-CA" dirty="0"/>
              <a:t>.</a:t>
            </a:r>
            <a:endParaRPr lang="en-GB" dirty="0">
              <a:hlinkClick r:id="rId3"/>
            </a:endParaRPr>
          </a:p>
          <a:p>
            <a:endParaRPr lang="en-GB" dirty="0">
              <a:hlinkClick r:id="rId3"/>
            </a:endParaRPr>
          </a:p>
          <a:p>
            <a:r>
              <a:rPr lang="en-CA" b="1"/>
              <a:t>You can change the Windows File Explorer default from Move to Copy – highly recommended</a:t>
            </a:r>
            <a:r>
              <a:rPr lang="en-CA" b="1" dirty="0"/>
              <a:t>.</a:t>
            </a:r>
          </a:p>
          <a:p>
            <a:r>
              <a:rPr lang="en-US">
                <a:hlinkClick r:id="rId4"/>
              </a:rPr>
              <a:t>How to Set Default File Drag and Drop Behavior on Windows 10 (</a:t>
            </a:r>
            <a:r>
              <a:rPr lang="en-US" dirty="0">
                <a:hlinkClick r:id="rId4"/>
              </a:rPr>
              <a:t>howtogeek.com)</a:t>
            </a:r>
            <a:br>
              <a:rPr lang="en-US" dirty="0"/>
            </a:br>
            <a:r>
              <a:rPr lang="en-US" dirty="0"/>
              <a:t>https://www.howtogeek.com/677102/how-to-set-default-file-drag-and-drop-behavior-on-windows-10/</a:t>
            </a:r>
          </a:p>
          <a:p>
            <a:r>
              <a:rPr lang="en-CA" dirty="0"/>
              <a:t>https://winaero.com/set-the-default-drag-and-drop-action-in-windows-10-windows-8-and-windows-7</a:t>
            </a:r>
            <a:br>
              <a:rPr lang="en-CA" dirty="0"/>
            </a:br>
            <a:endParaRPr lang="en-CA" dirty="0"/>
          </a:p>
          <a:p>
            <a:r>
              <a:rPr lang="en-US">
                <a:hlinkClick r:id="rId5"/>
              </a:rPr>
              <a:t>Winaero - At the edge of tweaking</a:t>
            </a:r>
            <a:r>
              <a:rPr lang="en-US"/>
              <a:t> – extremely handy for programmer productivity</a:t>
            </a:r>
            <a:r>
              <a:rPr lang="en-US" dirty="0"/>
              <a:t>.</a:t>
            </a:r>
            <a:br>
              <a:rPr lang="en-US" dirty="0"/>
            </a:br>
            <a:r>
              <a:rPr lang="en-US" dirty="0"/>
              <a:t>https://winaero.com/</a:t>
            </a:r>
            <a:endParaRPr lang="en-CA" dirty="0"/>
          </a:p>
          <a:p>
            <a:endParaRPr lang="en-US" dirty="0"/>
          </a:p>
          <a:p>
            <a:r>
              <a:rPr lang="en-GB">
                <a:hlinkClick r:id="rId3"/>
              </a:rPr>
              <a:t>Microsoft PowerToys | Microsoft Docs</a:t>
            </a:r>
            <a:endParaRPr lang="en-CA" dirty="0"/>
          </a:p>
          <a:p>
            <a:r>
              <a:rPr lang="en-CA" dirty="0"/>
              <a:t>https://docs.microsoft.com/en-us/windows/powertoys/</a:t>
            </a:r>
          </a:p>
          <a:p>
            <a:r>
              <a:rPr lang="en-CA" dirty="0"/>
              <a:t>https://www.windowscentral.com/how-rename-multiple-files-bulk-windows-10</a:t>
            </a:r>
          </a:p>
          <a:p>
            <a:endParaRPr lang="en-CA" dirty="0"/>
          </a:p>
          <a:p>
            <a:endParaRPr lang="en-US" dirty="0"/>
          </a:p>
          <a:p>
            <a:endParaRPr lang="en-CA" dirty="0"/>
          </a:p>
        </p:txBody>
      </p:sp>
      <p:sp>
        <p:nvSpPr>
          <p:cNvPr id="4" name="Slide Number Placeholder 3"/>
          <p:cNvSpPr>
            <a:spLocks noGrp="1"/>
          </p:cNvSpPr>
          <p:nvPr>
            <p:ph type="sldNum" sz="quarter" idx="5"/>
          </p:nvPr>
        </p:nvSpPr>
        <p:spPr/>
        <p:txBody>
          <a:bodyPr/>
          <a:lstStyle/>
          <a:p>
            <a:fld id="{872D4F22-4051-4F28-9B90-CE898DB336CD}" type="slidenum">
              <a:rPr lang="en-CA" smtClean="0"/>
              <a:t>25</a:t>
            </a:fld>
            <a:endParaRPr lang="en-CA"/>
          </a:p>
        </p:txBody>
      </p:sp>
    </p:spTree>
    <p:extLst>
      <p:ext uri="{BB962C8B-B14F-4D97-AF65-F5344CB8AC3E}">
        <p14:creationId xmlns:p14="http://schemas.microsoft.com/office/powerpoint/2010/main" val="1768789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72D4F22-4051-4F28-9B90-CE898DB336CD}" type="slidenum">
              <a:rPr lang="en-CA" smtClean="0"/>
              <a:t>26</a:t>
            </a:fld>
            <a:endParaRPr lang="en-CA"/>
          </a:p>
        </p:txBody>
      </p:sp>
    </p:spTree>
    <p:extLst>
      <p:ext uri="{BB962C8B-B14F-4D97-AF65-F5344CB8AC3E}">
        <p14:creationId xmlns:p14="http://schemas.microsoft.com/office/powerpoint/2010/main" val="3278644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2D4F22-4051-4F28-9B90-CE898DB336CD}" type="slidenum">
              <a:rPr lang="en-CA" smtClean="0"/>
              <a:t>27</a:t>
            </a:fld>
            <a:endParaRPr lang="en-CA"/>
          </a:p>
        </p:txBody>
      </p:sp>
    </p:spTree>
    <p:extLst>
      <p:ext uri="{BB962C8B-B14F-4D97-AF65-F5344CB8AC3E}">
        <p14:creationId xmlns:p14="http://schemas.microsoft.com/office/powerpoint/2010/main" val="3845460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2D4F22-4051-4F28-9B90-CE898DB336CD}" type="slidenum">
              <a:rPr lang="en-CA" smtClean="0"/>
              <a:t>28</a:t>
            </a:fld>
            <a:endParaRPr lang="en-CA"/>
          </a:p>
        </p:txBody>
      </p:sp>
    </p:spTree>
    <p:extLst>
      <p:ext uri="{BB962C8B-B14F-4D97-AF65-F5344CB8AC3E}">
        <p14:creationId xmlns:p14="http://schemas.microsoft.com/office/powerpoint/2010/main" val="317591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Cloud Drives </a:t>
            </a:r>
            <a:r>
              <a:rPr lang="en-US"/>
              <a:t>are mythical places where data is stored</a:t>
            </a:r>
            <a:r>
              <a:rPr lang="en-US" dirty="0"/>
              <a:t>.</a:t>
            </a:r>
          </a:p>
          <a:p>
            <a:r>
              <a:rPr lang="en-US"/>
              <a:t>The Cloud? There's no such thing; it's your stuff on someone else's machine. OK, there's more to it than that and we'll get to it later in the course</a:t>
            </a:r>
            <a:r>
              <a:rPr lang="en-US" dirty="0"/>
              <a:t>.</a:t>
            </a:r>
          </a:p>
          <a:p>
            <a:r>
              <a:rPr lang="en-CA" dirty="0"/>
              <a:t>https://what-if.xkcd.com/31/</a:t>
            </a:r>
          </a:p>
          <a:p>
            <a:r>
              <a:rPr lang="en-CA" dirty="0"/>
              <a:t>https://gizmodo.com/what-is-the-cloud-and-where-is-it-1682276210</a:t>
            </a:r>
          </a:p>
          <a:p>
            <a:r>
              <a:rPr lang="en-CA" dirty="0"/>
              <a:t>https://www.pcmag.com/article2/0,2817,2372163,00.asp</a:t>
            </a:r>
          </a:p>
          <a:p>
            <a:r>
              <a:rPr lang="en-CA" dirty="0"/>
              <a:t>https://www.cnet.com/how-to/onedrive-dropbox-google-drive-and-box-which-cloud-storage-service-is-right-for-you/</a:t>
            </a:r>
          </a:p>
          <a:p>
            <a:r>
              <a:rPr lang="en-CA" dirty="0"/>
              <a:t>http://www.thewindowsclub.com/map-onedrive-network-drive-windows-10</a:t>
            </a:r>
          </a:p>
          <a:p>
            <a:r>
              <a:rPr lang="en-CA" dirty="0"/>
              <a:t>https://www.techrepublic.com/article/is-the-cloud-really-just-someone-elses-computer/</a:t>
            </a:r>
          </a:p>
          <a:p>
            <a:r>
              <a:rPr lang="en-CA" dirty="0"/>
              <a:t>http://www.zdnet.com/article/stop-saying-the-cloud-is-just-someone-elses-computer-because-its-not/</a:t>
            </a:r>
          </a:p>
          <a:p>
            <a:endParaRPr lang="en-CA" dirty="0"/>
          </a:p>
          <a:p>
            <a:r>
              <a:rPr lang="en-CA" b="1"/>
              <a:t>NAS </a:t>
            </a:r>
            <a:r>
              <a:rPr lang="en-CA" b="0"/>
              <a:t>and </a:t>
            </a:r>
            <a:r>
              <a:rPr lang="en-CA" b="1"/>
              <a:t>SAN</a:t>
            </a:r>
            <a:endParaRPr lang="en-CA" b="1" dirty="0"/>
          </a:p>
          <a:p>
            <a:r>
              <a:rPr lang="en-CA" b="0" dirty="0"/>
              <a:t>https://www.backblaze.com/blog/whats-the-diff-nas-vs-san/</a:t>
            </a:r>
          </a:p>
          <a:p>
            <a:r>
              <a:rPr lang="en-CA" b="0" dirty="0"/>
              <a:t>https://www.infoworld.com/article/2871290/understanding-cloud-storage-models.html</a:t>
            </a:r>
          </a:p>
        </p:txBody>
      </p:sp>
      <p:sp>
        <p:nvSpPr>
          <p:cNvPr id="4" name="Slide Number Placeholder 3"/>
          <p:cNvSpPr>
            <a:spLocks noGrp="1"/>
          </p:cNvSpPr>
          <p:nvPr>
            <p:ph type="sldNum" sz="quarter" idx="10"/>
          </p:nvPr>
        </p:nvSpPr>
        <p:spPr/>
        <p:txBody>
          <a:bodyPr/>
          <a:lstStyle/>
          <a:p>
            <a:fld id="{872D4F22-4051-4F28-9B90-CE898DB336CD}" type="slidenum">
              <a:rPr lang="en-CA" smtClean="0"/>
              <a:t>29</a:t>
            </a:fld>
            <a:endParaRPr lang="en-CA"/>
          </a:p>
        </p:txBody>
      </p:sp>
    </p:spTree>
    <p:extLst>
      <p:ext uri="{BB962C8B-B14F-4D97-AF65-F5344CB8AC3E}">
        <p14:creationId xmlns:p14="http://schemas.microsoft.com/office/powerpoint/2010/main" val="393358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2D4F22-4051-4F28-9B90-CE898DB336CD}" type="slidenum">
              <a:rPr lang="en-CA" smtClean="0"/>
              <a:t>3</a:t>
            </a:fld>
            <a:endParaRPr lang="en-CA"/>
          </a:p>
        </p:txBody>
      </p:sp>
    </p:spTree>
    <p:extLst>
      <p:ext uri="{BB962C8B-B14F-4D97-AF65-F5344CB8AC3E}">
        <p14:creationId xmlns:p14="http://schemas.microsoft.com/office/powerpoint/2010/main" val="1122609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https://en.wikipedia.org/wiki/ASCII</a:t>
            </a:r>
          </a:p>
          <a:p>
            <a:r>
              <a:rPr lang="en-CA" dirty="0"/>
              <a:t>https://en.wikipedia.org/wiki/DBCS</a:t>
            </a:r>
          </a:p>
        </p:txBody>
      </p:sp>
      <p:sp>
        <p:nvSpPr>
          <p:cNvPr id="4" name="Slide Number Placeholder 3"/>
          <p:cNvSpPr>
            <a:spLocks noGrp="1"/>
          </p:cNvSpPr>
          <p:nvPr>
            <p:ph type="sldNum" sz="quarter" idx="10"/>
          </p:nvPr>
        </p:nvSpPr>
        <p:spPr/>
        <p:txBody>
          <a:bodyPr/>
          <a:lstStyle/>
          <a:p>
            <a:fld id="{872D4F22-4051-4F28-9B90-CE898DB336CD}" type="slidenum">
              <a:rPr lang="en-CA" smtClean="0"/>
              <a:t>30</a:t>
            </a:fld>
            <a:endParaRPr lang="en-CA"/>
          </a:p>
        </p:txBody>
      </p:sp>
    </p:spTree>
    <p:extLst>
      <p:ext uri="{BB962C8B-B14F-4D97-AF65-F5344CB8AC3E}">
        <p14:creationId xmlns:p14="http://schemas.microsoft.com/office/powerpoint/2010/main" val="2050718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https://en.wikipedia.org/wiki/Filename#Reserved_characters_and_words</a:t>
            </a:r>
          </a:p>
        </p:txBody>
      </p:sp>
      <p:sp>
        <p:nvSpPr>
          <p:cNvPr id="4" name="Slide Number Placeholder 3"/>
          <p:cNvSpPr>
            <a:spLocks noGrp="1"/>
          </p:cNvSpPr>
          <p:nvPr>
            <p:ph type="sldNum" sz="quarter" idx="10"/>
          </p:nvPr>
        </p:nvSpPr>
        <p:spPr/>
        <p:txBody>
          <a:bodyPr/>
          <a:lstStyle/>
          <a:p>
            <a:fld id="{872D4F22-4051-4F28-9B90-CE898DB336CD}" type="slidenum">
              <a:rPr lang="en-CA" smtClean="0"/>
              <a:t>31</a:t>
            </a:fld>
            <a:endParaRPr lang="en-CA"/>
          </a:p>
        </p:txBody>
      </p:sp>
    </p:spTree>
    <p:extLst>
      <p:ext uri="{BB962C8B-B14F-4D97-AF65-F5344CB8AC3E}">
        <p14:creationId xmlns:p14="http://schemas.microsoft.com/office/powerpoint/2010/main" val="1029118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https://www.howtogeek.com/181774/why-windows-uses-backslashes-and-everything-else-uses-forward-slashes/</a:t>
            </a:r>
          </a:p>
          <a:p>
            <a:endParaRPr lang="en-CA" dirty="0"/>
          </a:p>
          <a:p>
            <a:r>
              <a:rPr lang="en-CA"/>
              <a:t>DOS 2.0 &amp; Windows uses \ character for C</a:t>
            </a:r>
            <a:r>
              <a:rPr lang="en-CA" dirty="0"/>
              <a:t>:\</a:t>
            </a:r>
            <a:r>
              <a:rPr lang="en-CA"/>
              <a:t>directory\*.* because / was already used as switch char for command optionss. </a:t>
            </a:r>
            <a:br>
              <a:rPr lang="en-CA" dirty="0"/>
            </a:br>
            <a:r>
              <a:rPr lang="en-CA" dirty="0"/>
              <a:t>E.</a:t>
            </a:r>
            <a:r>
              <a:rPr lang="en-CA"/>
              <a:t>g.  &gt; dir /w C</a:t>
            </a:r>
            <a:r>
              <a:rPr lang="en-CA" dirty="0"/>
              <a:t>:\</a:t>
            </a:r>
            <a:r>
              <a:rPr lang="en-CA"/>
              <a:t>directory\*.* </a:t>
            </a:r>
            <a:endParaRPr lang="en-CA" dirty="0"/>
          </a:p>
          <a:p>
            <a:endParaRPr lang="en-CA" dirty="0"/>
          </a:p>
          <a:p>
            <a:r>
              <a:rPr lang="en-CA"/>
              <a:t>Unix used "-" hyphen as the switch character so had no conflict with / as directory separator</a:t>
            </a:r>
            <a:r>
              <a:rPr lang="en-CA" dirty="0"/>
              <a:t>.</a:t>
            </a:r>
          </a:p>
        </p:txBody>
      </p:sp>
      <p:sp>
        <p:nvSpPr>
          <p:cNvPr id="4" name="Slide Number Placeholder 3"/>
          <p:cNvSpPr>
            <a:spLocks noGrp="1"/>
          </p:cNvSpPr>
          <p:nvPr>
            <p:ph type="sldNum" sz="quarter" idx="10"/>
          </p:nvPr>
        </p:nvSpPr>
        <p:spPr/>
        <p:txBody>
          <a:bodyPr/>
          <a:lstStyle/>
          <a:p>
            <a:fld id="{872D4F22-4051-4F28-9B90-CE898DB336CD}" type="slidenum">
              <a:rPr lang="en-CA" smtClean="0"/>
              <a:t>32</a:t>
            </a:fld>
            <a:endParaRPr lang="en-CA"/>
          </a:p>
        </p:txBody>
      </p:sp>
    </p:spTree>
    <p:extLst>
      <p:ext uri="{BB962C8B-B14F-4D97-AF65-F5344CB8AC3E}">
        <p14:creationId xmlns:p14="http://schemas.microsoft.com/office/powerpoint/2010/main" val="1828841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72D4F22-4051-4F28-9B90-CE898DB336CD}" type="slidenum">
              <a:rPr lang="en-CA" smtClean="0"/>
              <a:t>33</a:t>
            </a:fld>
            <a:endParaRPr lang="en-CA"/>
          </a:p>
        </p:txBody>
      </p:sp>
    </p:spTree>
    <p:extLst>
      <p:ext uri="{BB962C8B-B14F-4D97-AF65-F5344CB8AC3E}">
        <p14:creationId xmlns:p14="http://schemas.microsoft.com/office/powerpoint/2010/main" val="2031511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2D4F22-4051-4F28-9B90-CE898DB336CD}" type="slidenum">
              <a:rPr lang="en-CA" smtClean="0"/>
              <a:t>34</a:t>
            </a:fld>
            <a:endParaRPr lang="en-CA"/>
          </a:p>
        </p:txBody>
      </p:sp>
    </p:spTree>
    <p:extLst>
      <p:ext uri="{BB962C8B-B14F-4D97-AF65-F5344CB8AC3E}">
        <p14:creationId xmlns:p14="http://schemas.microsoft.com/office/powerpoint/2010/main" val="2351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72D4F22-4051-4F28-9B90-CE898DB336CD}" type="slidenum">
              <a:rPr lang="en-CA" smtClean="0"/>
              <a:t>35</a:t>
            </a:fld>
            <a:endParaRPr lang="en-CA"/>
          </a:p>
        </p:txBody>
      </p:sp>
    </p:spTree>
    <p:extLst>
      <p:ext uri="{BB962C8B-B14F-4D97-AF65-F5344CB8AC3E}">
        <p14:creationId xmlns:p14="http://schemas.microsoft.com/office/powerpoint/2010/main" val="3083305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https://technet.microsoft.com/en-us/library/bb490639.aspx</a:t>
            </a:r>
          </a:p>
          <a:p>
            <a:r>
              <a:rPr lang="en-CA" dirty="0"/>
              <a:t>http://www.linfo.org/wildcard.html</a:t>
            </a:r>
          </a:p>
        </p:txBody>
      </p:sp>
      <p:sp>
        <p:nvSpPr>
          <p:cNvPr id="4" name="Slide Number Placeholder 3"/>
          <p:cNvSpPr>
            <a:spLocks noGrp="1"/>
          </p:cNvSpPr>
          <p:nvPr>
            <p:ph type="sldNum" sz="quarter" idx="10"/>
          </p:nvPr>
        </p:nvSpPr>
        <p:spPr/>
        <p:txBody>
          <a:bodyPr/>
          <a:lstStyle/>
          <a:p>
            <a:fld id="{872D4F22-4051-4F28-9B90-CE898DB336CD}" type="slidenum">
              <a:rPr lang="en-CA" smtClean="0"/>
              <a:t>36</a:t>
            </a:fld>
            <a:endParaRPr lang="en-CA"/>
          </a:p>
        </p:txBody>
      </p:sp>
    </p:spTree>
    <p:extLst>
      <p:ext uri="{BB962C8B-B14F-4D97-AF65-F5344CB8AC3E}">
        <p14:creationId xmlns:p14="http://schemas.microsoft.com/office/powerpoint/2010/main" val="726436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2D4F22-4051-4F28-9B90-CE898DB336CD}" type="slidenum">
              <a:rPr lang="en-CA" smtClean="0"/>
              <a:t>37</a:t>
            </a:fld>
            <a:endParaRPr lang="en-CA"/>
          </a:p>
        </p:txBody>
      </p:sp>
    </p:spTree>
    <p:extLst>
      <p:ext uri="{BB962C8B-B14F-4D97-AF65-F5344CB8AC3E}">
        <p14:creationId xmlns:p14="http://schemas.microsoft.com/office/powerpoint/2010/main" val="3582278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500" dirty="0"/>
          </a:p>
        </p:txBody>
      </p:sp>
      <p:sp>
        <p:nvSpPr>
          <p:cNvPr id="4" name="Slide Number Placeholder 3"/>
          <p:cNvSpPr>
            <a:spLocks noGrp="1"/>
          </p:cNvSpPr>
          <p:nvPr>
            <p:ph type="sldNum" sz="quarter" idx="10"/>
          </p:nvPr>
        </p:nvSpPr>
        <p:spPr/>
        <p:txBody>
          <a:bodyPr/>
          <a:lstStyle/>
          <a:p>
            <a:fld id="{F6998FE5-228D-49FA-A228-1901399F288E}" type="slidenum">
              <a:rPr lang="en-US" smtClean="0"/>
              <a:t>38</a:t>
            </a:fld>
            <a:endParaRPr lang="en-US"/>
          </a:p>
        </p:txBody>
      </p:sp>
    </p:spTree>
    <p:extLst>
      <p:ext uri="{BB962C8B-B14F-4D97-AF65-F5344CB8AC3E}">
        <p14:creationId xmlns:p14="http://schemas.microsoft.com/office/powerpoint/2010/main" val="124135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start of the agenda question, </a:t>
            </a:r>
            <a:r>
              <a:rPr lang="en-US" sz="1200"/>
              <a:t>If you had it all, where would you put it? </a:t>
            </a:r>
            <a:endParaRPr lang="en-US" dirty="0"/>
          </a:p>
          <a:p>
            <a:r>
              <a:rPr lang="en-US"/>
              <a:t>You can save things on your smartphone, tablet, or PC without caring where it is actually stored. It’s in there somewhere and the operating system (OS) can easily find it for you if you ask. It is similar to having all your clothing in one great big pile, probably two piles: one clean and one dirty</a:t>
            </a:r>
            <a:r>
              <a:rPr lang="en-US" dirty="0"/>
              <a:t>.</a:t>
            </a:r>
            <a:br>
              <a:rPr lang="en-US"/>
            </a:br>
            <a:r>
              <a:rPr lang="en-US"/>
              <a:t>It can work if you live alone but the two pile method gets awkward when living with other people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On a server, software cannot just ask the OS to find something and hope it finds what is needed. All resources on a server are explicitly organized, like a dresser with drawers for socks, underwear, t-shirts -- shelves for sweaters -- closets with shirts, suits, and dresses on hangers – a front hall closet with outerwear for the current season. Server resources are usually stored in an organized, hierarchical fashion…because a lot of people live in the same server</a:t>
            </a:r>
            <a:r>
              <a:rPr lang="en-US" dirty="0"/>
              <a:t>.</a:t>
            </a:r>
          </a:p>
        </p:txBody>
      </p:sp>
      <p:sp>
        <p:nvSpPr>
          <p:cNvPr id="4" name="Slide Number Placeholder 3"/>
          <p:cNvSpPr>
            <a:spLocks noGrp="1"/>
          </p:cNvSpPr>
          <p:nvPr>
            <p:ph type="sldNum" sz="quarter" idx="10"/>
          </p:nvPr>
        </p:nvSpPr>
        <p:spPr/>
        <p:txBody>
          <a:bodyPr/>
          <a:lstStyle/>
          <a:p>
            <a:fld id="{872D4F22-4051-4F28-9B90-CE898DB336CD}" type="slidenum">
              <a:rPr lang="en-CA" smtClean="0"/>
              <a:t>4</a:t>
            </a:fld>
            <a:endParaRPr lang="en-CA"/>
          </a:p>
        </p:txBody>
      </p:sp>
    </p:spTree>
    <p:extLst>
      <p:ext uri="{BB962C8B-B14F-4D97-AF65-F5344CB8AC3E}">
        <p14:creationId xmlns:p14="http://schemas.microsoft.com/office/powerpoint/2010/main" val="385595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sz="1200" b="0" i="0" kern="1200">
                <a:solidFill>
                  <a:schemeClr val="tx1"/>
                </a:solidFill>
                <a:effectLst/>
                <a:latin typeface="+mn-lt"/>
                <a:ea typeface="+mn-ea"/>
                <a:cs typeface="+mn-cs"/>
              </a:rPr>
              <a:t>In general, you probably know this already. However, the terms volatile, non-volatile, primary, secondary, and persistently should be clear in a programmer's mind</a:t>
            </a:r>
            <a:r>
              <a:rPr lang="en-CA" sz="1200" b="0" i="0" kern="1200" dirty="0">
                <a:solidFill>
                  <a:schemeClr val="tx1"/>
                </a:solidFill>
                <a:effectLst/>
                <a:latin typeface="+mn-lt"/>
                <a:ea typeface="+mn-ea"/>
                <a:cs typeface="+mn-cs"/>
              </a:rPr>
              <a:t>.</a:t>
            </a:r>
          </a:p>
          <a:p>
            <a:pPr marL="0" marR="0" lvl="0" indent="0" algn="l" defTabSz="966612" rtl="0" eaLnBrk="1" fontAlgn="auto" latinLnBrk="0" hangingPunct="1">
              <a:lnSpc>
                <a:spcPct val="100000"/>
              </a:lnSpc>
              <a:spcBef>
                <a:spcPts val="0"/>
              </a:spcBef>
              <a:spcAft>
                <a:spcPts val="0"/>
              </a:spcAft>
              <a:buClrTx/>
              <a:buSzTx/>
              <a:buFontTx/>
              <a:buNone/>
              <a:tabLst/>
              <a:defRPr/>
            </a:pPr>
            <a:r>
              <a:rPr lang="en-CA" sz="1200" b="0" i="0" kern="1200">
                <a:solidFill>
                  <a:schemeClr val="tx1"/>
                </a:solidFill>
                <a:effectLst/>
                <a:latin typeface="+mn-lt"/>
                <a:ea typeface="+mn-ea"/>
                <a:cs typeface="+mn-cs"/>
              </a:rPr>
              <a:t>RAM – Random Access Memory</a:t>
            </a: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a:solidFill>
                  <a:schemeClr val="tx1"/>
                </a:solidFill>
                <a:effectLst/>
                <a:latin typeface="+mn-lt"/>
                <a:ea typeface="+mn-ea"/>
                <a:cs typeface="+mn-cs"/>
              </a:rPr>
              <a:t>CPU: central processing unit, or processor. Runs your computer. general workhorse. Capable of many different operations and memory transfers. Includes ALU:  Arithmetic Logical Unit (integer calcs</a:t>
            </a:r>
            <a:r>
              <a:rPr lang="en-CA"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a:solidFill>
                  <a:schemeClr val="tx1"/>
                </a:solidFill>
                <a:effectLst/>
                <a:latin typeface="+mn-lt"/>
                <a:ea typeface="+mn-ea"/>
                <a:cs typeface="+mn-cs"/>
              </a:rPr>
              <a:t>FPU:  Floating Point Unit -- coprocessor for decimal / fractional calcs</a:t>
            </a:r>
            <a:endParaRPr lang="en-CA" sz="1200" b="0" i="0" kern="1200" dirty="0">
              <a:solidFill>
                <a:schemeClr val="tx1"/>
              </a:solidFill>
              <a:effectLst/>
              <a:latin typeface="+mn-lt"/>
              <a:ea typeface="+mn-ea"/>
              <a:cs typeface="+mn-cs"/>
            </a:endParaRPr>
          </a:p>
          <a:p>
            <a:pPr rtl="0"/>
            <a:r>
              <a:rPr lang="en-CA" sz="1200" b="0" i="0" kern="1200">
                <a:solidFill>
                  <a:schemeClr val="tx1"/>
                </a:solidFill>
                <a:effectLst/>
                <a:latin typeface="+mn-lt"/>
                <a:ea typeface="+mn-ea"/>
                <a:cs typeface="+mn-cs"/>
              </a:rPr>
              <a:t>GPU: graphics processing unit, or graphics card. Runs your graphics: video rendering, image rotation, shadowing, compression, …  GPU’s are tuned for massively parallel calculations for use in video and image processing. Machine learning and crypto enthusiasts used the GPU parallel math capabilities to speed up their algorithms – faster on a GPU than on a CPU</a:t>
            </a:r>
            <a:endParaRPr lang="en-CA" sz="1200" b="0" i="0" kern="1200" dirty="0">
              <a:solidFill>
                <a:schemeClr val="tx1"/>
              </a:solidFill>
              <a:effectLst/>
              <a:latin typeface="+mn-lt"/>
              <a:ea typeface="+mn-ea"/>
              <a:cs typeface="+mn-cs"/>
            </a:endParaRPr>
          </a:p>
          <a:p>
            <a:pPr rtl="0"/>
            <a:r>
              <a:rPr lang="en-CA" sz="1200" b="0" i="0" kern="1200">
                <a:solidFill>
                  <a:schemeClr val="tx1"/>
                </a:solidFill>
                <a:effectLst/>
                <a:latin typeface="+mn-lt"/>
                <a:ea typeface="+mn-ea"/>
                <a:cs typeface="+mn-cs"/>
              </a:rPr>
              <a:t>TPU: tensor coprocessing unit. Runs the ASIC for neural network machine learning</a:t>
            </a:r>
            <a:r>
              <a:rPr lang="en-CA" sz="1200" b="0" i="0" kern="1200" noProof="0">
                <a:solidFill>
                  <a:schemeClr val="tx1"/>
                </a:solidFill>
                <a:effectLst/>
                <a:latin typeface="+mn-lt"/>
                <a:ea typeface="+mn-ea"/>
                <a:cs typeface="+mn-cs"/>
              </a:rPr>
              <a:t>. accelerate neural computations (matrix-matrix and vector-matrix), cheaper and faster than GPU for Machine Learning -- deep learning (</a:t>
            </a:r>
            <a:r>
              <a:rPr lang="en-CA" sz="1200" b="0" i="0" kern="1200">
                <a:solidFill>
                  <a:schemeClr val="tx1"/>
                </a:solidFill>
                <a:effectLst/>
                <a:latin typeface="+mn-lt"/>
                <a:ea typeface="+mn-ea"/>
                <a:cs typeface="+mn-cs"/>
              </a:rPr>
              <a:t>TensorFlow</a:t>
            </a:r>
            <a:r>
              <a:rPr lang="en-CA" sz="1200" b="0" i="0" kern="1200" noProof="0">
                <a:solidFill>
                  <a:schemeClr val="tx1"/>
                </a:solidFill>
                <a:effectLst/>
                <a:latin typeface="+mn-lt"/>
                <a:ea typeface="+mn-ea"/>
                <a:cs typeface="+mn-cs"/>
              </a:rPr>
              <a:t>) and neural networks</a:t>
            </a:r>
            <a:endParaRPr lang="en-CA" sz="1200" b="0" i="0" kern="1200" noProof="0" dirty="0">
              <a:solidFill>
                <a:schemeClr val="tx1"/>
              </a:solidFill>
              <a:effectLst/>
              <a:latin typeface="+mn-lt"/>
              <a:ea typeface="+mn-ea"/>
              <a:cs typeface="+mn-cs"/>
            </a:endParaRPr>
          </a:p>
          <a:p>
            <a:pPr rtl="0"/>
            <a:r>
              <a:rPr lang="en-CA" sz="1200" b="0" i="0" kern="1200" noProof="0">
                <a:solidFill>
                  <a:schemeClr val="tx1"/>
                </a:solidFill>
                <a:effectLst/>
                <a:latin typeface="+mn-lt"/>
                <a:ea typeface="+mn-ea"/>
                <a:cs typeface="+mn-cs"/>
              </a:rPr>
              <a:t>ASIC: application specific integrated circuit. A customised circuit for a very specific use (rather than general purpose) such as Artificial Intelligence functions</a:t>
            </a:r>
            <a:r>
              <a:rPr lang="en-CA" sz="1200" b="0" i="0" kern="1200" noProof="0" dirty="0">
                <a:solidFill>
                  <a:schemeClr val="tx1"/>
                </a:solidFill>
                <a:effectLst/>
                <a:latin typeface="+mn-lt"/>
                <a:ea typeface="+mn-ea"/>
                <a:cs typeface="+mn-cs"/>
              </a:rPr>
              <a:t>.</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defTabSz="966612">
              <a:defRPr/>
            </a:pPr>
            <a:r>
              <a:rPr lang="en-CA" sz="1200" b="0" i="0" kern="1200" dirty="0">
                <a:solidFill>
                  <a:schemeClr val="tx1"/>
                </a:solidFill>
                <a:effectLst/>
                <a:latin typeface="+mn-lt"/>
                <a:ea typeface="+mn-ea"/>
                <a:cs typeface="+mn-cs"/>
              </a:rPr>
              <a:t>https://www.quora.com/How-can-CPU-FPU-and-GPU-be-explained-compared-and-contrasted</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https://www.quora.com/How-different-is-a-TPU-from-GPU</a:t>
            </a:r>
          </a:p>
          <a:p>
            <a:pPr defTabSz="966612">
              <a:defRPr/>
            </a:pPr>
            <a:endParaRPr lang="en-CA" sz="1200" b="0" i="0" kern="1200" dirty="0">
              <a:solidFill>
                <a:schemeClr val="tx1"/>
              </a:solidFill>
              <a:effectLst/>
              <a:latin typeface="+mn-lt"/>
              <a:ea typeface="+mn-ea"/>
              <a:cs typeface="+mn-cs"/>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CA" sz="1200" b="0" i="0" kern="1200">
                <a:solidFill>
                  <a:schemeClr val="tx1"/>
                </a:solidFill>
                <a:effectLst/>
                <a:latin typeface="+mn-lt"/>
                <a:ea typeface="+mn-ea"/>
                <a:cs typeface="+mn-cs"/>
              </a:rPr>
              <a:t>ROM – Read Only Memory </a:t>
            </a:r>
            <a:endParaRPr lang="en-CA" sz="1200" b="0" i="0" kern="1200" dirty="0">
              <a:solidFill>
                <a:schemeClr val="tx1"/>
              </a:solidFill>
              <a:effectLst/>
              <a:latin typeface="+mn-lt"/>
              <a:ea typeface="+mn-ea"/>
              <a:cs typeface="+mn-cs"/>
            </a:endParaRPr>
          </a:p>
          <a:p>
            <a:pPr defTabSz="966612">
              <a:defRPr/>
            </a:pPr>
            <a:endParaRPr lang="en-CA" sz="1200" b="0" i="0" kern="1200" dirty="0">
              <a:solidFill>
                <a:schemeClr val="tx1"/>
              </a:solidFill>
              <a:effectLst/>
              <a:latin typeface="+mn-lt"/>
              <a:ea typeface="+mn-ea"/>
              <a:cs typeface="+mn-cs"/>
            </a:endParaRPr>
          </a:p>
          <a:p>
            <a:pPr defTabSz="966612">
              <a:defRPr/>
            </a:pPr>
            <a:r>
              <a:rPr lang="en-CA"/>
              <a:t>Persistently = permanently</a:t>
            </a:r>
            <a:r>
              <a:rPr lang="en-CA" dirty="0"/>
              <a:t>.</a:t>
            </a:r>
          </a:p>
          <a:p>
            <a:pPr defTabSz="966612">
              <a:defRPr/>
            </a:pPr>
            <a:r>
              <a:rPr lang="en-CA"/>
              <a:t>A file or set of data may be quite large and will not always fit into RAM. The CPU works only on portions of a file at a time, i</a:t>
            </a:r>
            <a:r>
              <a:rPr lang="en-CA" dirty="0"/>
              <a:t>.</a:t>
            </a:r>
            <a:r>
              <a:rPr lang="en-CA"/>
              <a:t>e. data elements (size &amp; type, e</a:t>
            </a:r>
            <a:r>
              <a:rPr lang="en-CA" dirty="0"/>
              <a:t>.</a:t>
            </a:r>
            <a:r>
              <a:rPr lang="en-CA"/>
              <a:t>g. char or int) are used in RAM which come from fields in a record; a file contains many records which have similar information. E</a:t>
            </a:r>
            <a:r>
              <a:rPr lang="en-CA" dirty="0"/>
              <a:t>.</a:t>
            </a:r>
            <a:r>
              <a:rPr lang="en-CA"/>
              <a:t>g. a file of Seneca courses contains a record for each class; each record contains fields for course code, section code, room number, professor, day-of-week &amp; from/to times, … A file is a grouping of related records</a:t>
            </a:r>
            <a:r>
              <a:rPr lang="en-CA" dirty="0"/>
              <a:t>.</a:t>
            </a:r>
            <a:endParaRPr lang="en-US" dirty="0"/>
          </a:p>
          <a:p>
            <a:pPr defTabSz="966612">
              <a:defRPr/>
            </a:pPr>
            <a:endParaRPr lang="en-US" dirty="0"/>
          </a:p>
          <a:p>
            <a:pPr defTabSz="966612">
              <a:defRPr/>
            </a:pPr>
            <a:r>
              <a:rPr lang="en-US" dirty="0"/>
              <a:t>https://en.wikipedia.org/wiki/Volatile_memory</a:t>
            </a:r>
          </a:p>
          <a:p>
            <a:pPr defTabSz="966612">
              <a:defRPr/>
            </a:pPr>
            <a:r>
              <a:rPr lang="en-US" dirty="0"/>
              <a:t>https://en.wikipedia.org/wiki/Non-volatile_memory</a:t>
            </a:r>
          </a:p>
          <a:p>
            <a:pPr defTabSz="966612">
              <a:defRPr/>
            </a:pPr>
            <a:endParaRPr lang="en-US" dirty="0"/>
          </a:p>
          <a:p>
            <a:pPr defTabSz="966612">
              <a:defRPr/>
            </a:pPr>
            <a:r>
              <a:rPr lang="en-US"/>
              <a:t>Relative performance from https</a:t>
            </a:r>
            <a:r>
              <a:rPr lang="en-US" dirty="0"/>
              <a:t>://www.enterprisestorageforum.com/storage-hardware/ssd-vs-hdd-speed.html</a:t>
            </a:r>
          </a:p>
          <a:p>
            <a:pPr defTabSz="966612">
              <a:defRPr/>
            </a:pPr>
            <a:r>
              <a:rPr lang="en-US"/>
              <a:t>If HDD is 10ms, SSD would be 2.25ms, DRAM would be 0.00001ms or 10ns to 0.0001ms or 100ns, CPU cache would be 0.00001ms or 1ns to 0.00001ms or 10ns, CPU register would be 0.000001ms or 0.11ns. Overall, DRAM is ~100,000 to 1M times faster than HDD.  CPU cache is an order of magnitude faster than DRAM, and CPU registers are an order of magnitude faster than CPU cache</a:t>
            </a:r>
            <a:r>
              <a:rPr lang="en-US" dirty="0"/>
              <a:t>.</a:t>
            </a:r>
          </a:p>
        </p:txBody>
      </p:sp>
      <p:sp>
        <p:nvSpPr>
          <p:cNvPr id="4" name="Slide Number Placeholder 3"/>
          <p:cNvSpPr>
            <a:spLocks noGrp="1"/>
          </p:cNvSpPr>
          <p:nvPr>
            <p:ph type="sldNum" sz="quarter" idx="10"/>
          </p:nvPr>
        </p:nvSpPr>
        <p:spPr/>
        <p:txBody>
          <a:bodyPr/>
          <a:lstStyle/>
          <a:p>
            <a:fld id="{872D4F22-4051-4F28-9B90-CE898DB336CD}" type="slidenum">
              <a:rPr lang="en-CA" smtClean="0"/>
              <a:t>5</a:t>
            </a:fld>
            <a:endParaRPr lang="en-CA"/>
          </a:p>
        </p:txBody>
      </p:sp>
    </p:spTree>
    <p:extLst>
      <p:ext uri="{BB962C8B-B14F-4D97-AF65-F5344CB8AC3E}">
        <p14:creationId xmlns:p14="http://schemas.microsoft.com/office/powerpoint/2010/main" val="147292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sz="1200" kern="1200">
                <a:solidFill>
                  <a:schemeClr val="tx1"/>
                </a:solidFill>
                <a:effectLst/>
                <a:latin typeface="+mn-lt"/>
                <a:ea typeface="+mn-ea"/>
                <a:cs typeface="+mn-cs"/>
              </a:rPr>
              <a:t>For PCs and small servers: HDDs and SSDs can be mounted internally for high performance or via USB flash</a:t>
            </a:r>
            <a:r>
              <a:rPr lang="en-CA" sz="1200" kern="1200" dirty="0">
                <a:solidFill>
                  <a:schemeClr val="tx1"/>
                </a:solidFill>
                <a:effectLst/>
                <a:latin typeface="+mn-lt"/>
                <a:ea typeface="+mn-ea"/>
                <a:cs typeface="+mn-cs"/>
              </a:rPr>
              <a:t>/portable</a:t>
            </a:r>
            <a:r>
              <a:rPr lang="en-CA" sz="1200" kern="1200">
                <a:solidFill>
                  <a:schemeClr val="tx1"/>
                </a:solidFill>
                <a:effectLst/>
                <a:latin typeface="+mn-lt"/>
                <a:ea typeface="+mn-ea"/>
                <a:cs typeface="+mn-cs"/>
              </a:rPr>
              <a:t>/external for simple backups. </a:t>
            </a:r>
            <a:endParaRPr lang="en-CA" sz="1200" kern="1200" dirty="0">
              <a:solidFill>
                <a:schemeClr val="tx1"/>
              </a:solidFill>
              <a:effectLst/>
              <a:latin typeface="+mn-lt"/>
              <a:ea typeface="+mn-ea"/>
              <a:cs typeface="+mn-cs"/>
            </a:endParaRPr>
          </a:p>
          <a:p>
            <a:pPr defTabSz="966612">
              <a:defRPr/>
            </a:pPr>
            <a:endParaRPr lang="en-CA" sz="1200" kern="1200" dirty="0">
              <a:solidFill>
                <a:schemeClr val="tx1"/>
              </a:solidFill>
              <a:effectLst/>
              <a:latin typeface="+mn-lt"/>
              <a:ea typeface="+mn-ea"/>
              <a:cs typeface="+mn-cs"/>
            </a:endParaRPr>
          </a:p>
          <a:p>
            <a:pPr defTabSz="966612">
              <a:defRPr/>
            </a:pPr>
            <a:r>
              <a:rPr lang="en-CA" sz="1200" kern="1200">
                <a:solidFill>
                  <a:schemeClr val="tx1"/>
                </a:solidFill>
                <a:effectLst/>
                <a:latin typeface="+mn-lt"/>
                <a:ea typeface="+mn-ea"/>
                <a:cs typeface="+mn-cs"/>
              </a:rPr>
              <a:t>SSDs and HDDs are used in all sizes of systems. High capacity Blu Ray (BD) discs and LTO are used in enterprise backup systems</a:t>
            </a:r>
            <a:r>
              <a:rPr lang="en-CA" sz="1200" kern="1200" dirty="0">
                <a:solidFill>
                  <a:schemeClr val="tx1"/>
                </a:solidFill>
                <a:effectLst/>
                <a:latin typeface="+mn-lt"/>
                <a:ea typeface="+mn-ea"/>
                <a:cs typeface="+mn-cs"/>
              </a:rPr>
              <a:t>.</a:t>
            </a:r>
          </a:p>
          <a:p>
            <a:pPr defTabSz="966612">
              <a:defRPr/>
            </a:pPr>
            <a:r>
              <a:rPr lang="en-CA" sz="1200" kern="1200">
                <a:solidFill>
                  <a:schemeClr val="tx1"/>
                </a:solidFill>
                <a:effectLst/>
                <a:latin typeface="+mn-lt"/>
                <a:ea typeface="+mn-ea"/>
                <a:cs typeface="+mn-cs"/>
              </a:rPr>
              <a:t>The term "enterprise" when used in the ICT context means large organizations and/or large-scale systems</a:t>
            </a:r>
            <a:r>
              <a:rPr lang="en-CA" sz="1200" kern="1200" dirty="0">
                <a:solidFill>
                  <a:schemeClr val="tx1"/>
                </a:solidFill>
                <a:effectLst/>
                <a:latin typeface="+mn-lt"/>
                <a:ea typeface="+mn-ea"/>
                <a:cs typeface="+mn-cs"/>
              </a:rPr>
              <a:t>.</a:t>
            </a:r>
          </a:p>
          <a:p>
            <a:pPr defTabSz="966612">
              <a:defRPr/>
            </a:pPr>
            <a:r>
              <a:rPr lang="en-CA" sz="1200" kern="1200">
                <a:solidFill>
                  <a:schemeClr val="tx1"/>
                </a:solidFill>
                <a:effectLst/>
                <a:latin typeface="+mn-lt"/>
                <a:ea typeface="+mn-ea"/>
                <a:cs typeface="+mn-cs"/>
              </a:rPr>
              <a:t>See </a:t>
            </a:r>
            <a:r>
              <a:rPr lang="en-CA" sz="1200" b="1" kern="1200">
                <a:solidFill>
                  <a:schemeClr val="tx1"/>
                </a:solidFill>
                <a:effectLst/>
                <a:latin typeface="+mn-lt"/>
                <a:ea typeface="+mn-ea"/>
                <a:cs typeface="+mn-cs"/>
              </a:rPr>
              <a:t>https</a:t>
            </a:r>
            <a:r>
              <a:rPr lang="en-CA" sz="1200" b="1" kern="1200" dirty="0">
                <a:solidFill>
                  <a:schemeClr val="tx1"/>
                </a:solidFill>
                <a:effectLst/>
                <a:latin typeface="+mn-lt"/>
                <a:ea typeface="+mn-ea"/>
                <a:cs typeface="+mn-cs"/>
              </a:rPr>
              <a:t>://en.wikipedia.org/wiki/</a:t>
            </a:r>
            <a:r>
              <a:rPr lang="en-CA" sz="1200" b="1" kern="1200" dirty="0" err="1">
                <a:solidFill>
                  <a:schemeClr val="tx1"/>
                </a:solidFill>
                <a:effectLst/>
                <a:latin typeface="+mn-lt"/>
                <a:ea typeface="+mn-ea"/>
                <a:cs typeface="+mn-cs"/>
              </a:rPr>
              <a:t>Enterprise</a:t>
            </a:r>
            <a:r>
              <a:rPr lang="en-CA" sz="1200" b="1" kern="1200" err="1">
                <a:solidFill>
                  <a:schemeClr val="tx1"/>
                </a:solidFill>
                <a:effectLst/>
                <a:latin typeface="+mn-lt"/>
                <a:ea typeface="+mn-ea"/>
                <a:cs typeface="+mn-cs"/>
              </a:rPr>
              <a:t>_</a:t>
            </a:r>
            <a:r>
              <a:rPr lang="en-CA" sz="1200" b="1" kern="1200">
                <a:solidFill>
                  <a:schemeClr val="tx1"/>
                </a:solidFill>
                <a:effectLst/>
                <a:latin typeface="+mn-lt"/>
                <a:ea typeface="+mn-ea"/>
                <a:cs typeface="+mn-cs"/>
              </a:rPr>
              <a:t>software</a:t>
            </a:r>
            <a:r>
              <a:rPr lang="en-CA" sz="1200" kern="1200">
                <a:solidFill>
                  <a:schemeClr val="tx1"/>
                </a:solidFill>
                <a:effectLst/>
                <a:latin typeface="+mn-lt"/>
                <a:ea typeface="+mn-ea"/>
                <a:cs typeface="+mn-cs"/>
              </a:rPr>
              <a:t> for a general sense of the term's use</a:t>
            </a:r>
            <a:r>
              <a:rPr lang="en-CA" sz="1200" kern="1200" dirty="0">
                <a:solidFill>
                  <a:schemeClr val="tx1"/>
                </a:solidFill>
                <a:effectLst/>
                <a:latin typeface="+mn-lt"/>
                <a:ea typeface="+mn-ea"/>
                <a:cs typeface="+mn-cs"/>
              </a:rPr>
              <a:t>.</a:t>
            </a:r>
          </a:p>
          <a:p>
            <a:pPr defTabSz="966612">
              <a:defRPr/>
            </a:pPr>
            <a:endParaRPr lang="en-CA" sz="1200" kern="1200" dirty="0">
              <a:solidFill>
                <a:schemeClr val="tx1"/>
              </a:solidFill>
              <a:effectLst/>
              <a:latin typeface="+mn-lt"/>
              <a:ea typeface="+mn-ea"/>
              <a:cs typeface="+mn-cs"/>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USB attached devices are not used in enterprise data centers but are very handy for casual personal and small server use.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USB drives have low performance but high flexibility. Flash / pen / thumb drives are small cost &amp; small capacity, low performance but highly portable, robust, and convenient. But are high cost per GB</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a:t>portable</a:t>
            </a:r>
            <a:r>
              <a:rPr lang="en-US"/>
              <a:t>" drives powered by the USB connection have larger capacity than flash drives but smaller capacity than externals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b="1"/>
              <a:t>external</a:t>
            </a:r>
            <a:r>
              <a:rPr lang="en-US" b="0"/>
              <a:t>"</a:t>
            </a:r>
            <a:r>
              <a:rPr lang="en-US" b="1"/>
              <a:t> </a:t>
            </a:r>
            <a:r>
              <a:rPr lang="en-US" b="0"/>
              <a:t>drives </a:t>
            </a:r>
            <a:r>
              <a:rPr lang="en-US"/>
              <a:t>are larger capacity units needing their own power supply because they usually run HDDs within the enclosure</a:t>
            </a:r>
            <a:r>
              <a:rPr lang="en-US" dirty="0"/>
              <a:t>.</a:t>
            </a:r>
          </a:p>
          <a:p>
            <a:endParaRPr lang="en-CA" dirty="0"/>
          </a:p>
          <a:p>
            <a:r>
              <a:rPr lang="en-CA" sz="1200" kern="1200" dirty="0">
                <a:solidFill>
                  <a:schemeClr val="tx1"/>
                </a:solidFill>
                <a:effectLst/>
                <a:latin typeface="+mn-lt"/>
                <a:ea typeface="+mn-ea"/>
                <a:cs typeface="+mn-cs"/>
              </a:rPr>
              <a:t>https://en.wikipedia.org/wiki/USB_flash_drive</a:t>
            </a:r>
          </a:p>
          <a:p>
            <a:r>
              <a:rPr lang="en-CA" sz="1200" kern="1200" dirty="0">
                <a:solidFill>
                  <a:schemeClr val="tx1"/>
                </a:solidFill>
                <a:effectLst/>
                <a:latin typeface="+mn-lt"/>
                <a:ea typeface="+mn-ea"/>
                <a:cs typeface="+mn-cs"/>
              </a:rPr>
              <a:t>https://www.premiumusb.com/blog/whats-in-a-name-usb-flash-drive-synonyms</a:t>
            </a:r>
          </a:p>
          <a:p>
            <a:r>
              <a:rPr lang="en-CA" sz="1200" kern="1200" dirty="0">
                <a:solidFill>
                  <a:schemeClr val="tx1"/>
                </a:solidFill>
                <a:effectLst/>
                <a:latin typeface="+mn-lt"/>
                <a:ea typeface="+mn-ea"/>
                <a:cs typeface="+mn-cs"/>
              </a:rPr>
              <a:t>https://www.premiumusb.com/blog/how-long-can-usb-drives-last</a:t>
            </a:r>
          </a:p>
          <a:p>
            <a:r>
              <a:rPr lang="en-CA" sz="1200" kern="1200" dirty="0">
                <a:solidFill>
                  <a:schemeClr val="tx1"/>
                </a:solidFill>
                <a:effectLst/>
                <a:latin typeface="+mn-lt"/>
                <a:ea typeface="+mn-ea"/>
                <a:cs typeface="+mn-cs"/>
              </a:rPr>
              <a:t>http://searchstorage.techtarget.com/definition/USB-drive</a:t>
            </a:r>
          </a:p>
          <a:p>
            <a:r>
              <a:rPr lang="en-CA" sz="1200" kern="1200" dirty="0">
                <a:solidFill>
                  <a:schemeClr val="tx1"/>
                </a:solidFill>
                <a:effectLst/>
                <a:latin typeface="+mn-lt"/>
                <a:ea typeface="+mn-ea"/>
                <a:cs typeface="+mn-cs"/>
              </a:rPr>
              <a:t>https://www.makeuseof.com/tag/hard-drives-ssds-flash-drives-how-long-will-your-storage-media-last/</a:t>
            </a:r>
          </a:p>
          <a:p>
            <a:r>
              <a:rPr lang="en-CA" sz="1200" kern="120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Usually </a:t>
            </a:r>
            <a:r>
              <a:rPr lang="en-CA" sz="1200" b="1" kern="1200">
                <a:solidFill>
                  <a:schemeClr val="tx1"/>
                </a:solidFill>
                <a:effectLst/>
                <a:latin typeface="+mn-lt"/>
                <a:ea typeface="+mn-ea"/>
                <a:cs typeface="+mn-cs"/>
              </a:rPr>
              <a:t>disk</a:t>
            </a:r>
            <a:r>
              <a:rPr lang="en-CA" sz="1200" kern="1200">
                <a:solidFill>
                  <a:schemeClr val="tx1"/>
                </a:solidFill>
                <a:effectLst/>
                <a:latin typeface="+mn-lt"/>
                <a:ea typeface="+mn-ea"/>
                <a:cs typeface="+mn-cs"/>
              </a:rPr>
              <a:t> refers to magnetic storage, </a:t>
            </a:r>
            <a:r>
              <a:rPr lang="en-CA" sz="1200" b="1" kern="1200">
                <a:solidFill>
                  <a:schemeClr val="tx1"/>
                </a:solidFill>
                <a:effectLst/>
                <a:latin typeface="+mn-lt"/>
                <a:ea typeface="+mn-ea"/>
                <a:cs typeface="+mn-cs"/>
              </a:rPr>
              <a:t>disc</a:t>
            </a:r>
            <a:r>
              <a:rPr lang="en-CA" sz="1200" kern="1200">
                <a:solidFill>
                  <a:schemeClr val="tx1"/>
                </a:solidFill>
                <a:effectLst/>
                <a:latin typeface="+mn-lt"/>
                <a:ea typeface="+mn-ea"/>
                <a:cs typeface="+mn-cs"/>
              </a:rPr>
              <a:t> refers to optical storage. </a:t>
            </a:r>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Consumer discs used as distribution media are "stamped", i</a:t>
            </a:r>
            <a:r>
              <a:rPr lang="en-CA" sz="1200" kern="1200" dirty="0">
                <a:solidFill>
                  <a:schemeClr val="tx1"/>
                </a:solidFill>
                <a:effectLst/>
                <a:latin typeface="+mn-lt"/>
                <a:ea typeface="+mn-ea"/>
                <a:cs typeface="+mn-cs"/>
              </a:rPr>
              <a:t>.</a:t>
            </a:r>
            <a:r>
              <a:rPr lang="en-CA" sz="1200" kern="1200">
                <a:solidFill>
                  <a:schemeClr val="tx1"/>
                </a:solidFill>
                <a:effectLst/>
                <a:latin typeface="+mn-lt"/>
                <a:ea typeface="+mn-ea"/>
                <a:cs typeface="+mn-cs"/>
              </a:rPr>
              <a:t>e. replicated, in mass quantities. Industry use of discs are individually burned</a:t>
            </a:r>
            <a:r>
              <a:rPr lang="en-CA" sz="1200" kern="1200" dirty="0">
                <a:solidFill>
                  <a:schemeClr val="tx1"/>
                </a:solidFill>
                <a:effectLst/>
                <a:latin typeface="+mn-lt"/>
                <a:ea typeface="+mn-ea"/>
                <a:cs typeface="+mn-cs"/>
              </a:rPr>
              <a:t>.</a:t>
            </a:r>
          </a:p>
          <a:p>
            <a:r>
              <a:rPr lang="en-US" sz="1200" b="1" kern="1200">
                <a:solidFill>
                  <a:schemeClr val="tx1"/>
                </a:solidFill>
                <a:effectLst/>
                <a:latin typeface="+mn-lt"/>
                <a:ea typeface="+mn-ea"/>
                <a:cs typeface="+mn-cs"/>
              </a:rPr>
              <a:t>CD</a:t>
            </a:r>
            <a:r>
              <a:rPr lang="en-US" sz="1200" kern="1200">
                <a:solidFill>
                  <a:schemeClr val="tx1"/>
                </a:solidFill>
                <a:effectLst/>
                <a:latin typeface="+mn-lt"/>
                <a:ea typeface="+mn-ea"/>
                <a:cs typeface="+mn-cs"/>
              </a:rPr>
              <a:t> – Compact Disc, originally developed for music distribution, 700MB</a:t>
            </a:r>
            <a:endParaRPr lang="en-CA" sz="1200" kern="1200" dirty="0">
              <a:solidFill>
                <a:schemeClr val="tx1"/>
              </a:solidFill>
              <a:effectLst/>
              <a:latin typeface="+mn-lt"/>
              <a:ea typeface="+mn-ea"/>
              <a:cs typeface="+mn-cs"/>
            </a:endParaRPr>
          </a:p>
          <a:p>
            <a:r>
              <a:rPr lang="en-US" sz="1200" b="1" kern="1200">
                <a:solidFill>
                  <a:schemeClr val="tx1"/>
                </a:solidFill>
                <a:effectLst/>
                <a:latin typeface="+mn-lt"/>
                <a:ea typeface="+mn-ea"/>
                <a:cs typeface="+mn-cs"/>
              </a:rPr>
              <a:t>DVD</a:t>
            </a:r>
            <a:r>
              <a:rPr lang="en-US" sz="1200" kern="1200">
                <a:solidFill>
                  <a:schemeClr val="tx1"/>
                </a:solidFill>
                <a:effectLst/>
                <a:latin typeface="+mn-lt"/>
                <a:ea typeface="+mn-ea"/>
                <a:cs typeface="+mn-cs"/>
              </a:rPr>
              <a:t> – </a:t>
            </a:r>
            <a:r>
              <a:rPr lang="en-CA" sz="1200" kern="1200">
                <a:solidFill>
                  <a:schemeClr val="tx1"/>
                </a:solidFill>
                <a:effectLst/>
                <a:latin typeface="+mn-lt"/>
                <a:ea typeface="+mn-ea"/>
                <a:cs typeface="+mn-cs"/>
              </a:rPr>
              <a:t>Digital Versatile Disc, </a:t>
            </a:r>
            <a:r>
              <a:rPr lang="en-US" sz="1200" kern="1200">
                <a:solidFill>
                  <a:schemeClr val="tx1"/>
                </a:solidFill>
                <a:effectLst/>
                <a:latin typeface="+mn-lt"/>
                <a:ea typeface="+mn-ea"/>
                <a:cs typeface="+mn-cs"/>
              </a:rPr>
              <a:t>used for video distribution replacing VHS tape media, thus the Digital </a:t>
            </a:r>
            <a:r>
              <a:rPr lang="en-US" sz="1200" i="1" kern="1200">
                <a:solidFill>
                  <a:schemeClr val="tx1"/>
                </a:solidFill>
                <a:effectLst/>
                <a:latin typeface="+mn-lt"/>
                <a:ea typeface="+mn-ea"/>
                <a:cs typeface="+mn-cs"/>
              </a:rPr>
              <a:t>Video </a:t>
            </a:r>
            <a:r>
              <a:rPr lang="en-US" sz="1200" kern="1200">
                <a:solidFill>
                  <a:schemeClr val="tx1"/>
                </a:solidFill>
                <a:effectLst/>
                <a:latin typeface="+mn-lt"/>
                <a:ea typeface="+mn-ea"/>
                <a:cs typeface="+mn-cs"/>
              </a:rPr>
              <a:t>Disc confusion</a:t>
            </a:r>
            <a:r>
              <a:rPr lang="en-US"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r>
              <a:rPr lang="en-US" sz="1200" b="1" kern="1200">
                <a:solidFill>
                  <a:schemeClr val="tx1"/>
                </a:solidFill>
                <a:effectLst/>
                <a:latin typeface="+mn-lt"/>
                <a:ea typeface="+mn-ea"/>
                <a:cs typeface="+mn-cs"/>
              </a:rPr>
              <a:t>BD</a:t>
            </a:r>
            <a:r>
              <a:rPr lang="en-US" sz="1200" kern="1200">
                <a:solidFill>
                  <a:schemeClr val="tx1"/>
                </a:solidFill>
                <a:effectLst/>
                <a:latin typeface="+mn-lt"/>
                <a:ea typeface="+mn-ea"/>
                <a:cs typeface="+mn-cs"/>
              </a:rPr>
              <a:t> – Blu-ray Disc. 25GB blank BD-R discs are affordable but have insufficient capacity for use "at scale" in large enterprises. 100GB BD-Rs used in industry backup</a:t>
            </a:r>
            <a:r>
              <a:rPr lang="en-US" sz="1200" kern="1200" dirty="0">
                <a:solidFill>
                  <a:schemeClr val="tx1"/>
                </a:solidFill>
                <a:effectLst/>
                <a:latin typeface="+mn-lt"/>
                <a:ea typeface="+mn-ea"/>
                <a:cs typeface="+mn-cs"/>
              </a:rPr>
              <a:t>/storage</a:t>
            </a:r>
            <a:r>
              <a:rPr lang="en-US" sz="1200" kern="1200">
                <a:solidFill>
                  <a:schemeClr val="tx1"/>
                </a:solidFill>
                <a:effectLst/>
                <a:latin typeface="+mn-lt"/>
                <a:ea typeface="+mn-ea"/>
                <a:cs typeface="+mn-cs"/>
              </a:rPr>
              <a:t>/archive systems</a:t>
            </a:r>
            <a:r>
              <a:rPr lang="en-US"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r>
              <a:rPr lang="en-US" sz="1200" kern="1200">
                <a:solidFill>
                  <a:schemeClr val="tx1"/>
                </a:solidFill>
                <a:effectLst/>
                <a:latin typeface="+mn-lt"/>
                <a:ea typeface="+mn-ea"/>
                <a:cs typeface="+mn-cs"/>
              </a:rPr>
              <a:t>For distribution purposes: You can no longer assume that everyone has a general purpose optical disc reader or, if they do, that it can read BD discs</a:t>
            </a:r>
            <a:r>
              <a:rPr lang="en-US"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72D4F22-4051-4F28-9B90-CE898DB336CD}" type="slidenum">
              <a:rPr lang="en-CA" smtClean="0"/>
              <a:t>6</a:t>
            </a:fld>
            <a:endParaRPr lang="en-CA"/>
          </a:p>
        </p:txBody>
      </p:sp>
    </p:spTree>
    <p:extLst>
      <p:ext uri="{BB962C8B-B14F-4D97-AF65-F5344CB8AC3E}">
        <p14:creationId xmlns:p14="http://schemas.microsoft.com/office/powerpoint/2010/main" val="174052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i="0"/>
              <a:t>HDDs are "hard" versus Floppy Disk Drives used in the 1970s, 80s, (and 90s). The colloquial term </a:t>
            </a:r>
            <a:r>
              <a:rPr lang="en-CA" i="1"/>
              <a:t>floppy</a:t>
            </a:r>
            <a:r>
              <a:rPr lang="en-CA" i="0"/>
              <a:t> distinguished those disks from other disk systems with drives that, since 1956, had been only </a:t>
            </a:r>
            <a:r>
              <a:rPr lang="en-CA" i="1"/>
              <a:t>hard</a:t>
            </a:r>
            <a:r>
              <a:rPr lang="en-CA" i="0"/>
              <a:t>. The original "floppy" term was "diskette" – a little disk – but that 1971 term invented by IBC never got outside the computer room. The IBM PC, introduced in 1981, used FDDs like other microcomputers of the time. HDDs became affordable for personal computers in the mid to late 1980s. By that time, people were used to calling disks "floppys" because of PCs so the term </a:t>
            </a:r>
            <a:r>
              <a:rPr lang="en-CA" i="1"/>
              <a:t>hard </a:t>
            </a:r>
            <a:r>
              <a:rPr lang="en-CA" i="0"/>
              <a:t>disk drive ( C: </a:t>
            </a:r>
            <a:r>
              <a:rPr lang="en-CA" i="0">
                <a:sym typeface="Wingdings" panose="05000000000000000000" pitchFamily="2" charset="2"/>
              </a:rPr>
              <a:t>) </a:t>
            </a:r>
            <a:r>
              <a:rPr lang="en-CA" i="0"/>
              <a:t>came into use to distinguish them from floppy disk drives ( A:  &amp; B: </a:t>
            </a:r>
            <a:r>
              <a:rPr lang="en-CA" i="0">
                <a:sym typeface="Wingdings" panose="05000000000000000000" pitchFamily="2" charset="2"/>
              </a:rPr>
              <a:t>)</a:t>
            </a:r>
            <a:r>
              <a:rPr lang="en-CA" i="0"/>
              <a:t>. </a:t>
            </a:r>
            <a:endParaRPr lang="en-CA" i="0" dirty="0"/>
          </a:p>
          <a:p>
            <a:pPr defTabSz="966612">
              <a:defRPr/>
            </a:pPr>
            <a:endParaRPr lang="en-US" dirty="0"/>
          </a:p>
          <a:p>
            <a:pPr defTabSz="966612">
              <a:defRPr/>
            </a:pPr>
            <a:r>
              <a:rPr lang="en-GB" sz="1800">
                <a:effectLst/>
                <a:latin typeface="Calibri" panose="020F0502020204030204" pitchFamily="34" charset="0"/>
                <a:ea typeface="Times New Roman" panose="02020603050405020304" pitchFamily="18" charset="0"/>
              </a:rPr>
              <a:t>A young child comes to Dad holding a 3.5" 1.44MB floppy disk.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a:t>
            </a:r>
            <a:r>
              <a:rPr lang="en-GB" sz="1800" err="1">
                <a:effectLst/>
                <a:latin typeface="Calibri" panose="020F0502020204030204" pitchFamily="34" charset="0"/>
                <a:ea typeface="Times New Roman" panose="02020603050405020304" pitchFamily="18" charset="0"/>
              </a:rPr>
              <a:t>Daddy</a:t>
            </a:r>
            <a:r>
              <a:rPr lang="en-GB" sz="1800">
                <a:effectLst/>
                <a:latin typeface="Calibri" panose="020F0502020204030204" pitchFamily="34" charset="0"/>
                <a:ea typeface="Times New Roman" panose="02020603050405020304" pitchFamily="18" charset="0"/>
              </a:rPr>
              <a:t>, Daddy, look! Somebody 3D-printed the save icon</a:t>
            </a:r>
            <a:r>
              <a:rPr lang="en-GB" sz="1800" dirty="0">
                <a:effectLst/>
                <a:latin typeface="Calibri" panose="020F0502020204030204" pitchFamily="34" charset="0"/>
                <a:ea typeface="Times New Roman" panose="02020603050405020304" pitchFamily="18" charset="0"/>
              </a:rPr>
              <a:t>.”</a:t>
            </a:r>
            <a:endParaRPr lang="en-US" dirty="0"/>
          </a:p>
          <a:p>
            <a:pPr defTabSz="966612">
              <a:defRPr/>
            </a:pPr>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https://english.stackexchange.com/questions/335105/etymology-of-the-use-of-drive-to-refer-to-a-digital-storage-medium</a:t>
            </a:r>
          </a:p>
          <a:p>
            <a:pPr defTabSz="966612">
              <a:defRPr/>
            </a:pPr>
            <a:endParaRPr lang="en-US" dirty="0"/>
          </a:p>
        </p:txBody>
      </p:sp>
      <p:sp>
        <p:nvSpPr>
          <p:cNvPr id="4" name="Slide Number Placeholder 3"/>
          <p:cNvSpPr>
            <a:spLocks noGrp="1"/>
          </p:cNvSpPr>
          <p:nvPr>
            <p:ph type="sldNum" sz="quarter" idx="10"/>
          </p:nvPr>
        </p:nvSpPr>
        <p:spPr/>
        <p:txBody>
          <a:bodyPr/>
          <a:lstStyle/>
          <a:p>
            <a:fld id="{872D4F22-4051-4F28-9B90-CE898DB336CD}" type="slidenum">
              <a:rPr lang="en-CA" smtClean="0"/>
              <a:t>7</a:t>
            </a:fld>
            <a:endParaRPr lang="en-CA"/>
          </a:p>
        </p:txBody>
      </p:sp>
    </p:spTree>
    <p:extLst>
      <p:ext uri="{BB962C8B-B14F-4D97-AF65-F5344CB8AC3E}">
        <p14:creationId xmlns:p14="http://schemas.microsoft.com/office/powerpoint/2010/main" val="423855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t>Automagic = as programmers, we know hardware and operating systems do things for us but we don't want to know how. Therefore, auto</a:t>
            </a:r>
            <a:r>
              <a:rPr lang="en-US" b="1"/>
              <a:t>magic</a:t>
            </a:r>
            <a:r>
              <a:rPr lang="en-US" dirty="0"/>
              <a:t>.</a:t>
            </a:r>
          </a:p>
          <a:p>
            <a:pPr defTabSz="966612">
              <a:defRPr/>
            </a:pPr>
            <a:endParaRPr lang="en-US" dirty="0"/>
          </a:p>
          <a:p>
            <a:pPr defTabSz="966612">
              <a:defRPr/>
            </a:pPr>
            <a:r>
              <a:rPr lang="en-US"/>
              <a:t>Windows "mounts" a new storage device such as a USB device as a drive and does this automatically. DOS and Windows were designed for end users, Unix &amp; Linux were designed for ICT geeks like you see around you in this room</a:t>
            </a:r>
            <a:r>
              <a:rPr lang="en-US" dirty="0"/>
              <a:t>.</a:t>
            </a:r>
          </a:p>
          <a:p>
            <a:pPr defTabSz="966612">
              <a:defRPr/>
            </a:pPr>
            <a:endParaRPr lang="en-US" dirty="0"/>
          </a:p>
          <a:p>
            <a:pPr defTabSz="966612">
              <a:defRPr/>
            </a:pPr>
            <a:r>
              <a:rPr lang="en-US" dirty="0"/>
              <a:t>https://en.wikipedia.org/wiki/Mount_(computing)</a:t>
            </a:r>
          </a:p>
          <a:p>
            <a:pPr defTabSz="966612">
              <a:defRPr/>
            </a:pPr>
            <a:endParaRPr lang="en-US" dirty="0"/>
          </a:p>
          <a:p>
            <a:pPr defTabSz="966612">
              <a:defRPr/>
            </a:pPr>
            <a:r>
              <a:rPr lang="en-CA" dirty="0"/>
              <a:t>https://www.ibm.com/developerworks/library/l-lpic1-104-3/index.html</a:t>
            </a:r>
          </a:p>
        </p:txBody>
      </p:sp>
      <p:sp>
        <p:nvSpPr>
          <p:cNvPr id="4" name="Slide Number Placeholder 3"/>
          <p:cNvSpPr>
            <a:spLocks noGrp="1"/>
          </p:cNvSpPr>
          <p:nvPr>
            <p:ph type="sldNum" sz="quarter" idx="10"/>
          </p:nvPr>
        </p:nvSpPr>
        <p:spPr/>
        <p:txBody>
          <a:bodyPr/>
          <a:lstStyle/>
          <a:p>
            <a:fld id="{872D4F22-4051-4F28-9B90-CE898DB336CD}" type="slidenum">
              <a:rPr lang="en-CA" smtClean="0"/>
              <a:t>8</a:t>
            </a:fld>
            <a:endParaRPr lang="en-CA"/>
          </a:p>
        </p:txBody>
      </p:sp>
    </p:spTree>
    <p:extLst>
      <p:ext uri="{BB962C8B-B14F-4D97-AF65-F5344CB8AC3E}">
        <p14:creationId xmlns:p14="http://schemas.microsoft.com/office/powerpoint/2010/main" val="192166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SSDs are currently 6 – 10 times the capital cost of HDDs per GB. SSDs usually last longer with twice the read/write life cycle of HDDs. https</a:t>
            </a:r>
            <a:r>
              <a:rPr lang="en-CA" sz="1200" kern="1200" dirty="0">
                <a:solidFill>
                  <a:schemeClr val="tx1"/>
                </a:solidFill>
                <a:effectLst/>
                <a:latin typeface="+mn-lt"/>
                <a:ea typeface="+mn-ea"/>
                <a:cs typeface="+mn-cs"/>
              </a:rPr>
              <a:t>://www.tomshardware.com/features/ssd-vs-hdd-hard-drive-difference</a:t>
            </a:r>
            <a:br>
              <a:rPr lang="en-CA" sz="1200" kern="1200">
                <a:solidFill>
                  <a:schemeClr val="tx1"/>
                </a:solidFill>
                <a:effectLst/>
                <a:latin typeface="+mn-lt"/>
                <a:ea typeface="+mn-ea"/>
                <a:cs typeface="+mn-cs"/>
              </a:rPr>
            </a:br>
            <a:r>
              <a:rPr lang="en-CA" sz="1200" u="sng" kern="1200">
                <a:solidFill>
                  <a:schemeClr val="tx1"/>
                </a:solidFill>
                <a:effectLst/>
                <a:latin typeface="+mn-lt"/>
                <a:ea typeface="+mn-ea"/>
                <a:cs typeface="+mn-cs"/>
              </a:rPr>
              <a:t>Op</a:t>
            </a:r>
            <a:r>
              <a:rPr lang="en-CA" sz="1200" kern="1200">
                <a:solidFill>
                  <a:schemeClr val="tx1"/>
                </a:solidFill>
                <a:effectLst/>
                <a:latin typeface="+mn-lt"/>
                <a:ea typeface="+mn-ea"/>
                <a:cs typeface="+mn-cs"/>
              </a:rPr>
              <a:t>erating </a:t>
            </a:r>
            <a:r>
              <a:rPr lang="en-CA" sz="1200" u="sng" kern="1200">
                <a:solidFill>
                  <a:schemeClr val="tx1"/>
                </a:solidFill>
                <a:effectLst/>
                <a:latin typeface="+mn-lt"/>
                <a:ea typeface="+mn-ea"/>
                <a:cs typeface="+mn-cs"/>
              </a:rPr>
              <a:t>ex</a:t>
            </a:r>
            <a:r>
              <a:rPr lang="en-CA" sz="1200" kern="1200">
                <a:solidFill>
                  <a:schemeClr val="tx1"/>
                </a:solidFill>
                <a:effectLst/>
                <a:latin typeface="+mn-lt"/>
                <a:ea typeface="+mn-ea"/>
                <a:cs typeface="+mn-cs"/>
              </a:rPr>
              <a:t>pense is the electricity to run the device </a:t>
            </a:r>
            <a:r>
              <a:rPr lang="en-CA" sz="1200" i="1" kern="1200">
                <a:solidFill>
                  <a:schemeClr val="tx1"/>
                </a:solidFill>
                <a:effectLst/>
                <a:latin typeface="+mn-lt"/>
                <a:ea typeface="+mn-ea"/>
                <a:cs typeface="+mn-cs"/>
              </a:rPr>
              <a:t>and</a:t>
            </a:r>
            <a:r>
              <a:rPr lang="en-CA" sz="1200" kern="1200">
                <a:solidFill>
                  <a:schemeClr val="tx1"/>
                </a:solidFill>
                <a:effectLst/>
                <a:latin typeface="+mn-lt"/>
                <a:ea typeface="+mn-ea"/>
                <a:cs typeface="+mn-cs"/>
              </a:rPr>
              <a:t> the climate control system to manage the heat created. You pay twice for the energy to run computer systems</a:t>
            </a:r>
            <a:r>
              <a:rPr lang="en-CA" sz="1200" kern="1200" dirty="0">
                <a:solidFill>
                  <a:schemeClr val="tx1"/>
                </a:solidFill>
                <a:effectLst/>
                <a:latin typeface="+mn-lt"/>
                <a:ea typeface="+mn-ea"/>
                <a:cs typeface="+mn-cs"/>
              </a:rPr>
              <a:t>.</a:t>
            </a:r>
          </a:p>
          <a:p>
            <a:r>
              <a:rPr lang="en-CA" sz="1200" kern="1200">
                <a:solidFill>
                  <a:schemeClr val="tx1"/>
                </a:solidFill>
                <a:effectLst/>
                <a:latin typeface="+mn-lt"/>
                <a:ea typeface="+mn-ea"/>
                <a:cs typeface="+mn-cs"/>
              </a:rPr>
              <a:t>Overall HDDs in active use consume at least twice the power used by SSDs to perform the same work. HDDs will also produce more heat which means even more power to run cooling fans and the computer room's climate control</a:t>
            </a:r>
            <a:r>
              <a:rPr lang="en-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r>
              <a:rPr lang="en-CA" sz="1200" b="1" kern="1200">
                <a:solidFill>
                  <a:schemeClr val="tx1"/>
                </a:solidFill>
                <a:effectLst/>
                <a:latin typeface="+mn-lt"/>
                <a:ea typeface="+mn-ea"/>
                <a:cs typeface="+mn-cs"/>
              </a:rPr>
              <a:t>DAS</a:t>
            </a:r>
            <a:r>
              <a:rPr lang="en-CA" sz="1200" kern="1200">
                <a:solidFill>
                  <a:schemeClr val="tx1"/>
                </a:solidFill>
                <a:effectLst/>
                <a:latin typeface="+mn-lt"/>
                <a:ea typeface="+mn-ea"/>
                <a:cs typeface="+mn-cs"/>
              </a:rPr>
              <a:t> Direct attach = storage devices installed within the computer </a:t>
            </a:r>
            <a:r>
              <a:rPr lang="en-US" sz="1200" kern="1200">
                <a:solidFill>
                  <a:schemeClr val="tx1"/>
                </a:solidFill>
                <a:effectLst/>
                <a:latin typeface="+mn-lt"/>
                <a:ea typeface="+mn-ea"/>
                <a:cs typeface="+mn-cs"/>
              </a:rPr>
              <a:t>on a data bus connected to a motherboard or disk controller</a:t>
            </a:r>
            <a:r>
              <a:rPr lang="en-CA" sz="1200" kern="1200">
                <a:solidFill>
                  <a:schemeClr val="tx1"/>
                </a:solidFill>
                <a:effectLst/>
                <a:latin typeface="+mn-lt"/>
                <a:ea typeface="+mn-ea"/>
                <a:cs typeface="+mn-cs"/>
              </a:rPr>
              <a:t>, also known as 'internal' drives. Mostly used in PCs and smaller servers –limited by physical drive bay space in standalone systems</a:t>
            </a:r>
            <a:r>
              <a:rPr lang="en-CA"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https://en.wikipedia.org/wiki/Direct-attached_storage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https://www.cnet.com/how-to/digital-storage-basics-part-1-internal-storage-vs-memory/</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https://www.backblaze.com/blog/how-reliable-are-ssds/</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Why HDDs Dominate Hyperscale Cloud Architecture | Seagate Canada</a:t>
            </a:r>
            <a:br>
              <a:rPr lang="en-US" dirty="0"/>
            </a:br>
            <a:r>
              <a:rPr lang="en-US" dirty="0"/>
              <a:t>https://www.seagate.com/ca/en/blog/why-hdds-dominate-hyperscale-cloud-architecture/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Seagate's data comes from IDC; Seagate sells both HDD and SDD of all capacities and durability/reliability from consumer to enterprise/cloud level. i</a:t>
            </a:r>
            <a:r>
              <a:rPr lang="en-US" sz="1200" kern="1200" dirty="0">
                <a:solidFill>
                  <a:schemeClr val="tx1"/>
                </a:solidFill>
                <a:effectLst/>
                <a:latin typeface="+mn-lt"/>
                <a:ea typeface="+mn-ea"/>
                <a:cs typeface="+mn-cs"/>
              </a:rPr>
              <a:t>.</a:t>
            </a:r>
            <a:r>
              <a:rPr lang="en-US" sz="1200" kern="1200">
                <a:solidFill>
                  <a:schemeClr val="tx1"/>
                </a:solidFill>
                <a:effectLst/>
                <a:latin typeface="+mn-lt"/>
                <a:ea typeface="+mn-ea"/>
                <a:cs typeface="+mn-cs"/>
              </a:rPr>
              <a:t>e. they are not pitching a self-interested solution. They sell what the market demands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HDDs currently dominate the cloud exabyte market—offering the lowest cost per terabyte based on TCO factors including price, cost, capacity, power, performance, reliability, and data retention</a:t>
            </a:r>
            <a:r>
              <a:rPr lang="en-US" b="0" i="0" dirty="0">
                <a:solidFill>
                  <a:srgbClr val="000000"/>
                </a:solidFill>
                <a:effectLst/>
                <a:latin typeface="Helvetica Neue"/>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SSDs provide an appropriate value proposition for performance-sensitive, highly transactional workloads closer to compute nodes i</a:t>
            </a:r>
            <a:r>
              <a:rPr lang="en-US" b="0" i="0" dirty="0">
                <a:solidFill>
                  <a:srgbClr val="000000"/>
                </a:solidFill>
                <a:effectLst/>
                <a:latin typeface="Helvetica Neue"/>
              </a:rPr>
              <a:t>.</a:t>
            </a:r>
            <a:r>
              <a:rPr lang="en-US" b="0" i="0">
                <a:solidFill>
                  <a:srgbClr val="000000"/>
                </a:solidFill>
                <a:effectLst/>
                <a:latin typeface="Helvetica Neue"/>
              </a:rPr>
              <a:t>e. servers. But TCO for SDD is 6 X HDD </a:t>
            </a:r>
            <a:endParaRPr lang="en-US" b="0" i="0" dirty="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HDDs represent the predominant storage for cloud data centers because they provide the best TCO for the vast majority of cloud workloads. More than 90% of exabytes in cloud data centers are stored on HDDs, and the remaining 10% are stored on SSDs according to market intelligence firm IDC. Industry analyst TRENDFOCUS stated that more than 1ZB of HDD storage capacity shipped in ~2021.  50 million 20-terabyte hard drives are needed to store one zettabyte of data. By 2025, 12.6ZB of installed storage capacity is projected, evenly split between business data centres and cloud service providers. Almost half of that capacity will be driven by data analytics, artificial intelligence, deep learning, and an increasing number of IoT devices capturing, creating, and exchanging data with other edge devices [</a:t>
            </a:r>
            <a:r>
              <a:rPr lang="en-US" b="0" i="0" err="1">
                <a:solidFill>
                  <a:srgbClr val="000000"/>
                </a:solidFill>
                <a:effectLst/>
                <a:latin typeface="Helvetica Neue"/>
              </a:rPr>
              <a:t>IoT</a:t>
            </a:r>
            <a:r>
              <a:rPr lang="en-US" b="0" i="0">
                <a:solidFill>
                  <a:srgbClr val="000000"/>
                </a:solidFill>
                <a:effectLst/>
                <a:latin typeface="Helvetica Neue"/>
              </a:rPr>
              <a:t>, smartphones, tablets] and the cloud. </a:t>
            </a:r>
            <a:endParaRPr lang="en-US" b="0" i="0" dirty="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000000"/>
              </a:solidFill>
              <a:effectLst/>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rgbClr val="000000"/>
                </a:solidFill>
                <a:effectLst/>
                <a:latin typeface="Helvetica Neue"/>
                <a:ea typeface="+mn-ea"/>
                <a:cs typeface="+mn-cs"/>
              </a:rPr>
              <a:t>Storage density of HDD continue to increase with same or increasing IOPS performance (</a:t>
            </a:r>
            <a:r>
              <a:rPr lang="en-US" sz="1200" b="0" i="0" kern="1200" dirty="0">
                <a:solidFill>
                  <a:srgbClr val="000000"/>
                </a:solidFill>
                <a:effectLst/>
                <a:latin typeface="Helvetica Neue"/>
                <a:ea typeface="+mn-ea"/>
                <a:cs typeface="+mn-cs"/>
              </a:rPr>
              <a:t>Input</a:t>
            </a:r>
            <a:r>
              <a:rPr lang="en-US" sz="1200" b="0" i="0" kern="1200">
                <a:solidFill>
                  <a:srgbClr val="000000"/>
                </a:solidFill>
                <a:effectLst/>
                <a:latin typeface="Helvetica Neue"/>
                <a:ea typeface="+mn-ea"/>
                <a:cs typeface="+mn-cs"/>
              </a:rPr>
              <a:t>/output Operations per Second) and same or decreasing </a:t>
            </a:r>
            <a:r>
              <a:rPr lang="en-US" b="0" i="0">
                <a:solidFill>
                  <a:srgbClr val="000000"/>
                </a:solidFill>
                <a:effectLst/>
                <a:latin typeface="Helvetica Neue"/>
              </a:rPr>
              <a:t>power consumption as the lower-capacity drives of previous generations</a:t>
            </a:r>
            <a:r>
              <a:rPr lang="en-US" b="0" i="0" dirty="0">
                <a:solidFill>
                  <a:srgbClr val="000000"/>
                </a:solidFill>
                <a:effectLst/>
                <a:latin typeface="Helvetica Neue"/>
              </a:rPr>
              <a:t>.</a:t>
            </a:r>
            <a:br>
              <a:rPr lang="en-US" sz="1200" kern="1200">
                <a:solidFill>
                  <a:schemeClr val="tx1"/>
                </a:solidFill>
                <a:effectLst/>
                <a:latin typeface="+mn-lt"/>
                <a:ea typeface="+mn-ea"/>
                <a:cs typeface="+mn-cs"/>
              </a:rPr>
            </a:br>
            <a:r>
              <a:rPr lang="en-US" b="0" i="0">
                <a:solidFill>
                  <a:srgbClr val="000000"/>
                </a:solidFill>
                <a:effectLst/>
                <a:latin typeface="Helvetica Neue"/>
              </a:rPr>
              <a:t>increased HDD capacity is expected to offset any decline in SSD costs through to 2030</a:t>
            </a:r>
            <a:r>
              <a:rPr lang="en-US" b="0" i="0" dirty="0">
                <a:solidFill>
                  <a:srgbClr val="000000"/>
                </a:solidFill>
                <a:effectLst/>
                <a:latin typeface="Helvetica Neue"/>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2D4F22-4051-4F28-9B90-CE898DB336CD}" type="slidenum">
              <a:rPr lang="en-CA" smtClean="0"/>
              <a:t>9</a:t>
            </a:fld>
            <a:endParaRPr lang="en-CA"/>
          </a:p>
        </p:txBody>
      </p:sp>
    </p:spTree>
    <p:extLst>
      <p:ext uri="{BB962C8B-B14F-4D97-AF65-F5344CB8AC3E}">
        <p14:creationId xmlns:p14="http://schemas.microsoft.com/office/powerpoint/2010/main" val="59582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t>2024-05-03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6F86D3-C1FC-4C3E-9D0B-3355CEE0905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1660575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F86D3-C1FC-4C3E-9D0B-3355CEE0905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16637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6F86D3-C1FC-4C3E-9D0B-3355CEE0905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49306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6F86D3-C1FC-4C3E-9D0B-3355CEE09054}"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304811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6F86D3-C1FC-4C3E-9D0B-3355CEE09054}"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58894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Click to edit Master title style</a:t>
            </a:r>
          </a:p>
        </p:txBody>
      </p:sp>
      <p:sp>
        <p:nvSpPr>
          <p:cNvPr id="3" name="Content Placeholder 2"/>
          <p:cNvSpPr>
            <a:spLocks noGrp="1"/>
          </p:cNvSpPr>
          <p:nvPr>
            <p:ph idx="1"/>
          </p:nvPr>
        </p:nvSpPr>
        <p:spPr>
          <a:xfrm>
            <a:off x="457200" y="1002382"/>
            <a:ext cx="8229600" cy="3657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6F86D3-C1FC-4C3E-9D0B-3355CEE09054}"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1066544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F86D3-C1FC-4C3E-9D0B-3355CEE09054}"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399836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86D3-C1FC-4C3E-9D0B-3355CEE09054}"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2911842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86D3-C1FC-4C3E-9D0B-3355CEE09054}"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3345556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F86D3-C1FC-4C3E-9D0B-3355CEE0905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2661896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F86D3-C1FC-4C3E-9D0B-3355CEE0905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227065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t>2024-05-03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
        <p:nvSpPr>
          <p:cNvPr id="6" name="Content Placeholder 2"/>
          <p:cNvSpPr>
            <a:spLocks noGrp="1"/>
          </p:cNvSpPr>
          <p:nvPr>
            <p:ph idx="1"/>
          </p:nvPr>
        </p:nvSpPr>
        <p:spPr>
          <a:xfrm>
            <a:off x="457200" y="1002382"/>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411509"/>
            <a:ext cx="720080" cy="830997"/>
          </a:xfrm>
          <a:prstGeom prst="rect">
            <a:avLst/>
          </a:prstGeom>
          <a:noFill/>
        </p:spPr>
        <p:txBody>
          <a:bodyPr wrap="square" rtlCol="0">
            <a:spAutoFit/>
          </a:bodyPr>
          <a:lstStyle/>
          <a:p>
            <a:r>
              <a:rPr lang="en-CA" sz="4800" dirty="0" err="1">
                <a:solidFill>
                  <a:schemeClr val="tx2">
                    <a:lumMod val="60000"/>
                    <a:lumOff val="40000"/>
                  </a:schemeClr>
                </a:solidFill>
                <a:latin typeface="Webdings" pitchFamily="18" charset="2"/>
              </a:rPr>
              <a:t>i</a:t>
            </a:r>
            <a:endParaRPr lang="en-CA" sz="4800" dirty="0">
              <a:solidFill>
                <a:schemeClr val="tx2">
                  <a:lumMod val="60000"/>
                  <a:lumOff val="40000"/>
                </a:schemeClr>
              </a:solidFill>
              <a:latin typeface="Webdings" pitchFamily="18" charset="2"/>
            </a:endParaRPr>
          </a:p>
        </p:txBody>
      </p:sp>
    </p:spTree>
    <p:extLst>
      <p:ext uri="{BB962C8B-B14F-4D97-AF65-F5344CB8AC3E}">
        <p14:creationId xmlns:p14="http://schemas.microsoft.com/office/powerpoint/2010/main" val="248261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t>2024-05-03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7" name="Straight Connector 6"/>
          <p:cNvCxnSpPr/>
          <p:nvPr/>
        </p:nvCxnSpPr>
        <p:spPr>
          <a:xfrm>
            <a:off x="683568" y="422793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82192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t>2024-05-03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spTree>
    <p:extLst>
      <p:ext uri="{BB962C8B-B14F-4D97-AF65-F5344CB8AC3E}">
        <p14:creationId xmlns:p14="http://schemas.microsoft.com/office/powerpoint/2010/main" val="53037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47484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t>2024-05-03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
        <p:nvSpPr>
          <p:cNvPr id="9" name="Picture Placeholder 8"/>
          <p:cNvSpPr>
            <a:spLocks noGrp="1"/>
          </p:cNvSpPr>
          <p:nvPr>
            <p:ph type="pic" sz="quarter" idx="13"/>
          </p:nvPr>
        </p:nvSpPr>
        <p:spPr>
          <a:xfrm>
            <a:off x="5004048" y="1257301"/>
            <a:ext cx="4139952" cy="3886200"/>
          </a:xfrm>
        </p:spPr>
        <p:txBody>
          <a:bodyPr/>
          <a:lstStyle/>
          <a:p>
            <a:endParaRPr lang="en-CA" dirty="0"/>
          </a:p>
        </p:txBody>
      </p:sp>
    </p:spTree>
    <p:extLst>
      <p:ext uri="{BB962C8B-B14F-4D97-AF65-F5344CB8AC3E}">
        <p14:creationId xmlns:p14="http://schemas.microsoft.com/office/powerpoint/2010/main" val="61619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t>2024-05-03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t>2024-05-03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t>2024-05-03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E9B07471-B472-4C3F-B46F-D347BD4AB42B}" type="datetimeFigureOut">
              <a:rPr lang="en-CA" smtClean="0"/>
              <a:t>2024-05-03</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520302C-C939-453E-8DD2-9FE6F9C2455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28" r:id="rId3"/>
    <p:sldLayoutId id="2147484119" r:id="rId4"/>
    <p:sldLayoutId id="2147484130" r:id="rId5"/>
    <p:sldLayoutId id="2147484129" r:id="rId6"/>
    <p:sldLayoutId id="2147484121" r:id="rId7"/>
    <p:sldLayoutId id="2147484122" r:id="rId8"/>
    <p:sldLayoutId id="2147484123" r:id="rId9"/>
    <p:sldLayoutId id="2147484120" r:id="rId10"/>
    <p:sldLayoutId id="2147484124" r:id="rId11"/>
    <p:sldLayoutId id="2147484125" r:id="rId12"/>
    <p:sldLayoutId id="2147484126" r:id="rId13"/>
    <p:sldLayoutId id="2147484127" r:id="rId14"/>
  </p:sldLayoutIdLst>
  <p:txStyles>
    <p:title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46F86D3-C1FC-4C3E-9D0B-3355CEE09054}" type="datetimeFigureOut">
              <a:rPr lang="en-US" smtClean="0"/>
              <a:t>5/3/2024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4F03574-07D9-43E9-809A-27FFDBE462B9}" type="slidenum">
              <a:rPr lang="en-US" smtClean="0"/>
              <a:t>‹#›</a:t>
            </a:fld>
            <a:endParaRPr lang="en-US"/>
          </a:p>
        </p:txBody>
      </p:sp>
    </p:spTree>
    <p:extLst>
      <p:ext uri="{BB962C8B-B14F-4D97-AF65-F5344CB8AC3E}">
        <p14:creationId xmlns:p14="http://schemas.microsoft.com/office/powerpoint/2010/main" val="3649377676"/>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Online_transaction_process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inaero.com/how-to-enable-the-recycle-bin-on-removable-driv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ocs.microsoft.com/en-us/windows/powertoy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a:t>Computer Principles for Programmers</a:t>
            </a:r>
            <a:endParaRPr lang="en-CA" dirty="0"/>
          </a:p>
        </p:txBody>
      </p:sp>
      <p:sp>
        <p:nvSpPr>
          <p:cNvPr id="3" name="Subtitle 2"/>
          <p:cNvSpPr>
            <a:spLocks noGrp="1"/>
          </p:cNvSpPr>
          <p:nvPr>
            <p:ph type="subTitle" idx="1"/>
          </p:nvPr>
        </p:nvSpPr>
        <p:spPr>
          <a:xfrm>
            <a:off x="685800" y="2628900"/>
            <a:ext cx="7630616" cy="1485900"/>
          </a:xfrm>
        </p:spPr>
        <p:txBody>
          <a:bodyPr>
            <a:normAutofit/>
          </a:bodyPr>
          <a:lstStyle/>
          <a:p>
            <a:endParaRPr lang="en-US" b="1" dirty="0"/>
          </a:p>
          <a:p>
            <a:r>
              <a:rPr lang="en-US" b="1"/>
              <a:t>File Systems and Visual Studio intro</a:t>
            </a:r>
            <a:endParaRPr lang="en-US" b="1" dirty="0"/>
          </a:p>
        </p:txBody>
      </p:sp>
    </p:spTree>
    <p:extLst>
      <p:ext uri="{BB962C8B-B14F-4D97-AF65-F5344CB8AC3E}">
        <p14:creationId xmlns:p14="http://schemas.microsoft.com/office/powerpoint/2010/main" val="258669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CA" i="1"/>
              <a:t>Persistent</a:t>
            </a:r>
            <a:r>
              <a:rPr lang="en-CA"/>
              <a:t> storage – SAN   </a:t>
            </a:r>
            <a:r>
              <a:rPr lang="en-CA">
                <a:solidFill>
                  <a:schemeClr val="tx1">
                    <a:lumMod val="50000"/>
                    <a:lumOff val="50000"/>
                  </a:schemeClr>
                </a:solidFill>
              </a:rPr>
              <a:t>"</a:t>
            </a:r>
            <a:r>
              <a:rPr lang="en-CA" dirty="0">
                <a:solidFill>
                  <a:schemeClr val="tx1">
                    <a:lumMod val="50000"/>
                    <a:lumOff val="50000"/>
                  </a:schemeClr>
                </a:solidFill>
              </a:rPr>
              <a:t>SAN"</a:t>
            </a:r>
            <a:endParaRPr lang="en-CA" dirty="0"/>
          </a:p>
        </p:txBody>
      </p:sp>
      <p:sp>
        <p:nvSpPr>
          <p:cNvPr id="3" name="Content Placeholder 2"/>
          <p:cNvSpPr>
            <a:spLocks noGrp="1"/>
          </p:cNvSpPr>
          <p:nvPr>
            <p:ph idx="1"/>
          </p:nvPr>
        </p:nvSpPr>
        <p:spPr>
          <a:xfrm>
            <a:off x="4788024" y="987574"/>
            <a:ext cx="4355976" cy="4155926"/>
          </a:xfrm>
        </p:spPr>
        <p:txBody>
          <a:bodyPr wrap="square">
            <a:normAutofit/>
          </a:bodyPr>
          <a:lstStyle/>
          <a:p>
            <a:pPr>
              <a:lnSpc>
                <a:spcPct val="120000"/>
              </a:lnSpc>
              <a:spcBef>
                <a:spcPts val="0"/>
              </a:spcBef>
            </a:pPr>
            <a:r>
              <a:rPr lang="en-CA" sz="2300"/>
              <a:t>Storage Area Network</a:t>
            </a:r>
            <a:endParaRPr lang="en-CA" sz="2300" dirty="0"/>
          </a:p>
          <a:p>
            <a:pPr lvl="1">
              <a:lnSpc>
                <a:spcPct val="120000"/>
              </a:lnSpc>
              <a:spcBef>
                <a:spcPts val="0"/>
              </a:spcBef>
            </a:pPr>
            <a:r>
              <a:rPr lang="en-CA" sz="1800"/>
              <a:t>virtual drives. </a:t>
            </a:r>
            <a:r>
              <a:rPr lang="en-CA" sz="1800" i="1"/>
              <a:t>scalable</a:t>
            </a:r>
            <a:r>
              <a:rPr lang="en-CA" sz="1800"/>
              <a:t>. flexible</a:t>
            </a:r>
            <a:r>
              <a:rPr lang="en-CA" sz="1800" dirty="0"/>
              <a:t>.</a:t>
            </a:r>
          </a:p>
          <a:p>
            <a:pPr lvl="2">
              <a:lnSpc>
                <a:spcPct val="120000"/>
              </a:lnSpc>
              <a:spcBef>
                <a:spcPts val="0"/>
              </a:spcBef>
            </a:pPr>
            <a:r>
              <a:rPr lang="en-CA" sz="1600"/>
              <a:t>servers see it </a:t>
            </a:r>
            <a:r>
              <a:rPr lang="en-CA" sz="1600" i="1"/>
              <a:t>as if </a:t>
            </a:r>
            <a:r>
              <a:rPr lang="en-CA" sz="1600"/>
              <a:t>it were DAS</a:t>
            </a:r>
            <a:endParaRPr lang="en-CA" sz="1600" dirty="0"/>
          </a:p>
          <a:p>
            <a:pPr lvl="2">
              <a:lnSpc>
                <a:spcPct val="120000"/>
              </a:lnSpc>
              <a:spcBef>
                <a:spcPts val="0"/>
              </a:spcBef>
            </a:pPr>
            <a:r>
              <a:rPr lang="en-CA" sz="1600"/>
              <a:t>similar function to DAS but unconstrained by drive capacity</a:t>
            </a:r>
            <a:r>
              <a:rPr lang="en-CA" sz="1600" dirty="0"/>
              <a:t>.</a:t>
            </a:r>
          </a:p>
          <a:p>
            <a:pPr lvl="2">
              <a:lnSpc>
                <a:spcPct val="120000"/>
              </a:lnSpc>
              <a:spcBef>
                <a:spcPts val="0"/>
              </a:spcBef>
            </a:pPr>
            <a:r>
              <a:rPr lang="en-CA" sz="1600"/>
              <a:t>is effectively "</a:t>
            </a:r>
            <a:r>
              <a:rPr lang="en-CA" sz="1600" dirty="0"/>
              <a:t>attached"</a:t>
            </a:r>
          </a:p>
          <a:p>
            <a:pPr lvl="1">
              <a:lnSpc>
                <a:spcPct val="120000"/>
              </a:lnSpc>
              <a:spcBef>
                <a:spcPts val="0"/>
              </a:spcBef>
            </a:pPr>
            <a:r>
              <a:rPr lang="en-CA" sz="1800"/>
              <a:t>provides storage for rack / blade diskless servers</a:t>
            </a:r>
            <a:endParaRPr lang="en-CA" sz="1800" dirty="0"/>
          </a:p>
          <a:p>
            <a:pPr lvl="1">
              <a:lnSpc>
                <a:spcPct val="120000"/>
              </a:lnSpc>
              <a:spcBef>
                <a:spcPts val="0"/>
              </a:spcBef>
            </a:pPr>
            <a:r>
              <a:rPr lang="en-CA" sz="1800"/>
              <a:t>Fibre Channel connect for high-performance</a:t>
            </a:r>
            <a:r>
              <a:rPr lang="en-CA" sz="1800" dirty="0"/>
              <a:t>.</a:t>
            </a:r>
          </a:p>
        </p:txBody>
      </p:sp>
      <p:pic>
        <p:nvPicPr>
          <p:cNvPr id="1026" name="Picture 2" descr="Storage Area Network (SAN)">
            <a:extLst>
              <a:ext uri="{FF2B5EF4-FFF2-40B4-BE49-F238E27FC236}">
                <a16:creationId xmlns:a16="http://schemas.microsoft.com/office/drawing/2014/main" id="{534F09A0-2E49-0AC1-6AB4-AEECDD523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87574"/>
            <a:ext cx="4115866" cy="412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40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CA" i="1"/>
              <a:t>Persistent</a:t>
            </a:r>
            <a:r>
              <a:rPr lang="en-CA"/>
              <a:t> storage – Cloud</a:t>
            </a:r>
            <a:endParaRPr lang="en-CA" dirty="0"/>
          </a:p>
        </p:txBody>
      </p:sp>
      <p:sp>
        <p:nvSpPr>
          <p:cNvPr id="3" name="Content Placeholder 2"/>
          <p:cNvSpPr>
            <a:spLocks noGrp="1"/>
          </p:cNvSpPr>
          <p:nvPr>
            <p:ph idx="1"/>
          </p:nvPr>
        </p:nvSpPr>
        <p:spPr>
          <a:xfrm>
            <a:off x="5005746" y="915566"/>
            <a:ext cx="4030750" cy="4155926"/>
          </a:xfrm>
        </p:spPr>
        <p:txBody>
          <a:bodyPr wrap="square">
            <a:normAutofit fontScale="92500" lnSpcReduction="10000"/>
          </a:bodyPr>
          <a:lstStyle/>
          <a:p>
            <a:pPr>
              <a:lnSpc>
                <a:spcPct val="120000"/>
              </a:lnSpc>
              <a:spcBef>
                <a:spcPts val="0"/>
              </a:spcBef>
            </a:pPr>
            <a:r>
              <a:rPr lang="en-CA"/>
              <a:t>High Tier Cloud – </a:t>
            </a:r>
            <a:r>
              <a:rPr lang="en-CA" sz="1800"/>
              <a:t>needs high bandwidth, low latency, </a:t>
            </a:r>
            <a:r>
              <a:rPr lang="en-CA" sz="1800" b="1" i="1"/>
              <a:t>private</a:t>
            </a:r>
            <a:r>
              <a:rPr lang="en-CA" sz="1800" i="1"/>
              <a:t> </a:t>
            </a:r>
            <a:r>
              <a:rPr lang="en-CA" sz="1800"/>
              <a:t>network to cloud storage provider</a:t>
            </a:r>
            <a:endParaRPr lang="en-CA" sz="1800" dirty="0"/>
          </a:p>
          <a:p>
            <a:pPr lvl="1">
              <a:lnSpc>
                <a:spcPct val="120000"/>
              </a:lnSpc>
              <a:spcBef>
                <a:spcPts val="0"/>
              </a:spcBef>
            </a:pPr>
            <a:r>
              <a:rPr lang="en-CA" sz="1800"/>
              <a:t>is effectively "</a:t>
            </a:r>
            <a:r>
              <a:rPr lang="en-CA" sz="1800" dirty="0"/>
              <a:t>attached"</a:t>
            </a:r>
          </a:p>
          <a:p>
            <a:pPr>
              <a:lnSpc>
                <a:spcPct val="120000"/>
              </a:lnSpc>
              <a:spcBef>
                <a:spcPts val="0"/>
              </a:spcBef>
            </a:pPr>
            <a:r>
              <a:rPr lang="en-CA" dirty="0"/>
              <a:t>e.</a:t>
            </a:r>
            <a:r>
              <a:rPr lang="en-CA"/>
              <a:t>g. AWS S3</a:t>
            </a:r>
            <a:r>
              <a:rPr lang="en-CA" sz="1400"/>
              <a:t> (Simple Storage Solutions)</a:t>
            </a:r>
            <a:r>
              <a:rPr lang="en-CA"/>
              <a:t>, </a:t>
            </a:r>
            <a:br>
              <a:rPr lang="en-CA"/>
            </a:br>
            <a:r>
              <a:rPr lang="en-CA"/>
              <a:t>Google Cloud, MS-Azure</a:t>
            </a:r>
            <a:endParaRPr lang="en-CA" dirty="0"/>
          </a:p>
          <a:p>
            <a:pPr lvl="1">
              <a:lnSpc>
                <a:spcPct val="120000"/>
              </a:lnSpc>
              <a:spcBef>
                <a:spcPts val="0"/>
              </a:spcBef>
            </a:pPr>
            <a:r>
              <a:rPr lang="en-CA"/>
              <a:t>zero cap-ex but high op-ex</a:t>
            </a:r>
            <a:endParaRPr lang="en-CA" dirty="0"/>
          </a:p>
          <a:p>
            <a:pPr lvl="1">
              <a:lnSpc>
                <a:spcPct val="120000"/>
              </a:lnSpc>
              <a:spcBef>
                <a:spcPts val="0"/>
              </a:spcBef>
            </a:pPr>
            <a:r>
              <a:rPr lang="en-CA" sz="2000"/>
              <a:t>flexible, s</a:t>
            </a:r>
            <a:r>
              <a:rPr lang="en-CA"/>
              <a:t>cales up | down easily</a:t>
            </a:r>
            <a:endParaRPr lang="en-CA" dirty="0"/>
          </a:p>
          <a:p>
            <a:pPr lvl="1">
              <a:lnSpc>
                <a:spcPct val="120000"/>
              </a:lnSpc>
              <a:spcBef>
                <a:spcPts val="0"/>
              </a:spcBef>
            </a:pPr>
            <a:r>
              <a:rPr lang="en-CA" i="1" u="sng"/>
              <a:t>Not</a:t>
            </a:r>
            <a:r>
              <a:rPr lang="en-CA" i="1"/>
              <a:t> run over public Internet</a:t>
            </a:r>
            <a:endParaRPr lang="en-CA" i="1" dirty="0"/>
          </a:p>
          <a:p>
            <a:pPr lvl="1">
              <a:lnSpc>
                <a:spcPct val="120000"/>
              </a:lnSpc>
              <a:spcBef>
                <a:spcPts val="0"/>
              </a:spcBef>
            </a:pPr>
            <a:r>
              <a:rPr lang="en-CA" i="1" u="sng"/>
              <a:t>Not</a:t>
            </a:r>
            <a:r>
              <a:rPr lang="en-CA" i="1"/>
              <a:t> OneDrive, Google Drive, Dropbox, iCloud, … used via the Internet</a:t>
            </a:r>
            <a:endParaRPr lang="en-CA" dirty="0"/>
          </a:p>
        </p:txBody>
      </p:sp>
      <p:pic>
        <p:nvPicPr>
          <p:cNvPr id="2050" name="Picture 2">
            <a:extLst>
              <a:ext uri="{FF2B5EF4-FFF2-40B4-BE49-F238E27FC236}">
                <a16:creationId xmlns:a16="http://schemas.microsoft.com/office/drawing/2014/main" id="{E28AD398-B668-4BB0-8EE1-9725C3910D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016681"/>
            <a:ext cx="4826234" cy="321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25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CA" i="1"/>
              <a:t>Persistent</a:t>
            </a:r>
            <a:r>
              <a:rPr lang="en-CA"/>
              <a:t> storage – NAS   </a:t>
            </a:r>
            <a:r>
              <a:rPr lang="en-CA">
                <a:solidFill>
                  <a:schemeClr val="tx1">
                    <a:lumMod val="50000"/>
                    <a:lumOff val="50000"/>
                  </a:schemeClr>
                </a:solidFill>
              </a:rPr>
              <a:t>"</a:t>
            </a:r>
            <a:r>
              <a:rPr lang="en-CA" dirty="0">
                <a:solidFill>
                  <a:schemeClr val="tx1">
                    <a:lumMod val="50000"/>
                    <a:lumOff val="50000"/>
                  </a:schemeClr>
                </a:solidFill>
              </a:rPr>
              <a:t>N-A-S"</a:t>
            </a:r>
            <a:endParaRPr lang="en-CA" dirty="0"/>
          </a:p>
        </p:txBody>
      </p:sp>
      <p:sp>
        <p:nvSpPr>
          <p:cNvPr id="3" name="Content Placeholder 2"/>
          <p:cNvSpPr>
            <a:spLocks noGrp="1"/>
          </p:cNvSpPr>
          <p:nvPr>
            <p:ph idx="1"/>
          </p:nvPr>
        </p:nvSpPr>
        <p:spPr>
          <a:xfrm>
            <a:off x="5796136" y="987574"/>
            <a:ext cx="3347864" cy="4155926"/>
          </a:xfrm>
        </p:spPr>
        <p:txBody>
          <a:bodyPr wrap="square">
            <a:normAutofit/>
          </a:bodyPr>
          <a:lstStyle/>
          <a:p>
            <a:pPr>
              <a:lnSpc>
                <a:spcPct val="120000"/>
              </a:lnSpc>
              <a:spcBef>
                <a:spcPts val="0"/>
              </a:spcBef>
            </a:pPr>
            <a:r>
              <a:rPr lang="en-CA" sz="2300"/>
              <a:t>Network Attached Storage</a:t>
            </a:r>
            <a:endParaRPr lang="en-CA" sz="2300" dirty="0"/>
          </a:p>
          <a:p>
            <a:pPr lvl="1">
              <a:lnSpc>
                <a:spcPct val="120000"/>
              </a:lnSpc>
              <a:spcBef>
                <a:spcPts val="0"/>
              </a:spcBef>
            </a:pPr>
            <a:r>
              <a:rPr lang="en-CA" sz="1900" b="1"/>
              <a:t>file-level</a:t>
            </a:r>
            <a:r>
              <a:rPr lang="en-CA" sz="1900"/>
              <a:t> serving </a:t>
            </a:r>
            <a:br>
              <a:rPr lang="en-CA" sz="1900"/>
            </a:br>
            <a:r>
              <a:rPr lang="en-CA" sz="1900"/>
              <a:t>to </a:t>
            </a:r>
            <a:r>
              <a:rPr lang="en-CA" sz="1900" i="1"/>
              <a:t>any</a:t>
            </a:r>
            <a:r>
              <a:rPr lang="en-CA" sz="1900"/>
              <a:t> OS</a:t>
            </a:r>
            <a:endParaRPr lang="en-CA" sz="1900" dirty="0"/>
          </a:p>
          <a:p>
            <a:pPr lvl="1">
              <a:lnSpc>
                <a:spcPct val="120000"/>
              </a:lnSpc>
              <a:spcBef>
                <a:spcPts val="0"/>
              </a:spcBef>
            </a:pPr>
            <a:r>
              <a:rPr lang="en-CA" sz="1900"/>
              <a:t>good for backup </a:t>
            </a:r>
            <a:br>
              <a:rPr lang="en-CA" sz="1900"/>
            </a:br>
            <a:r>
              <a:rPr lang="en-CA" sz="1900"/>
              <a:t>and file storage</a:t>
            </a:r>
            <a:endParaRPr lang="en-CA" sz="1900" dirty="0"/>
          </a:p>
          <a:p>
            <a:pPr lvl="1">
              <a:lnSpc>
                <a:spcPct val="120000"/>
              </a:lnSpc>
              <a:spcBef>
                <a:spcPts val="0"/>
              </a:spcBef>
            </a:pPr>
            <a:r>
              <a:rPr lang="en-CA" sz="1900"/>
              <a:t>not for databases</a:t>
            </a:r>
            <a:endParaRPr lang="en-CA" sz="1900" dirty="0"/>
          </a:p>
          <a:p>
            <a:pPr lvl="1">
              <a:lnSpc>
                <a:spcPct val="120000"/>
              </a:lnSpc>
              <a:spcBef>
                <a:spcPts val="0"/>
              </a:spcBef>
            </a:pPr>
            <a:endParaRPr lang="en-CA" sz="1900" dirty="0"/>
          </a:p>
        </p:txBody>
      </p:sp>
      <p:pic>
        <p:nvPicPr>
          <p:cNvPr id="3074" name="Picture 2" descr="See the source image">
            <a:extLst>
              <a:ext uri="{FF2B5EF4-FFF2-40B4-BE49-F238E27FC236}">
                <a16:creationId xmlns:a16="http://schemas.microsoft.com/office/drawing/2014/main" id="{90EDF526-D5BA-E5F7-1E49-E0563D406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58" y="1203598"/>
            <a:ext cx="5483578" cy="3314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D4ABA823-8B8E-4E39-9846-1E4E4FE142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3579862"/>
            <a:ext cx="2078155" cy="140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1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CA" i="1"/>
              <a:t>Persistent</a:t>
            </a:r>
            <a:r>
              <a:rPr lang="en-CA"/>
              <a:t> storage – Attached</a:t>
            </a:r>
            <a:endParaRPr lang="en-CA" dirty="0"/>
          </a:p>
        </p:txBody>
      </p:sp>
      <p:sp>
        <p:nvSpPr>
          <p:cNvPr id="3" name="Content Placeholder 2"/>
          <p:cNvSpPr>
            <a:spLocks noGrp="1"/>
          </p:cNvSpPr>
          <p:nvPr>
            <p:ph idx="1"/>
          </p:nvPr>
        </p:nvSpPr>
        <p:spPr>
          <a:xfrm>
            <a:off x="323528" y="987574"/>
            <a:ext cx="8748464" cy="4155926"/>
          </a:xfrm>
        </p:spPr>
        <p:txBody>
          <a:bodyPr wrap="square">
            <a:normAutofit fontScale="85000" lnSpcReduction="20000"/>
          </a:bodyPr>
          <a:lstStyle/>
          <a:p>
            <a:pPr marL="0" indent="0">
              <a:lnSpc>
                <a:spcPct val="120000"/>
              </a:lnSpc>
              <a:spcBef>
                <a:spcPts val="0"/>
              </a:spcBef>
              <a:buNone/>
            </a:pPr>
            <a:r>
              <a:rPr lang="en-CA"/>
              <a:t>High-performance &amp; availability</a:t>
            </a:r>
            <a:endParaRPr lang="en-CA" dirty="0"/>
          </a:p>
          <a:p>
            <a:pPr>
              <a:lnSpc>
                <a:spcPct val="120000"/>
              </a:lnSpc>
              <a:spcBef>
                <a:spcPts val="0"/>
              </a:spcBef>
            </a:pPr>
            <a:r>
              <a:rPr lang="en-CA" sz="1900" i="1">
                <a:solidFill>
                  <a:prstClr val="black"/>
                </a:solidFill>
              </a:rPr>
              <a:t>from fastest to slowest for high transaction loads (</a:t>
            </a:r>
            <a:r>
              <a:rPr lang="en-CA" sz="1900" i="1">
                <a:solidFill>
                  <a:prstClr val="black"/>
                </a:solidFill>
                <a:hlinkClick r:id="rId3"/>
              </a:rPr>
              <a:t>OLTP</a:t>
            </a:r>
            <a:r>
              <a:rPr lang="en-CA" sz="1900" i="1">
                <a:solidFill>
                  <a:prstClr val="black"/>
                </a:solidFill>
              </a:rPr>
              <a:t>) &amp; databases</a:t>
            </a:r>
            <a:endParaRPr lang="en-CA" dirty="0"/>
          </a:p>
          <a:p>
            <a:pPr>
              <a:lnSpc>
                <a:spcPct val="120000"/>
              </a:lnSpc>
              <a:spcBef>
                <a:spcPts val="0"/>
              </a:spcBef>
            </a:pPr>
            <a:r>
              <a:rPr lang="en-CA"/>
              <a:t>Direct Attached Storage – </a:t>
            </a:r>
            <a:r>
              <a:rPr lang="en-CA" sz="2000"/>
              <a:t>within same case or rack, direct connection to system</a:t>
            </a:r>
            <a:endParaRPr lang="en-CA" sz="2000" dirty="0"/>
          </a:p>
          <a:p>
            <a:pPr lvl="1">
              <a:lnSpc>
                <a:spcPct val="120000"/>
              </a:lnSpc>
              <a:spcBef>
                <a:spcPts val="0"/>
              </a:spcBef>
            </a:pPr>
            <a:r>
              <a:rPr lang="en-CA"/>
              <a:t>SSD – Solid State Drive. High TCO = high </a:t>
            </a:r>
            <a:r>
              <a:rPr lang="en-CA" b="1"/>
              <a:t>cap</a:t>
            </a:r>
            <a:r>
              <a:rPr lang="en-CA"/>
              <a:t>ital </a:t>
            </a:r>
            <a:r>
              <a:rPr lang="en-CA" b="1"/>
              <a:t>ex</a:t>
            </a:r>
            <a:r>
              <a:rPr lang="en-CA"/>
              <a:t>pense &amp; low </a:t>
            </a:r>
            <a:r>
              <a:rPr lang="en-CA" b="1"/>
              <a:t>op</a:t>
            </a:r>
            <a:r>
              <a:rPr lang="en-CA"/>
              <a:t>erating </a:t>
            </a:r>
            <a:r>
              <a:rPr lang="en-CA" b="1"/>
              <a:t>ex</a:t>
            </a:r>
            <a:r>
              <a:rPr lang="en-CA"/>
              <a:t>pense</a:t>
            </a:r>
            <a:endParaRPr lang="en-CA" dirty="0"/>
          </a:p>
          <a:p>
            <a:pPr lvl="1">
              <a:lnSpc>
                <a:spcPct val="120000"/>
              </a:lnSpc>
              <a:spcBef>
                <a:spcPts val="0"/>
              </a:spcBef>
            </a:pPr>
            <a:r>
              <a:rPr lang="en-CA"/>
              <a:t>HDD – Hard Disk Drive. Lower TCO = low cap-ex &amp; higher op-ex</a:t>
            </a:r>
            <a:r>
              <a:rPr lang="en-CA" dirty="0"/>
              <a:t>.</a:t>
            </a:r>
          </a:p>
          <a:p>
            <a:pPr lvl="1">
              <a:lnSpc>
                <a:spcPct val="120000"/>
              </a:lnSpc>
              <a:spcBef>
                <a:spcPts val="0"/>
              </a:spcBef>
            </a:pPr>
            <a:r>
              <a:rPr lang="en-CA"/>
              <a:t>Limited scalability: constrained by drive size; physical space within case or frame</a:t>
            </a:r>
            <a:endParaRPr lang="en-CA" dirty="0"/>
          </a:p>
          <a:p>
            <a:pPr>
              <a:lnSpc>
                <a:spcPct val="120000"/>
              </a:lnSpc>
              <a:spcBef>
                <a:spcPts val="0"/>
              </a:spcBef>
            </a:pPr>
            <a:r>
              <a:rPr lang="en-CA" sz="2300"/>
              <a:t>SAN – Storage Area Network </a:t>
            </a:r>
            <a:r>
              <a:rPr lang="en-CA" sz="2000"/>
              <a:t>– block-level data storage, Fibre Channel connect</a:t>
            </a:r>
            <a:endParaRPr lang="en-CA" sz="2000" dirty="0"/>
          </a:p>
          <a:p>
            <a:pPr lvl="1">
              <a:lnSpc>
                <a:spcPct val="120000"/>
              </a:lnSpc>
              <a:spcBef>
                <a:spcPts val="0"/>
              </a:spcBef>
            </a:pPr>
            <a:r>
              <a:rPr lang="en-CA" sz="1900"/>
              <a:t>virtual drives. scalable. functionally similar to DAS but independent of drive capacity. </a:t>
            </a:r>
            <a:endParaRPr lang="en-CA" sz="1900" dirty="0"/>
          </a:p>
          <a:p>
            <a:pPr lvl="1">
              <a:lnSpc>
                <a:spcPct val="120000"/>
              </a:lnSpc>
              <a:spcBef>
                <a:spcPts val="0"/>
              </a:spcBef>
            </a:pPr>
            <a:r>
              <a:rPr lang="en-CA" sz="1900"/>
              <a:t>provides storage for rack / blade diskless servers, uses special network-like connection</a:t>
            </a:r>
            <a:r>
              <a:rPr lang="en-CA" sz="1900" dirty="0"/>
              <a:t>.</a:t>
            </a:r>
          </a:p>
          <a:p>
            <a:pPr>
              <a:lnSpc>
                <a:spcPct val="120000"/>
              </a:lnSpc>
              <a:spcBef>
                <a:spcPts val="0"/>
              </a:spcBef>
            </a:pPr>
            <a:r>
              <a:rPr lang="en-CA"/>
              <a:t>High Tier Cloud – </a:t>
            </a:r>
            <a:r>
              <a:rPr lang="en-CA" sz="1800"/>
              <a:t>server needs sophisticated </a:t>
            </a:r>
            <a:r>
              <a:rPr lang="en-CA" sz="1800" i="1"/>
              <a:t>private </a:t>
            </a:r>
            <a:r>
              <a:rPr lang="en-CA" sz="1800"/>
              <a:t>network connection to cloud</a:t>
            </a:r>
            <a:r>
              <a:rPr lang="en-CA" sz="1800" dirty="0"/>
              <a:t>.</a:t>
            </a:r>
            <a:endParaRPr lang="en-CA" dirty="0"/>
          </a:p>
          <a:p>
            <a:pPr lvl="1">
              <a:lnSpc>
                <a:spcPct val="120000"/>
              </a:lnSpc>
              <a:spcBef>
                <a:spcPts val="0"/>
              </a:spcBef>
            </a:pPr>
            <a:r>
              <a:rPr lang="en-CA" i="1" u="sng"/>
              <a:t>Not</a:t>
            </a:r>
            <a:r>
              <a:rPr lang="en-CA" i="1"/>
              <a:t> connected over public Internet. </a:t>
            </a:r>
            <a:r>
              <a:rPr lang="en-CA" i="1" u="sng"/>
              <a:t>Not</a:t>
            </a:r>
            <a:r>
              <a:rPr lang="en-CA" i="1"/>
              <a:t> OneDrive, Google Drive, Dropbox, iCloud</a:t>
            </a:r>
            <a:r>
              <a:rPr lang="en-CA" i="1" dirty="0"/>
              <a:t>.</a:t>
            </a:r>
            <a:endParaRPr lang="en-CA" dirty="0"/>
          </a:p>
          <a:p>
            <a:pPr lvl="1">
              <a:lnSpc>
                <a:spcPct val="120000"/>
              </a:lnSpc>
              <a:spcBef>
                <a:spcPts val="0"/>
              </a:spcBef>
            </a:pPr>
            <a:r>
              <a:rPr lang="en-CA"/>
              <a:t>AWS S3, Google Cloud, MS-Azure – no cap-ex, very high op-ex. Scales quickly</a:t>
            </a:r>
            <a:r>
              <a:rPr lang="en-CA" dirty="0"/>
              <a:t>.</a:t>
            </a:r>
          </a:p>
          <a:p>
            <a:pPr>
              <a:lnSpc>
                <a:spcPct val="120000"/>
              </a:lnSpc>
              <a:spcBef>
                <a:spcPts val="0"/>
              </a:spcBef>
            </a:pPr>
            <a:r>
              <a:rPr lang="en-CA" sz="2300"/>
              <a:t>NAS – Network Attached Storage, </a:t>
            </a:r>
            <a:r>
              <a:rPr lang="en-CA" sz="2300" b="1"/>
              <a:t>file-level</a:t>
            </a:r>
            <a:r>
              <a:rPr lang="en-CA" sz="2300"/>
              <a:t> serving to </a:t>
            </a:r>
            <a:r>
              <a:rPr lang="en-CA" sz="2300" i="1"/>
              <a:t>any</a:t>
            </a:r>
            <a:r>
              <a:rPr lang="en-CA" sz="2300"/>
              <a:t> OS</a:t>
            </a:r>
            <a:endParaRPr lang="en-CA" sz="2300" dirty="0"/>
          </a:p>
          <a:p>
            <a:pPr lvl="1">
              <a:lnSpc>
                <a:spcPct val="120000"/>
              </a:lnSpc>
              <a:spcBef>
                <a:spcPts val="0"/>
              </a:spcBef>
            </a:pPr>
            <a:r>
              <a:rPr lang="en-CA" sz="1900"/>
              <a:t>Performance issues for database / OLTP hosting. good for backup and file storage. </a:t>
            </a:r>
            <a:endParaRPr lang="en-CA" sz="1900" dirty="0"/>
          </a:p>
        </p:txBody>
      </p:sp>
    </p:spTree>
    <p:extLst>
      <p:ext uri="{BB962C8B-B14F-4D97-AF65-F5344CB8AC3E}">
        <p14:creationId xmlns:p14="http://schemas.microsoft.com/office/powerpoint/2010/main" val="377610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742950"/>
          </a:xfrm>
        </p:spPr>
        <p:txBody>
          <a:bodyPr>
            <a:normAutofit/>
          </a:bodyPr>
          <a:lstStyle/>
          <a:p>
            <a:pPr algn="ctr"/>
            <a:r>
              <a:rPr lang="en-CA" i="1"/>
              <a:t>Persistent</a:t>
            </a:r>
            <a:r>
              <a:rPr lang="en-CA"/>
              <a:t> storage – Offline &amp; Nearline</a:t>
            </a:r>
            <a:endParaRPr lang="en-CA" dirty="0"/>
          </a:p>
        </p:txBody>
      </p:sp>
      <p:sp>
        <p:nvSpPr>
          <p:cNvPr id="3" name="Content Placeholder 2"/>
          <p:cNvSpPr>
            <a:spLocks noGrp="1"/>
          </p:cNvSpPr>
          <p:nvPr>
            <p:ph idx="1"/>
          </p:nvPr>
        </p:nvSpPr>
        <p:spPr>
          <a:xfrm>
            <a:off x="395536" y="1059582"/>
            <a:ext cx="8507288" cy="4032448"/>
          </a:xfrm>
        </p:spPr>
        <p:txBody>
          <a:bodyPr wrap="square">
            <a:normAutofit fontScale="92500"/>
          </a:bodyPr>
          <a:lstStyle/>
          <a:p>
            <a:pPr marL="0" indent="0">
              <a:lnSpc>
                <a:spcPct val="120000"/>
              </a:lnSpc>
              <a:spcBef>
                <a:spcPts val="0"/>
              </a:spcBef>
              <a:buNone/>
            </a:pPr>
            <a:r>
              <a:rPr lang="en-US" u="sng"/>
              <a:t>Backup &amp; Archiving</a:t>
            </a:r>
            <a:r>
              <a:rPr lang="en-US"/>
              <a:t>  "</a:t>
            </a:r>
            <a:r>
              <a:rPr lang="en-CA"/>
              <a:t>cold storage</a:t>
            </a:r>
            <a:r>
              <a:rPr lang="en-CA" dirty="0"/>
              <a:t>"</a:t>
            </a:r>
          </a:p>
          <a:p>
            <a:pPr>
              <a:lnSpc>
                <a:spcPct val="120000"/>
              </a:lnSpc>
              <a:spcBef>
                <a:spcPts val="0"/>
              </a:spcBef>
            </a:pPr>
            <a:r>
              <a:rPr lang="en-CA"/>
              <a:t>Linear Tape-Open (LTO-9 18TB</a:t>
            </a:r>
            <a:r>
              <a:rPr lang="en-CA" dirty="0"/>
              <a:t>)</a:t>
            </a:r>
          </a:p>
          <a:p>
            <a:pPr>
              <a:lnSpc>
                <a:spcPct val="120000"/>
              </a:lnSpc>
              <a:spcBef>
                <a:spcPts val="0"/>
              </a:spcBef>
            </a:pPr>
            <a:r>
              <a:rPr lang="en-CA"/>
              <a:t>Optical Disc (Blu Ray 100GB</a:t>
            </a:r>
            <a:r>
              <a:rPr lang="en-CA" dirty="0"/>
              <a:t>)</a:t>
            </a:r>
          </a:p>
          <a:p>
            <a:pPr>
              <a:lnSpc>
                <a:spcPct val="120000"/>
              </a:lnSpc>
              <a:spcBef>
                <a:spcPts val="0"/>
              </a:spcBef>
            </a:pPr>
            <a:r>
              <a:rPr lang="en-US"/>
              <a:t>HDD 18TB</a:t>
            </a:r>
            <a:endParaRPr lang="en-US" dirty="0"/>
          </a:p>
          <a:p>
            <a:pPr>
              <a:lnSpc>
                <a:spcPct val="120000"/>
              </a:lnSpc>
              <a:spcBef>
                <a:spcPts val="0"/>
              </a:spcBef>
            </a:pPr>
            <a:r>
              <a:rPr lang="en-CA"/>
              <a:t>low cap-ex &amp; op-ex, slow / low performance</a:t>
            </a:r>
            <a:endParaRPr lang="en-CA" dirty="0"/>
          </a:p>
          <a:p>
            <a:pPr>
              <a:lnSpc>
                <a:spcPct val="120000"/>
              </a:lnSpc>
              <a:spcBef>
                <a:spcPts val="0"/>
              </a:spcBef>
            </a:pPr>
            <a:r>
              <a:rPr lang="en-CA"/>
              <a:t>Offline (tape | optical), Nearline (tape | optical library, MAID</a:t>
            </a:r>
            <a:r>
              <a:rPr lang="en-CA" dirty="0"/>
              <a:t>)</a:t>
            </a:r>
          </a:p>
          <a:p>
            <a:pPr lvl="1">
              <a:lnSpc>
                <a:spcPct val="120000"/>
              </a:lnSpc>
              <a:spcBef>
                <a:spcPts val="0"/>
              </a:spcBef>
            </a:pPr>
            <a:r>
              <a:rPr lang="en-CA"/>
              <a:t>Offline = manually retrieve tape/disc from physical storage and mount</a:t>
            </a:r>
            <a:endParaRPr lang="en-CA" dirty="0"/>
          </a:p>
          <a:p>
            <a:pPr lvl="1">
              <a:lnSpc>
                <a:spcPct val="120000"/>
              </a:lnSpc>
              <a:spcBef>
                <a:spcPts val="0"/>
              </a:spcBef>
            </a:pPr>
            <a:r>
              <a:rPr lang="en-CA"/>
              <a:t>Nearline = robotic mounting of tape/disc or </a:t>
            </a:r>
            <a:r>
              <a:rPr lang="en-CA" u="sng"/>
              <a:t>M</a:t>
            </a:r>
            <a:r>
              <a:rPr lang="en-CA"/>
              <a:t>assive </a:t>
            </a:r>
            <a:r>
              <a:rPr lang="en-CA" u="sng"/>
              <a:t>A</a:t>
            </a:r>
            <a:r>
              <a:rPr lang="en-CA"/>
              <a:t>rray of </a:t>
            </a:r>
            <a:r>
              <a:rPr lang="en-CA" u="sng"/>
              <a:t>I</a:t>
            </a:r>
            <a:r>
              <a:rPr lang="en-CA"/>
              <a:t>dle </a:t>
            </a:r>
            <a:r>
              <a:rPr lang="en-CA" u="sng"/>
              <a:t>D</a:t>
            </a:r>
            <a:r>
              <a:rPr lang="en-CA"/>
              <a:t>rives </a:t>
            </a:r>
            <a:endParaRPr lang="en-CA" dirty="0"/>
          </a:p>
          <a:p>
            <a:pPr>
              <a:lnSpc>
                <a:spcPct val="120000"/>
              </a:lnSpc>
              <a:spcBef>
                <a:spcPts val="0"/>
              </a:spcBef>
            </a:pPr>
            <a:r>
              <a:rPr lang="en-CA"/>
              <a:t>Cloud cold storage: AWS Glacier, GCS Coldline, BackBlaze B2</a:t>
            </a:r>
            <a:endParaRPr lang="en-CA" dirty="0"/>
          </a:p>
        </p:txBody>
      </p:sp>
      <p:pic>
        <p:nvPicPr>
          <p:cNvPr id="1026" name="Picture 2" descr="1pc M-Disc 100GB Blu Ray 4X BD-R BDXL Triple Layer Blank Media Disc ...">
            <a:extLst>
              <a:ext uri="{FF2B5EF4-FFF2-40B4-BE49-F238E27FC236}">
                <a16:creationId xmlns:a16="http://schemas.microsoft.com/office/drawing/2014/main" id="{9BB89E1F-2048-C7D4-8B44-ABE4F327F4C0}"/>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3801" t="5201" r="5201" b="3801"/>
          <a:stretch/>
        </p:blipFill>
        <p:spPr bwMode="auto">
          <a:xfrm>
            <a:off x="6588224" y="1586508"/>
            <a:ext cx="1269876" cy="1269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BM LTO Ultrium 9 Data Cartridge, Tape Drive, Media 9, Capacity 18TB 45TB, 1">
            <a:extLst>
              <a:ext uri="{FF2B5EF4-FFF2-40B4-BE49-F238E27FC236}">
                <a16:creationId xmlns:a16="http://schemas.microsoft.com/office/drawing/2014/main" id="{9F7FF3E9-1BE2-2463-7E44-FBBA3E2F5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332" y="1023578"/>
            <a:ext cx="1269876" cy="12698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duct Image">
            <a:extLst>
              <a:ext uri="{FF2B5EF4-FFF2-40B4-BE49-F238E27FC236}">
                <a16:creationId xmlns:a16="http://schemas.microsoft.com/office/drawing/2014/main" id="{73C8BC20-FE99-A5ED-4FE0-F76A1BAB689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09" r="15107"/>
          <a:stretch/>
        </p:blipFill>
        <p:spPr bwMode="auto">
          <a:xfrm>
            <a:off x="8080573" y="2151233"/>
            <a:ext cx="883915" cy="126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9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What is a File? What is Data? </a:t>
            </a:r>
            <a:endParaRPr lang="en-CA" dirty="0"/>
          </a:p>
        </p:txBody>
      </p:sp>
      <p:sp>
        <p:nvSpPr>
          <p:cNvPr id="3" name="Content Placeholder 2"/>
          <p:cNvSpPr>
            <a:spLocks noGrp="1"/>
          </p:cNvSpPr>
          <p:nvPr>
            <p:ph idx="1"/>
          </p:nvPr>
        </p:nvSpPr>
        <p:spPr>
          <a:xfrm>
            <a:off x="251520" y="1059582"/>
            <a:ext cx="8712968" cy="3888432"/>
          </a:xfrm>
        </p:spPr>
        <p:txBody>
          <a:bodyPr>
            <a:normAutofit fontScale="92500" lnSpcReduction="10000"/>
          </a:bodyPr>
          <a:lstStyle/>
          <a:p>
            <a:r>
              <a:rPr lang="en-CA" b="1">
                <a:solidFill>
                  <a:schemeClr val="tx2"/>
                </a:solidFill>
              </a:rPr>
              <a:t>File</a:t>
            </a:r>
            <a:r>
              <a:rPr lang="en-CA">
                <a:solidFill>
                  <a:schemeClr val="tx2"/>
                </a:solidFill>
              </a:rPr>
              <a:t>: uniquely named space</a:t>
            </a:r>
            <a:r>
              <a:rPr lang="en-CA"/>
              <a:t> on a Drive. Files contain </a:t>
            </a:r>
            <a:r>
              <a:rPr lang="en-CA">
                <a:solidFill>
                  <a:schemeClr val="tx2"/>
                </a:solidFill>
              </a:rPr>
              <a:t>Data. </a:t>
            </a:r>
            <a:endParaRPr lang="en-CA" dirty="0">
              <a:solidFill>
                <a:schemeClr val="tx2"/>
              </a:solidFill>
            </a:endParaRPr>
          </a:p>
          <a:p>
            <a:r>
              <a:rPr lang="en-CA" b="1">
                <a:solidFill>
                  <a:schemeClr val="tx2"/>
                </a:solidFill>
              </a:rPr>
              <a:t>Data: </a:t>
            </a:r>
            <a:r>
              <a:rPr lang="en-CA">
                <a:solidFill>
                  <a:schemeClr val="tx2"/>
                </a:solidFill>
              </a:rPr>
              <a:t>a sequence of </a:t>
            </a:r>
            <a:r>
              <a:rPr lang="en-CA" b="1">
                <a:solidFill>
                  <a:schemeClr val="tx2"/>
                </a:solidFill>
              </a:rPr>
              <a:t>formatted symbols </a:t>
            </a:r>
            <a:r>
              <a:rPr lang="en-CA">
                <a:solidFill>
                  <a:schemeClr val="tx2"/>
                </a:solidFill>
              </a:rPr>
              <a:t>a file (called a stream) </a:t>
            </a:r>
            <a:endParaRPr lang="en-CA" dirty="0">
              <a:solidFill>
                <a:schemeClr val="tx2"/>
              </a:solidFill>
            </a:endParaRPr>
          </a:p>
          <a:p>
            <a:r>
              <a:rPr lang="en-CA" b="1">
                <a:solidFill>
                  <a:schemeClr val="tx2"/>
                </a:solidFill>
              </a:rPr>
              <a:t>Software:</a:t>
            </a:r>
            <a:r>
              <a:rPr lang="en-CA"/>
              <a:t> </a:t>
            </a:r>
            <a:r>
              <a:rPr lang="en-CA" sz="2600">
                <a:solidFill>
                  <a:schemeClr val="tx2"/>
                </a:solidFill>
              </a:rPr>
              <a:t>encoded machine instructions </a:t>
            </a:r>
            <a:r>
              <a:rPr lang="en-CA"/>
              <a:t>(data in .exe executable file) </a:t>
            </a:r>
            <a:r>
              <a:rPr lang="en-US" sz="2600"/>
              <a:t>compiled from source code </a:t>
            </a:r>
            <a:r>
              <a:rPr lang="en-CA"/>
              <a:t>(data in a .c file</a:t>
            </a:r>
            <a:r>
              <a:rPr lang="en-CA" dirty="0"/>
              <a:t>)</a:t>
            </a:r>
          </a:p>
          <a:p>
            <a:r>
              <a:rPr lang="en-CA" b="1">
                <a:solidFill>
                  <a:schemeClr val="tx2"/>
                </a:solidFill>
              </a:rPr>
              <a:t>Information</a:t>
            </a:r>
            <a:r>
              <a:rPr lang="en-CA" sz="2600"/>
              <a:t>: data interpreted by software that performs a task</a:t>
            </a:r>
            <a:endParaRPr lang="en-CA" sz="2600" dirty="0"/>
          </a:p>
          <a:p>
            <a:pPr lvl="1"/>
            <a:r>
              <a:rPr lang="en-US" sz="2200"/>
              <a:t>MS Word file: data encodes words and images into an essay or book</a:t>
            </a:r>
            <a:endParaRPr lang="en-US" sz="2200" dirty="0"/>
          </a:p>
          <a:p>
            <a:pPr lvl="1"/>
            <a:r>
              <a:rPr lang="en-US" sz="2200"/>
              <a:t>Plain Text file: stream of ASCII characters</a:t>
            </a:r>
            <a:r>
              <a:rPr lang="en-US" sz="2200" dirty="0"/>
              <a:t>.</a:t>
            </a:r>
          </a:p>
          <a:p>
            <a:pPr lvl="2"/>
            <a:r>
              <a:rPr lang="en-US" sz="1900" dirty="0">
                <a:latin typeface="Consolas" panose="020B0609020204030204" pitchFamily="49" charset="0"/>
              </a:rPr>
              <a:t>&lt;</a:t>
            </a:r>
            <a:r>
              <a:rPr lang="en-US" sz="1900">
                <a:latin typeface="Consolas" panose="020B0609020204030204" pitchFamily="49" charset="0"/>
              </a:rPr>
              <a:t>html&gt;</a:t>
            </a:r>
            <a:r>
              <a:rPr lang="en-US" sz="1900"/>
              <a:t> markup with a web site’s content (Ctrl-U in a browser to see it</a:t>
            </a:r>
            <a:r>
              <a:rPr lang="en-US" sz="1900" dirty="0"/>
              <a:t>)</a:t>
            </a:r>
          </a:p>
          <a:p>
            <a:pPr lvl="2"/>
            <a:r>
              <a:rPr lang="en-US" sz="1900"/>
              <a:t>programming source file's formatted symbols</a:t>
            </a:r>
            <a:r>
              <a:rPr lang="en-US" sz="1900" dirty="0"/>
              <a:t>:</a:t>
            </a:r>
            <a:r>
              <a:rPr lang="en-US" sz="1900"/>
              <a:t>	    </a:t>
            </a:r>
            <a:r>
              <a:rPr lang="en-US" sz="1900">
                <a:latin typeface="Consolas" panose="020B0609020204030204" pitchFamily="49" charset="0"/>
              </a:rPr>
              <a:t>#include &lt;</a:t>
            </a:r>
            <a:r>
              <a:rPr lang="en-US" sz="1900" dirty="0">
                <a:latin typeface="Consolas" panose="020B0609020204030204" pitchFamily="49" charset="0"/>
              </a:rPr>
              <a:t>stdio.h&gt;</a:t>
            </a:r>
          </a:p>
          <a:p>
            <a:pPr lvl="3"/>
            <a:r>
              <a:rPr lang="en-CA" sz="1700"/>
              <a:t>Code: human readable instructions for a compiler to generate an executable file</a:t>
            </a:r>
            <a:r>
              <a:rPr lang="en-CA" sz="1700" dirty="0"/>
              <a:t>.</a:t>
            </a:r>
          </a:p>
          <a:p>
            <a:pPr lvl="3"/>
            <a:r>
              <a:rPr lang="en-CA" sz="1700"/>
              <a:t>Comments: explanations for humans to understand the code</a:t>
            </a:r>
            <a:endParaRPr lang="en-US" sz="1700" dirty="0"/>
          </a:p>
        </p:txBody>
      </p:sp>
    </p:spTree>
    <p:extLst>
      <p:ext uri="{BB962C8B-B14F-4D97-AF65-F5344CB8AC3E}">
        <p14:creationId xmlns:p14="http://schemas.microsoft.com/office/powerpoint/2010/main" val="346117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7A69FC-37C1-190A-63A2-72C2A2BFBFD4}"/>
              </a:ext>
            </a:extLst>
          </p:cNvPr>
          <p:cNvSpPr txBox="1">
            <a:spLocks/>
          </p:cNvSpPr>
          <p:nvPr/>
        </p:nvSpPr>
        <p:spPr>
          <a:xfrm>
            <a:off x="4752424" y="1131590"/>
            <a:ext cx="3636000" cy="3600000"/>
          </a:xfrm>
          <a:prstGeom prst="rect">
            <a:avLst/>
          </a:prstGeom>
        </p:spPr>
        <p:txBody>
          <a:bodyPr vert="horz" lIns="0" tIns="0" rIns="0" bIns="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lvl="1" indent="0">
              <a:spcBef>
                <a:spcPts val="0"/>
              </a:spcBef>
              <a:buNone/>
            </a:pPr>
            <a:r>
              <a:rPr lang="en-CA" sz="1800" b="1" dirty="0">
                <a:latin typeface="Consolas" panose="020B0609020204030204" pitchFamily="49" charset="0"/>
              </a:rPr>
              <a:t>helloWorld.PDF</a:t>
            </a:r>
          </a:p>
          <a:p>
            <a:pPr marL="0" lvl="1" indent="0">
              <a:buNone/>
            </a:pPr>
            <a:endParaRPr lang="en-CA" sz="1200" dirty="0">
              <a:latin typeface="Consolas" panose="020B0609020204030204" pitchFamily="49" charset="0"/>
            </a:endParaRPr>
          </a:p>
        </p:txBody>
      </p:sp>
      <p:sp>
        <p:nvSpPr>
          <p:cNvPr id="2" name="Title 1">
            <a:extLst>
              <a:ext uri="{FF2B5EF4-FFF2-40B4-BE49-F238E27FC236}">
                <a16:creationId xmlns:a16="http://schemas.microsoft.com/office/drawing/2014/main" id="{C3A4E5D9-2202-DA9F-5B03-3FE307763BCF}"/>
              </a:ext>
            </a:extLst>
          </p:cNvPr>
          <p:cNvSpPr>
            <a:spLocks noGrp="1"/>
          </p:cNvSpPr>
          <p:nvPr>
            <p:ph type="title"/>
          </p:nvPr>
        </p:nvSpPr>
        <p:spPr>
          <a:xfrm>
            <a:off x="1313638" y="267494"/>
            <a:ext cx="6516724" cy="742950"/>
          </a:xfrm>
        </p:spPr>
        <p:txBody>
          <a:bodyPr/>
          <a:lstStyle/>
          <a:p>
            <a:r>
              <a:rPr lang="en-CA" dirty="0"/>
              <a:t>Data as it appears to end user  </a:t>
            </a:r>
          </a:p>
        </p:txBody>
      </p:sp>
      <p:pic>
        <p:nvPicPr>
          <p:cNvPr id="7" name="Picture 6">
            <a:extLst>
              <a:ext uri="{FF2B5EF4-FFF2-40B4-BE49-F238E27FC236}">
                <a16:creationId xmlns:a16="http://schemas.microsoft.com/office/drawing/2014/main" id="{0B1B1A08-3669-8A5A-1A07-374553E29AA3}"/>
              </a:ext>
            </a:extLst>
          </p:cNvPr>
          <p:cNvPicPr>
            <a:picLocks noChangeAspect="1"/>
          </p:cNvPicPr>
          <p:nvPr/>
        </p:nvPicPr>
        <p:blipFill>
          <a:blip r:embed="rId3"/>
          <a:stretch>
            <a:fillRect/>
          </a:stretch>
        </p:blipFill>
        <p:spPr>
          <a:xfrm>
            <a:off x="4644008" y="1466230"/>
            <a:ext cx="3824368" cy="3010520"/>
          </a:xfrm>
          <a:prstGeom prst="rect">
            <a:avLst/>
          </a:prstGeom>
        </p:spPr>
      </p:pic>
      <p:sp>
        <p:nvSpPr>
          <p:cNvPr id="10" name="Content Placeholder 2">
            <a:extLst>
              <a:ext uri="{FF2B5EF4-FFF2-40B4-BE49-F238E27FC236}">
                <a16:creationId xmlns:a16="http://schemas.microsoft.com/office/drawing/2014/main" id="{56A45F5E-015D-927A-CB0E-B3D90B1A235B}"/>
              </a:ext>
            </a:extLst>
          </p:cNvPr>
          <p:cNvSpPr txBox="1">
            <a:spLocks/>
          </p:cNvSpPr>
          <p:nvPr/>
        </p:nvSpPr>
        <p:spPr>
          <a:xfrm>
            <a:off x="754585" y="1131590"/>
            <a:ext cx="3636000" cy="3600000"/>
          </a:xfrm>
          <a:prstGeom prst="rect">
            <a:avLst/>
          </a:prstGeom>
        </p:spPr>
        <p:txBody>
          <a:bodyPr vert="horz" lIns="0" tIns="0" rIns="0" bIns="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lvl="1" indent="0">
              <a:spcBef>
                <a:spcPts val="0"/>
              </a:spcBef>
              <a:buFont typeface="Arial" pitchFamily="34" charset="0"/>
              <a:buNone/>
            </a:pPr>
            <a:r>
              <a:rPr lang="en-CA" sz="1800" b="1" dirty="0" err="1">
                <a:latin typeface="Consolas" panose="020B0609020204030204" pitchFamily="49" charset="0"/>
              </a:rPr>
              <a:t>helloWorld.c</a:t>
            </a:r>
            <a:endParaRPr lang="en-CA" sz="1200" b="1" dirty="0">
              <a:latin typeface="Consolas" panose="020B0609020204030204" pitchFamily="49" charset="0"/>
            </a:endParaRPr>
          </a:p>
          <a:p>
            <a:pPr marL="0" lvl="1" indent="0">
              <a:spcBef>
                <a:spcPts val="0"/>
              </a:spcBef>
              <a:buFont typeface="Arial" pitchFamily="34" charset="0"/>
              <a:buNone/>
            </a:pPr>
            <a:endParaRPr lang="en-CA" sz="1200" dirty="0">
              <a:latin typeface="Consolas" panose="020B0609020204030204" pitchFamily="49" charset="0"/>
            </a:endParaRPr>
          </a:p>
          <a:p>
            <a:pPr marL="0" indent="0">
              <a:lnSpc>
                <a:spcPct val="114000"/>
              </a:lnSpc>
              <a:spcBef>
                <a:spcPts val="0"/>
              </a:spcBef>
              <a:buNone/>
            </a:pPr>
            <a:r>
              <a:rPr lang="en-CA" sz="1200" dirty="0">
                <a:solidFill>
                  <a:srgbClr val="008000"/>
                </a:solidFill>
                <a:latin typeface="Consolas" panose="020B0609020204030204" pitchFamily="49" charset="0"/>
              </a:rPr>
              <a:t>/* Thanks to Brian Kernighan, 'Hello World'</a:t>
            </a:r>
            <a:endParaRPr lang="en-CA" sz="1200" dirty="0">
              <a:solidFill>
                <a:srgbClr val="000000"/>
              </a:solidFill>
              <a:latin typeface="Consolas" panose="020B0609020204030204" pitchFamily="49" charset="0"/>
            </a:endParaRPr>
          </a:p>
          <a:p>
            <a:pPr marL="0" indent="0">
              <a:lnSpc>
                <a:spcPct val="114000"/>
              </a:lnSpc>
              <a:spcBef>
                <a:spcPts val="0"/>
              </a:spcBef>
              <a:buNone/>
            </a:pPr>
            <a:r>
              <a:rPr lang="en-CA" sz="1200" dirty="0">
                <a:solidFill>
                  <a:srgbClr val="008000"/>
                </a:solidFill>
                <a:latin typeface="Consolas" panose="020B0609020204030204" pitchFamily="49" charset="0"/>
              </a:rPr>
              <a:t>is the traditional first C program. It </a:t>
            </a:r>
            <a:endParaRPr lang="en-CA" sz="1200" dirty="0">
              <a:solidFill>
                <a:srgbClr val="000000"/>
              </a:solidFill>
              <a:latin typeface="Consolas" panose="020B0609020204030204" pitchFamily="49" charset="0"/>
            </a:endParaRPr>
          </a:p>
          <a:p>
            <a:pPr marL="0" indent="0">
              <a:lnSpc>
                <a:spcPct val="114000"/>
              </a:lnSpc>
              <a:spcBef>
                <a:spcPts val="0"/>
              </a:spcBef>
              <a:buNone/>
            </a:pPr>
            <a:r>
              <a:rPr lang="en-CA" sz="1200" dirty="0">
                <a:solidFill>
                  <a:srgbClr val="008000"/>
                </a:solidFill>
                <a:latin typeface="Consolas" panose="020B0609020204030204" pitchFamily="49" charset="0"/>
              </a:rPr>
              <a:t>became legendary with the publication of </a:t>
            </a:r>
            <a:endParaRPr lang="en-CA" sz="1200" dirty="0">
              <a:solidFill>
                <a:srgbClr val="000000"/>
              </a:solidFill>
              <a:latin typeface="Consolas" panose="020B0609020204030204" pitchFamily="49" charset="0"/>
            </a:endParaRPr>
          </a:p>
          <a:p>
            <a:pPr marL="0" indent="0">
              <a:lnSpc>
                <a:spcPct val="114000"/>
              </a:lnSpc>
              <a:spcBef>
                <a:spcPts val="0"/>
              </a:spcBef>
              <a:buNone/>
            </a:pPr>
            <a:r>
              <a:rPr lang="en-CA" sz="1200" dirty="0">
                <a:solidFill>
                  <a:srgbClr val="008000"/>
                </a:solidFill>
                <a:latin typeface="Consolas" panose="020B0609020204030204" pitchFamily="49" charset="0"/>
              </a:rPr>
              <a:t>"The C Programming Language" by Kernighan </a:t>
            </a:r>
            <a:endParaRPr lang="en-CA" sz="1200" dirty="0">
              <a:solidFill>
                <a:srgbClr val="000000"/>
              </a:solidFill>
              <a:latin typeface="Consolas" panose="020B0609020204030204" pitchFamily="49" charset="0"/>
            </a:endParaRPr>
          </a:p>
          <a:p>
            <a:pPr marL="0" indent="0">
              <a:lnSpc>
                <a:spcPct val="114000"/>
              </a:lnSpc>
              <a:spcBef>
                <a:spcPts val="0"/>
              </a:spcBef>
              <a:buNone/>
            </a:pPr>
            <a:r>
              <a:rPr lang="en-CA" sz="1200" dirty="0">
                <a:solidFill>
                  <a:srgbClr val="008000"/>
                </a:solidFill>
                <a:latin typeface="Consolas" panose="020B0609020204030204" pitchFamily="49" charset="0"/>
              </a:rPr>
              <a:t>and Ritchie (1978). */</a:t>
            </a:r>
            <a:endParaRPr lang="en-CA" sz="1200" dirty="0">
              <a:solidFill>
                <a:srgbClr val="000000"/>
              </a:solidFill>
              <a:latin typeface="Consolas" panose="020B0609020204030204" pitchFamily="49" charset="0"/>
            </a:endParaRPr>
          </a:p>
          <a:p>
            <a:pPr marL="0" indent="0">
              <a:lnSpc>
                <a:spcPct val="114000"/>
              </a:lnSpc>
              <a:spcBef>
                <a:spcPts val="0"/>
              </a:spcBef>
              <a:buNone/>
            </a:pPr>
            <a:endParaRPr lang="en-CA" sz="1200" dirty="0">
              <a:solidFill>
                <a:srgbClr val="000000"/>
              </a:solidFill>
              <a:latin typeface="Consolas" panose="020B0609020204030204" pitchFamily="49" charset="0"/>
            </a:endParaRPr>
          </a:p>
          <a:p>
            <a:pPr marL="0" indent="0">
              <a:lnSpc>
                <a:spcPct val="114000"/>
              </a:lnSpc>
              <a:spcBef>
                <a:spcPts val="0"/>
              </a:spcBef>
              <a:buNone/>
            </a:pPr>
            <a:r>
              <a:rPr lang="en-CA" sz="1200" dirty="0">
                <a:solidFill>
                  <a:srgbClr val="808080"/>
                </a:solidFill>
                <a:latin typeface="Consolas" panose="020B0609020204030204" pitchFamily="49" charset="0"/>
              </a:rPr>
              <a:t>#include</a:t>
            </a:r>
            <a:r>
              <a:rPr lang="en-CA" sz="1200" dirty="0">
                <a:solidFill>
                  <a:srgbClr val="000000"/>
                </a:solidFill>
                <a:latin typeface="Consolas" panose="020B0609020204030204" pitchFamily="49" charset="0"/>
              </a:rPr>
              <a:t> </a:t>
            </a:r>
            <a:r>
              <a:rPr lang="en-CA" sz="1200" dirty="0">
                <a:solidFill>
                  <a:srgbClr val="A31515"/>
                </a:solidFill>
                <a:latin typeface="Consolas" panose="020B0609020204030204" pitchFamily="49" charset="0"/>
              </a:rPr>
              <a:t>&lt;stdio.h&gt; </a:t>
            </a:r>
            <a:r>
              <a:rPr lang="en-CA" sz="1200" dirty="0">
                <a:solidFill>
                  <a:srgbClr val="008000"/>
                </a:solidFill>
                <a:latin typeface="Consolas" panose="020B0609020204030204" pitchFamily="49" charset="0"/>
              </a:rPr>
              <a:t>// Input/Output library</a:t>
            </a:r>
            <a:endParaRPr lang="en-CA" sz="1200" dirty="0">
              <a:solidFill>
                <a:srgbClr val="000000"/>
              </a:solidFill>
              <a:latin typeface="Consolas" panose="020B0609020204030204" pitchFamily="49" charset="0"/>
            </a:endParaRPr>
          </a:p>
          <a:p>
            <a:pPr marL="0" indent="0">
              <a:lnSpc>
                <a:spcPct val="114000"/>
              </a:lnSpc>
              <a:spcBef>
                <a:spcPts val="0"/>
              </a:spcBef>
              <a:buNone/>
            </a:pPr>
            <a:endParaRPr lang="en-CA" sz="1200" dirty="0">
              <a:solidFill>
                <a:srgbClr val="000000"/>
              </a:solidFill>
              <a:latin typeface="Consolas" panose="020B0609020204030204" pitchFamily="49" charset="0"/>
            </a:endParaRPr>
          </a:p>
          <a:p>
            <a:pPr marL="0" indent="0">
              <a:lnSpc>
                <a:spcPct val="114000"/>
              </a:lnSpc>
              <a:spcBef>
                <a:spcPts val="0"/>
              </a:spcBef>
              <a:buNone/>
            </a:pPr>
            <a:r>
              <a:rPr lang="en-CA" sz="1200" dirty="0">
                <a:solidFill>
                  <a:srgbClr val="0000FF"/>
                </a:solidFill>
                <a:latin typeface="Consolas" panose="020B0609020204030204" pitchFamily="49" charset="0"/>
              </a:rPr>
              <a:t>int</a:t>
            </a:r>
            <a:r>
              <a:rPr lang="en-CA" sz="1200" dirty="0">
                <a:solidFill>
                  <a:srgbClr val="000000"/>
                </a:solidFill>
                <a:latin typeface="Consolas" panose="020B0609020204030204" pitchFamily="49" charset="0"/>
              </a:rPr>
              <a:t> main(</a:t>
            </a:r>
            <a:r>
              <a:rPr lang="en-CA" sz="1200" dirty="0">
                <a:solidFill>
                  <a:srgbClr val="0000FF"/>
                </a:solidFill>
                <a:latin typeface="Consolas" panose="020B0609020204030204" pitchFamily="49" charset="0"/>
              </a:rPr>
              <a:t>void</a:t>
            </a:r>
            <a:r>
              <a:rPr lang="en-CA" sz="1200" dirty="0">
                <a:solidFill>
                  <a:srgbClr val="000000"/>
                </a:solidFill>
                <a:latin typeface="Consolas" panose="020B0609020204030204" pitchFamily="49" charset="0"/>
              </a:rPr>
              <a:t>)     </a:t>
            </a:r>
            <a:r>
              <a:rPr lang="en-CA" sz="1200" dirty="0">
                <a:solidFill>
                  <a:srgbClr val="008000"/>
                </a:solidFill>
                <a:latin typeface="Consolas" panose="020B0609020204030204" pitchFamily="49" charset="0"/>
              </a:rPr>
              <a:t>// starts a C program</a:t>
            </a:r>
            <a:endParaRPr lang="en-CA" sz="1200" dirty="0">
              <a:solidFill>
                <a:srgbClr val="000000"/>
              </a:solidFill>
              <a:latin typeface="Consolas" panose="020B0609020204030204" pitchFamily="49" charset="0"/>
            </a:endParaRPr>
          </a:p>
          <a:p>
            <a:pPr marL="0" indent="0">
              <a:lnSpc>
                <a:spcPct val="114000"/>
              </a:lnSpc>
              <a:spcBef>
                <a:spcPts val="0"/>
              </a:spcBef>
              <a:buNone/>
            </a:pPr>
            <a:r>
              <a:rPr lang="en-CA" sz="1200" dirty="0">
                <a:solidFill>
                  <a:srgbClr val="000000"/>
                </a:solidFill>
                <a:latin typeface="Consolas" panose="020B0609020204030204" pitchFamily="49" charset="0"/>
              </a:rPr>
              <a:t>{</a:t>
            </a:r>
          </a:p>
          <a:p>
            <a:pPr marL="0" indent="0">
              <a:lnSpc>
                <a:spcPct val="114000"/>
              </a:lnSpc>
              <a:spcBef>
                <a:spcPts val="0"/>
              </a:spcBef>
              <a:buNone/>
            </a:pPr>
            <a:r>
              <a:rPr lang="en-CA" sz="1200" dirty="0">
                <a:solidFill>
                  <a:srgbClr val="000000"/>
                </a:solidFill>
                <a:latin typeface="Consolas" panose="020B0609020204030204" pitchFamily="49" charset="0"/>
              </a:rPr>
              <a:t>   printf(</a:t>
            </a:r>
            <a:r>
              <a:rPr lang="en-CA" sz="1200" dirty="0">
                <a:solidFill>
                  <a:srgbClr val="A31515"/>
                </a:solidFill>
                <a:latin typeface="Consolas" panose="020B0609020204030204" pitchFamily="49" charset="0"/>
              </a:rPr>
              <a:t>"Hello, World!\n"</a:t>
            </a:r>
            <a:r>
              <a:rPr lang="en-CA" sz="1200" dirty="0">
                <a:solidFill>
                  <a:srgbClr val="000000"/>
                </a:solidFill>
                <a:latin typeface="Consolas" panose="020B0609020204030204" pitchFamily="49" charset="0"/>
              </a:rPr>
              <a:t>); </a:t>
            </a:r>
            <a:r>
              <a:rPr lang="en-CA" sz="1200" dirty="0">
                <a:solidFill>
                  <a:srgbClr val="008000"/>
                </a:solidFill>
                <a:latin typeface="Consolas" panose="020B0609020204030204" pitchFamily="49" charset="0"/>
              </a:rPr>
              <a:t>// output</a:t>
            </a:r>
            <a:endParaRPr lang="en-CA" sz="1200" dirty="0">
              <a:solidFill>
                <a:srgbClr val="000000"/>
              </a:solidFill>
              <a:latin typeface="Consolas" panose="020B0609020204030204" pitchFamily="49" charset="0"/>
            </a:endParaRPr>
          </a:p>
          <a:p>
            <a:pPr marL="0" indent="0">
              <a:lnSpc>
                <a:spcPct val="114000"/>
              </a:lnSpc>
              <a:spcBef>
                <a:spcPts val="0"/>
              </a:spcBef>
              <a:buNone/>
            </a:pPr>
            <a:r>
              <a:rPr lang="en-CA" sz="1200" dirty="0">
                <a:solidFill>
                  <a:srgbClr val="000000"/>
                </a:solidFill>
                <a:latin typeface="Consolas" panose="020B0609020204030204" pitchFamily="49" charset="0"/>
              </a:rPr>
              <a:t>   </a:t>
            </a:r>
            <a:r>
              <a:rPr lang="en-CA" sz="1200" dirty="0">
                <a:solidFill>
                  <a:srgbClr val="0000FF"/>
                </a:solidFill>
                <a:latin typeface="Consolas" panose="020B0609020204030204" pitchFamily="49" charset="0"/>
              </a:rPr>
              <a:t>return</a:t>
            </a:r>
            <a:r>
              <a:rPr lang="en-CA" sz="1200" dirty="0">
                <a:solidFill>
                  <a:srgbClr val="000000"/>
                </a:solidFill>
                <a:latin typeface="Consolas" panose="020B0609020204030204" pitchFamily="49" charset="0"/>
              </a:rPr>
              <a:t> 0; </a:t>
            </a:r>
            <a:r>
              <a:rPr lang="en-CA" sz="1200" dirty="0">
                <a:solidFill>
                  <a:srgbClr val="008000"/>
                </a:solidFill>
                <a:latin typeface="Consolas" panose="020B0609020204030204" pitchFamily="49" charset="0"/>
              </a:rPr>
              <a:t>// return to operating system</a:t>
            </a:r>
            <a:endParaRPr lang="en-CA" sz="1200" dirty="0">
              <a:solidFill>
                <a:srgbClr val="000000"/>
              </a:solidFill>
              <a:latin typeface="Consolas" panose="020B0609020204030204" pitchFamily="49" charset="0"/>
            </a:endParaRPr>
          </a:p>
          <a:p>
            <a:pPr marL="0" indent="0">
              <a:lnSpc>
                <a:spcPct val="114000"/>
              </a:lnSpc>
              <a:spcBef>
                <a:spcPts val="0"/>
              </a:spcBef>
              <a:buNone/>
            </a:pPr>
            <a:r>
              <a:rPr lang="en-CA" sz="1200" dirty="0">
                <a:solidFill>
                  <a:srgbClr val="000000"/>
                </a:solidFill>
                <a:latin typeface="Consolas" panose="020B0609020204030204" pitchFamily="49" charset="0"/>
              </a:rPr>
              <a:t>} </a:t>
            </a:r>
          </a:p>
          <a:p>
            <a:pPr marL="0" indent="0">
              <a:lnSpc>
                <a:spcPct val="114000"/>
              </a:lnSpc>
              <a:spcBef>
                <a:spcPts val="0"/>
              </a:spcBef>
              <a:buNone/>
            </a:pPr>
            <a:endParaRPr lang="en-CA" sz="1200" dirty="0">
              <a:solidFill>
                <a:srgbClr val="000000"/>
              </a:solidFill>
              <a:latin typeface="Consolas" panose="020B0609020204030204" pitchFamily="49" charset="0"/>
            </a:endParaRPr>
          </a:p>
          <a:p>
            <a:pPr marL="0" indent="0">
              <a:lnSpc>
                <a:spcPct val="114000"/>
              </a:lnSpc>
              <a:buNone/>
            </a:pPr>
            <a:endParaRPr lang="en-CA" sz="1100" dirty="0">
              <a:solidFill>
                <a:srgbClr val="000000"/>
              </a:solidFill>
              <a:latin typeface="Cascadia Mono" panose="020B0609020000020004" pitchFamily="49" charset="0"/>
            </a:endParaRPr>
          </a:p>
        </p:txBody>
      </p:sp>
    </p:spTree>
    <p:extLst>
      <p:ext uri="{BB962C8B-B14F-4D97-AF65-F5344CB8AC3E}">
        <p14:creationId xmlns:p14="http://schemas.microsoft.com/office/powerpoint/2010/main" val="306225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7A69FC-37C1-190A-63A2-72C2A2BFBFD4}"/>
              </a:ext>
            </a:extLst>
          </p:cNvPr>
          <p:cNvSpPr txBox="1">
            <a:spLocks/>
          </p:cNvSpPr>
          <p:nvPr/>
        </p:nvSpPr>
        <p:spPr>
          <a:xfrm>
            <a:off x="4752424" y="1131590"/>
            <a:ext cx="4356080" cy="3600000"/>
          </a:xfrm>
          <a:prstGeom prst="rect">
            <a:avLst/>
          </a:prstGeom>
        </p:spPr>
        <p:txBody>
          <a:bodyPr vert="horz" lIns="0" tIns="0" rIns="0" bIns="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lvl="1" indent="0">
              <a:spcBef>
                <a:spcPts val="0"/>
              </a:spcBef>
              <a:buNone/>
            </a:pPr>
            <a:r>
              <a:rPr lang="en-CA" sz="1800" b="1" dirty="0">
                <a:latin typeface="Consolas" panose="020B0609020204030204" pitchFamily="49" charset="0"/>
              </a:rPr>
              <a:t>helloWorld.PDF</a:t>
            </a:r>
          </a:p>
          <a:p>
            <a:pPr marL="0" lvl="1" indent="0">
              <a:spcBef>
                <a:spcPts val="0"/>
              </a:spcBef>
              <a:buNone/>
            </a:pPr>
            <a:endParaRPr lang="en-CA" sz="1200" dirty="0">
              <a:latin typeface="Consolas" panose="020B0609020204030204" pitchFamily="49" charset="0"/>
            </a:endParaRPr>
          </a:p>
          <a:p>
            <a:pPr marL="0" lvl="1" indent="0">
              <a:spcBef>
                <a:spcPts val="0"/>
              </a:spcBef>
              <a:buNone/>
            </a:pPr>
            <a:r>
              <a:rPr lang="en-CA" sz="1200" dirty="0">
                <a:latin typeface="Consolas" panose="020B0609020204030204" pitchFamily="49" charset="0"/>
              </a:rPr>
              <a:t>%PDF-1.7</a:t>
            </a:r>
          </a:p>
          <a:p>
            <a:pPr marL="0" lvl="1" indent="0">
              <a:spcBef>
                <a:spcPts val="0"/>
              </a:spcBef>
              <a:buNone/>
            </a:pPr>
            <a:r>
              <a:rPr lang="en-CA" sz="1200" dirty="0">
                <a:latin typeface="Consolas" panose="020B0609020204030204" pitchFamily="49" charset="0"/>
              </a:rPr>
              <a:t>%µµµµ</a:t>
            </a:r>
          </a:p>
          <a:p>
            <a:pPr marL="0" lvl="1" indent="0">
              <a:spcBef>
                <a:spcPts val="0"/>
              </a:spcBef>
              <a:buNone/>
            </a:pPr>
            <a:r>
              <a:rPr lang="en-CA" sz="1200" dirty="0">
                <a:latin typeface="Consolas" panose="020B0609020204030204" pitchFamily="49" charset="0"/>
              </a:rPr>
              <a:t>1 0 obj</a:t>
            </a:r>
          </a:p>
          <a:p>
            <a:pPr marL="0" lvl="1" indent="0">
              <a:spcBef>
                <a:spcPts val="0"/>
              </a:spcBef>
              <a:buNone/>
            </a:pPr>
            <a:r>
              <a:rPr lang="en-CA" sz="1200" dirty="0">
                <a:latin typeface="Consolas" panose="020B0609020204030204" pitchFamily="49" charset="0"/>
              </a:rPr>
              <a:t>&lt;&lt;/Type/Catalog/Pages 2 0 R/Lang(</a:t>
            </a:r>
            <a:r>
              <a:rPr lang="en-CA" sz="1200" dirty="0" err="1">
                <a:latin typeface="Consolas" panose="020B0609020204030204" pitchFamily="49" charset="0"/>
              </a:rPr>
              <a:t>en</a:t>
            </a:r>
            <a:r>
              <a:rPr lang="en-CA" sz="1200" dirty="0">
                <a:latin typeface="Consolas" panose="020B0609020204030204" pitchFamily="49" charset="0"/>
              </a:rPr>
              <a:t>) /Metadata 12 0</a:t>
            </a:r>
          </a:p>
          <a:p>
            <a:pPr marL="0" lvl="1" indent="0">
              <a:spcBef>
                <a:spcPts val="0"/>
              </a:spcBef>
              <a:buNone/>
            </a:pPr>
            <a:r>
              <a:rPr lang="en-CA" sz="1200" dirty="0" err="1">
                <a:latin typeface="Consolas" panose="020B0609020204030204" pitchFamily="49" charset="0"/>
              </a:rPr>
              <a:t>endobj</a:t>
            </a:r>
            <a:endParaRPr lang="en-CA" sz="1200" dirty="0">
              <a:latin typeface="Consolas" panose="020B0609020204030204" pitchFamily="49" charset="0"/>
            </a:endParaRPr>
          </a:p>
          <a:p>
            <a:pPr marL="0" lvl="1" indent="0">
              <a:spcBef>
                <a:spcPts val="0"/>
              </a:spcBef>
              <a:buNone/>
            </a:pPr>
            <a:r>
              <a:rPr lang="en-CA" sz="1200" dirty="0">
                <a:latin typeface="Consolas" panose="020B0609020204030204" pitchFamily="49" charset="0"/>
              </a:rPr>
              <a:t>2 0 obj</a:t>
            </a:r>
          </a:p>
          <a:p>
            <a:pPr marL="0" lvl="1" indent="0">
              <a:spcBef>
                <a:spcPts val="0"/>
              </a:spcBef>
              <a:buNone/>
            </a:pPr>
            <a:r>
              <a:rPr lang="en-CA" sz="1200" dirty="0">
                <a:latin typeface="Consolas" panose="020B0609020204030204" pitchFamily="49" charset="0"/>
              </a:rPr>
              <a:t>&lt;&lt;/Type/Pages/Count 1/Kids[ 3 0 R] &gt;&gt;</a:t>
            </a:r>
          </a:p>
          <a:p>
            <a:pPr marL="0" lvl="1" indent="0">
              <a:spcBef>
                <a:spcPts val="0"/>
              </a:spcBef>
              <a:buNone/>
            </a:pPr>
            <a:r>
              <a:rPr lang="en-CA" sz="1200" dirty="0" err="1">
                <a:latin typeface="Consolas" panose="020B0609020204030204" pitchFamily="49" charset="0"/>
              </a:rPr>
              <a:t>endobj</a:t>
            </a:r>
            <a:endParaRPr lang="en-CA" sz="1200" dirty="0">
              <a:latin typeface="Consolas" panose="020B0609020204030204" pitchFamily="49" charset="0"/>
            </a:endParaRPr>
          </a:p>
          <a:p>
            <a:pPr marL="0" lvl="1" indent="0">
              <a:spcBef>
                <a:spcPts val="0"/>
              </a:spcBef>
              <a:buNone/>
            </a:pPr>
            <a:r>
              <a:rPr lang="en-CA" sz="1200" dirty="0">
                <a:latin typeface="Consolas" panose="020B0609020204030204" pitchFamily="49" charset="0"/>
              </a:rPr>
              <a:t>3 0 obj</a:t>
            </a:r>
          </a:p>
          <a:p>
            <a:pPr marL="0" lvl="1" indent="0">
              <a:spcBef>
                <a:spcPts val="0"/>
              </a:spcBef>
              <a:buNone/>
            </a:pPr>
            <a:r>
              <a:rPr lang="en-CA" sz="1200" dirty="0">
                <a:latin typeface="Consolas" panose="020B0609020204030204" pitchFamily="49" charset="0"/>
              </a:rPr>
              <a:t>&lt;&lt;/Type/Page/Parent 2 0 R/Resources&lt;&lt;/</a:t>
            </a:r>
            <a:r>
              <a:rPr lang="en-CA" sz="1200" dirty="0" err="1">
                <a:latin typeface="Consolas" panose="020B0609020204030204" pitchFamily="49" charset="0"/>
              </a:rPr>
              <a:t>ExtGState</a:t>
            </a:r>
            <a:r>
              <a:rPr lang="en-CA" sz="1200" dirty="0">
                <a:latin typeface="Consolas" panose="020B0609020204030204" pitchFamily="49" charset="0"/>
              </a:rPr>
              <a:t>&lt;&lt;/G</a:t>
            </a:r>
          </a:p>
          <a:p>
            <a:pPr marL="0" lvl="1" indent="0">
              <a:spcBef>
                <a:spcPts val="0"/>
              </a:spcBef>
              <a:buNone/>
            </a:pPr>
            <a:r>
              <a:rPr lang="en-CA" sz="1200" dirty="0" err="1">
                <a:latin typeface="Consolas" panose="020B0609020204030204" pitchFamily="49" charset="0"/>
              </a:rPr>
              <a:t>endobj</a:t>
            </a:r>
            <a:endParaRPr lang="en-CA" sz="1200" dirty="0">
              <a:latin typeface="Consolas" panose="020B0609020204030204" pitchFamily="49" charset="0"/>
            </a:endParaRPr>
          </a:p>
          <a:p>
            <a:pPr marL="0" lvl="1" indent="0">
              <a:spcBef>
                <a:spcPts val="0"/>
              </a:spcBef>
              <a:buNone/>
            </a:pPr>
            <a:r>
              <a:rPr lang="en-CA" sz="1200" dirty="0">
                <a:latin typeface="Consolas" panose="020B0609020204030204" pitchFamily="49" charset="0"/>
              </a:rPr>
              <a:t>4 0 obj</a:t>
            </a:r>
          </a:p>
          <a:p>
            <a:pPr marL="0" lvl="1" indent="0">
              <a:spcBef>
                <a:spcPts val="0"/>
              </a:spcBef>
              <a:buNone/>
            </a:pPr>
            <a:r>
              <a:rPr lang="en-CA" sz="1200" dirty="0">
                <a:latin typeface="Consolas" panose="020B0609020204030204" pitchFamily="49" charset="0"/>
              </a:rPr>
              <a:t>&lt;&lt;/Type/</a:t>
            </a:r>
            <a:r>
              <a:rPr lang="en-CA" sz="1200" dirty="0" err="1">
                <a:latin typeface="Consolas" panose="020B0609020204030204" pitchFamily="49" charset="0"/>
              </a:rPr>
              <a:t>ExtGState</a:t>
            </a:r>
            <a:r>
              <a:rPr lang="en-CA" sz="1200" dirty="0">
                <a:latin typeface="Consolas" panose="020B0609020204030204" pitchFamily="49" charset="0"/>
              </a:rPr>
              <a:t>/BM/Normal/ca 1&gt;&gt;</a:t>
            </a:r>
          </a:p>
          <a:p>
            <a:pPr marL="0" lvl="1" indent="0">
              <a:spcBef>
                <a:spcPts val="0"/>
              </a:spcBef>
              <a:buNone/>
            </a:pPr>
            <a:r>
              <a:rPr lang="en-CA" sz="1200" dirty="0" err="1">
                <a:latin typeface="Consolas" panose="020B0609020204030204" pitchFamily="49" charset="0"/>
              </a:rPr>
              <a:t>endobj</a:t>
            </a:r>
            <a:endParaRPr lang="en-CA" sz="1200" dirty="0">
              <a:latin typeface="Consolas" panose="020B0609020204030204" pitchFamily="49" charset="0"/>
            </a:endParaRPr>
          </a:p>
          <a:p>
            <a:pPr marL="0" lvl="1" indent="0">
              <a:spcBef>
                <a:spcPts val="0"/>
              </a:spcBef>
              <a:buNone/>
            </a:pPr>
            <a:r>
              <a:rPr lang="en-CA" sz="1200" dirty="0">
                <a:latin typeface="Consolas" panose="020B0609020204030204" pitchFamily="49" charset="0"/>
              </a:rPr>
              <a:t>5 0 obj</a:t>
            </a:r>
          </a:p>
          <a:p>
            <a:pPr marL="0" lvl="1" indent="0">
              <a:spcBef>
                <a:spcPts val="0"/>
              </a:spcBef>
              <a:buNone/>
            </a:pPr>
            <a:r>
              <a:rPr lang="en-CA" sz="1200" dirty="0">
                <a:latin typeface="Consolas" panose="020B0609020204030204" pitchFamily="49" charset="0"/>
              </a:rPr>
              <a:t>&lt;&lt;/Filter/</a:t>
            </a:r>
            <a:r>
              <a:rPr lang="en-CA" sz="1200" dirty="0" err="1">
                <a:latin typeface="Consolas" panose="020B0609020204030204" pitchFamily="49" charset="0"/>
              </a:rPr>
              <a:t>FlateDecode</a:t>
            </a:r>
            <a:r>
              <a:rPr lang="en-CA" sz="1200" dirty="0">
                <a:latin typeface="Consolas" panose="020B0609020204030204" pitchFamily="49" charset="0"/>
              </a:rPr>
              <a:t>/Length 964&gt;&gt;</a:t>
            </a:r>
          </a:p>
          <a:p>
            <a:pPr marL="0" lvl="1" indent="0">
              <a:spcBef>
                <a:spcPts val="0"/>
              </a:spcBef>
              <a:buNone/>
            </a:pPr>
            <a:r>
              <a:rPr lang="en-CA" sz="1200" dirty="0">
                <a:latin typeface="Consolas" panose="020B0609020204030204" pitchFamily="49" charset="0"/>
              </a:rPr>
              <a:t>stream</a:t>
            </a:r>
          </a:p>
        </p:txBody>
      </p:sp>
      <p:sp>
        <p:nvSpPr>
          <p:cNvPr id="13" name="Content Placeholder 2">
            <a:extLst>
              <a:ext uri="{FF2B5EF4-FFF2-40B4-BE49-F238E27FC236}">
                <a16:creationId xmlns:a16="http://schemas.microsoft.com/office/drawing/2014/main" id="{235D4D74-A875-46EA-BA42-A24F9C59C3A6}"/>
              </a:ext>
            </a:extLst>
          </p:cNvPr>
          <p:cNvSpPr txBox="1">
            <a:spLocks/>
          </p:cNvSpPr>
          <p:nvPr/>
        </p:nvSpPr>
        <p:spPr>
          <a:xfrm>
            <a:off x="754585" y="1131590"/>
            <a:ext cx="3636000" cy="3600000"/>
          </a:xfrm>
          <a:prstGeom prst="rect">
            <a:avLst/>
          </a:prstGeom>
        </p:spPr>
        <p:txBody>
          <a:bodyPr vert="horz" lIns="0" tIns="0" rIns="0" bIns="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lvl="1" indent="0">
              <a:spcBef>
                <a:spcPts val="0"/>
              </a:spcBef>
              <a:buFont typeface="Arial" pitchFamily="34" charset="0"/>
              <a:buNone/>
            </a:pPr>
            <a:r>
              <a:rPr lang="en-CA" sz="1800" b="1" dirty="0" err="1">
                <a:latin typeface="Consolas" panose="020B0609020204030204" pitchFamily="49" charset="0"/>
              </a:rPr>
              <a:t>helloWorld.c</a:t>
            </a:r>
            <a:endParaRPr lang="en-CA" sz="1200" b="1" dirty="0">
              <a:latin typeface="Consolas" panose="020B0609020204030204" pitchFamily="49" charset="0"/>
            </a:endParaRPr>
          </a:p>
          <a:p>
            <a:pPr marL="0" lvl="1" indent="0">
              <a:spcBef>
                <a:spcPts val="0"/>
              </a:spcBef>
              <a:buFont typeface="Arial" pitchFamily="34" charset="0"/>
              <a:buNone/>
            </a:pPr>
            <a:endParaRPr lang="en-CA" sz="1200" dirty="0">
              <a:latin typeface="Consolas" panose="020B0609020204030204" pitchFamily="49" charset="0"/>
            </a:endParaRPr>
          </a:p>
          <a:p>
            <a:pPr marL="0" lvl="1" indent="0">
              <a:lnSpc>
                <a:spcPct val="115000"/>
              </a:lnSpc>
              <a:spcBef>
                <a:spcPts val="0"/>
              </a:spcBef>
              <a:buFont typeface="Arial" pitchFamily="34" charset="0"/>
              <a:buNone/>
            </a:pPr>
            <a:r>
              <a:rPr lang="en-CA" sz="1200" dirty="0">
                <a:latin typeface="Consolas" panose="020B0609020204030204" pitchFamily="49" charset="0"/>
              </a:rPr>
              <a:t>/* Thanks to Brian Kernighan, 'Hello World' is the traditional first C program. It became legendary with the publication of "The C Programming Language" by Kernighan and Ritchie (1978). */</a:t>
            </a:r>
          </a:p>
          <a:p>
            <a:pPr marL="0" lvl="1" indent="0">
              <a:lnSpc>
                <a:spcPct val="115000"/>
              </a:lnSpc>
              <a:spcBef>
                <a:spcPts val="0"/>
              </a:spcBef>
              <a:buFont typeface="Arial" pitchFamily="34" charset="0"/>
              <a:buNone/>
            </a:pPr>
            <a:endParaRPr lang="en-CA" sz="1200" dirty="0">
              <a:latin typeface="Consolas" panose="020B0609020204030204" pitchFamily="49" charset="0"/>
            </a:endParaRPr>
          </a:p>
          <a:p>
            <a:pPr marL="0" lvl="1" indent="0">
              <a:lnSpc>
                <a:spcPct val="115000"/>
              </a:lnSpc>
              <a:spcBef>
                <a:spcPts val="0"/>
              </a:spcBef>
              <a:buFont typeface="Arial" pitchFamily="34" charset="0"/>
              <a:buNone/>
            </a:pPr>
            <a:r>
              <a:rPr lang="en-CA" sz="1200" dirty="0">
                <a:latin typeface="Consolas" panose="020B0609020204030204" pitchFamily="49" charset="0"/>
              </a:rPr>
              <a:t>#include &lt;</a:t>
            </a:r>
            <a:r>
              <a:rPr lang="en-CA" sz="1200" dirty="0" err="1">
                <a:latin typeface="Consolas" panose="020B0609020204030204" pitchFamily="49" charset="0"/>
              </a:rPr>
              <a:t>stdio.h</a:t>
            </a:r>
            <a:r>
              <a:rPr lang="en-CA" sz="1200" dirty="0">
                <a:latin typeface="Consolas" panose="020B0609020204030204" pitchFamily="49" charset="0"/>
              </a:rPr>
              <a:t>&gt; // Input/Output library</a:t>
            </a:r>
          </a:p>
          <a:p>
            <a:pPr marL="0" lvl="1" indent="0">
              <a:lnSpc>
                <a:spcPct val="115000"/>
              </a:lnSpc>
              <a:spcBef>
                <a:spcPts val="0"/>
              </a:spcBef>
              <a:buFont typeface="Arial" pitchFamily="34" charset="0"/>
              <a:buNone/>
            </a:pPr>
            <a:endParaRPr lang="en-CA" sz="1200" dirty="0">
              <a:latin typeface="Consolas" panose="020B0609020204030204" pitchFamily="49" charset="0"/>
            </a:endParaRPr>
          </a:p>
          <a:p>
            <a:pPr marL="0" lvl="1" indent="0">
              <a:lnSpc>
                <a:spcPct val="115000"/>
              </a:lnSpc>
              <a:spcBef>
                <a:spcPts val="0"/>
              </a:spcBef>
              <a:buFont typeface="Arial" pitchFamily="34" charset="0"/>
              <a:buNone/>
            </a:pPr>
            <a:r>
              <a:rPr lang="en-CA" sz="1200" dirty="0">
                <a:latin typeface="Consolas" panose="020B0609020204030204" pitchFamily="49" charset="0"/>
              </a:rPr>
              <a:t>int main(void)     // starts a C program</a:t>
            </a:r>
          </a:p>
          <a:p>
            <a:pPr marL="0" lvl="1" indent="0">
              <a:lnSpc>
                <a:spcPct val="115000"/>
              </a:lnSpc>
              <a:spcBef>
                <a:spcPts val="0"/>
              </a:spcBef>
              <a:buFont typeface="Arial" pitchFamily="34" charset="0"/>
              <a:buNone/>
            </a:pPr>
            <a:r>
              <a:rPr lang="en-CA" sz="1200" dirty="0">
                <a:latin typeface="Consolas" panose="020B0609020204030204" pitchFamily="49" charset="0"/>
              </a:rPr>
              <a:t>{</a:t>
            </a:r>
          </a:p>
          <a:p>
            <a:pPr marL="0" lvl="1" indent="0">
              <a:lnSpc>
                <a:spcPct val="115000"/>
              </a:lnSpc>
              <a:spcBef>
                <a:spcPts val="0"/>
              </a:spcBef>
              <a:buFont typeface="Arial" pitchFamily="34" charset="0"/>
              <a:buNone/>
            </a:pPr>
            <a:r>
              <a:rPr lang="en-CA" sz="1200" dirty="0">
                <a:latin typeface="Consolas" panose="020B0609020204030204" pitchFamily="49" charset="0"/>
              </a:rPr>
              <a:t>   printf("Hello, World!\n"); // output</a:t>
            </a:r>
          </a:p>
          <a:p>
            <a:pPr marL="0" lvl="1" indent="0">
              <a:lnSpc>
                <a:spcPct val="115000"/>
              </a:lnSpc>
              <a:spcBef>
                <a:spcPts val="0"/>
              </a:spcBef>
              <a:buFont typeface="Arial" pitchFamily="34" charset="0"/>
              <a:buNone/>
            </a:pPr>
            <a:r>
              <a:rPr lang="en-CA" sz="1200" dirty="0">
                <a:latin typeface="Consolas" panose="020B0609020204030204" pitchFamily="49" charset="0"/>
              </a:rPr>
              <a:t>   return 0; // return to operating system</a:t>
            </a:r>
          </a:p>
          <a:p>
            <a:pPr marL="0" lvl="1" indent="0">
              <a:lnSpc>
                <a:spcPct val="115000"/>
              </a:lnSpc>
              <a:spcBef>
                <a:spcPts val="0"/>
              </a:spcBef>
              <a:buFont typeface="Arial" pitchFamily="34" charset="0"/>
              <a:buNone/>
            </a:pPr>
            <a:r>
              <a:rPr lang="en-CA" sz="1200" dirty="0">
                <a:latin typeface="Consolas" panose="020B0609020204030204" pitchFamily="49" charset="0"/>
              </a:rPr>
              <a:t>}</a:t>
            </a:r>
          </a:p>
        </p:txBody>
      </p:sp>
      <p:sp>
        <p:nvSpPr>
          <p:cNvPr id="16" name="Title 1">
            <a:extLst>
              <a:ext uri="{FF2B5EF4-FFF2-40B4-BE49-F238E27FC236}">
                <a16:creationId xmlns:a16="http://schemas.microsoft.com/office/drawing/2014/main" id="{0309EEEF-5A8D-3955-E7B2-99CF9F125EC1}"/>
              </a:ext>
            </a:extLst>
          </p:cNvPr>
          <p:cNvSpPr txBox="1">
            <a:spLocks/>
          </p:cNvSpPr>
          <p:nvPr/>
        </p:nvSpPr>
        <p:spPr>
          <a:xfrm>
            <a:off x="1313638" y="267494"/>
            <a:ext cx="6642738" cy="7429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r>
              <a:rPr lang="en-CA" dirty="0"/>
              <a:t>Data as it appears to software</a:t>
            </a:r>
          </a:p>
        </p:txBody>
      </p:sp>
    </p:spTree>
    <p:extLst>
      <p:ext uri="{BB962C8B-B14F-4D97-AF65-F5344CB8AC3E}">
        <p14:creationId xmlns:p14="http://schemas.microsoft.com/office/powerpoint/2010/main" val="424502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50B7-28CF-7665-0D32-F192E11B0C52}"/>
              </a:ext>
            </a:extLst>
          </p:cNvPr>
          <p:cNvSpPr>
            <a:spLocks noGrp="1"/>
          </p:cNvSpPr>
          <p:nvPr>
            <p:ph type="title"/>
          </p:nvPr>
        </p:nvSpPr>
        <p:spPr/>
        <p:txBody>
          <a:bodyPr>
            <a:normAutofit fontScale="90000"/>
          </a:bodyPr>
          <a:lstStyle/>
          <a:p>
            <a:pPr algn="ctr"/>
            <a:r>
              <a:rPr lang="en-CA" dirty="0"/>
              <a:t>How is a house and its things organized?</a:t>
            </a:r>
          </a:p>
        </p:txBody>
      </p:sp>
      <p:sp>
        <p:nvSpPr>
          <p:cNvPr id="3" name="Content Placeholder 2">
            <a:extLst>
              <a:ext uri="{FF2B5EF4-FFF2-40B4-BE49-F238E27FC236}">
                <a16:creationId xmlns:a16="http://schemas.microsoft.com/office/drawing/2014/main" id="{70910954-BCBE-484E-07F4-4A9907F96093}"/>
              </a:ext>
            </a:extLst>
          </p:cNvPr>
          <p:cNvSpPr>
            <a:spLocks noGrp="1"/>
          </p:cNvSpPr>
          <p:nvPr>
            <p:ph idx="1"/>
          </p:nvPr>
        </p:nvSpPr>
        <p:spPr>
          <a:xfrm>
            <a:off x="457200" y="1002382"/>
            <a:ext cx="2674640" cy="3657600"/>
          </a:xfrm>
        </p:spPr>
        <p:txBody>
          <a:bodyPr/>
          <a:lstStyle/>
          <a:p>
            <a:r>
              <a:rPr lang="en-CA"/>
              <a:t>Main floor</a:t>
            </a:r>
            <a:endParaRPr lang="en-CA" dirty="0"/>
          </a:p>
          <a:p>
            <a:pPr lvl="1"/>
            <a:r>
              <a:rPr lang="en-CA"/>
              <a:t>Kitchen </a:t>
            </a:r>
            <a:endParaRPr lang="en-CA" dirty="0"/>
          </a:p>
          <a:p>
            <a:pPr lvl="1"/>
            <a:r>
              <a:rPr lang="en-CA"/>
              <a:t>Dining room</a:t>
            </a:r>
            <a:endParaRPr lang="en-CA" dirty="0"/>
          </a:p>
          <a:p>
            <a:pPr lvl="1"/>
            <a:r>
              <a:rPr lang="en-CA"/>
              <a:t>Living room</a:t>
            </a:r>
            <a:endParaRPr lang="en-CA" dirty="0"/>
          </a:p>
          <a:p>
            <a:r>
              <a:rPr lang="en-CA"/>
              <a:t>Second floor</a:t>
            </a:r>
            <a:endParaRPr lang="en-CA" dirty="0"/>
          </a:p>
          <a:p>
            <a:pPr lvl="1"/>
            <a:r>
              <a:rPr lang="en-CA"/>
              <a:t>Bedrooms 1,2,3</a:t>
            </a:r>
            <a:endParaRPr lang="en-CA" dirty="0"/>
          </a:p>
          <a:p>
            <a:r>
              <a:rPr lang="en-CA" dirty="0"/>
              <a:t>Basement</a:t>
            </a:r>
          </a:p>
          <a:p>
            <a:r>
              <a:rPr lang="en-CA" dirty="0"/>
              <a:t>Garage</a:t>
            </a:r>
          </a:p>
        </p:txBody>
      </p:sp>
      <p:sp>
        <p:nvSpPr>
          <p:cNvPr id="4" name="TextBox 3">
            <a:extLst>
              <a:ext uri="{FF2B5EF4-FFF2-40B4-BE49-F238E27FC236}">
                <a16:creationId xmlns:a16="http://schemas.microsoft.com/office/drawing/2014/main" id="{468A2521-0D09-0293-FD0F-7E6EFEB717A9}"/>
              </a:ext>
            </a:extLst>
          </p:cNvPr>
          <p:cNvSpPr txBox="1"/>
          <p:nvPr/>
        </p:nvSpPr>
        <p:spPr>
          <a:xfrm>
            <a:off x="3635896" y="1002382"/>
            <a:ext cx="5184576" cy="3564053"/>
          </a:xfrm>
          <a:prstGeom prst="rect">
            <a:avLst/>
          </a:prstGeom>
          <a:noFill/>
        </p:spPr>
        <p:txBody>
          <a:bodyPr wrap="square" rtlCol="0">
            <a:spAutoFit/>
          </a:bodyPr>
          <a:lstStyle/>
          <a:p>
            <a:pPr>
              <a:spcBef>
                <a:spcPct val="20000"/>
              </a:spcBef>
              <a:buClr>
                <a:schemeClr val="accent1"/>
              </a:buClr>
              <a:buSzPct val="85000"/>
            </a:pPr>
            <a:r>
              <a:rPr lang="en-CA" sz="2400"/>
              <a:t>Rooms and furniture use cases</a:t>
            </a:r>
            <a:r>
              <a:rPr lang="en-CA" sz="2400" dirty="0"/>
              <a:t>…</a:t>
            </a:r>
          </a:p>
          <a:p>
            <a:pPr marL="182880" indent="-182880">
              <a:spcBef>
                <a:spcPct val="20000"/>
              </a:spcBef>
              <a:buClr>
                <a:schemeClr val="accent1"/>
              </a:buClr>
              <a:buSzPct val="85000"/>
              <a:buFont typeface="Arial" pitchFamily="34" charset="0"/>
              <a:buChar char="•"/>
            </a:pPr>
            <a:r>
              <a:rPr lang="en-CA" sz="2400"/>
              <a:t>to sit on</a:t>
            </a:r>
            <a:endParaRPr lang="en-CA" sz="2400" dirty="0"/>
          </a:p>
          <a:p>
            <a:pPr marL="182880" indent="-182880">
              <a:spcBef>
                <a:spcPct val="20000"/>
              </a:spcBef>
              <a:buClr>
                <a:schemeClr val="accent1"/>
              </a:buClr>
              <a:buSzPct val="85000"/>
              <a:buFont typeface="Arial" pitchFamily="34" charset="0"/>
              <a:buChar char="•"/>
            </a:pPr>
            <a:r>
              <a:rPr lang="en-CA" sz="2400"/>
              <a:t>to place stuff on</a:t>
            </a:r>
            <a:endParaRPr lang="en-CA" sz="2400" dirty="0"/>
          </a:p>
          <a:p>
            <a:pPr marL="182880" indent="-182880">
              <a:spcBef>
                <a:spcPct val="20000"/>
              </a:spcBef>
              <a:buClr>
                <a:schemeClr val="accent1"/>
              </a:buClr>
              <a:buSzPct val="85000"/>
              <a:buFont typeface="Arial" pitchFamily="34" charset="0"/>
              <a:buChar char="•"/>
            </a:pPr>
            <a:r>
              <a:rPr lang="en-CA" sz="2400"/>
              <a:t>to store stuff in</a:t>
            </a:r>
            <a:endParaRPr lang="en-CA" sz="2400" dirty="0"/>
          </a:p>
          <a:p>
            <a:pPr marL="182880" indent="-182880">
              <a:spcBef>
                <a:spcPct val="20000"/>
              </a:spcBef>
              <a:buClr>
                <a:schemeClr val="accent1"/>
              </a:buClr>
              <a:buSzPct val="85000"/>
              <a:buFont typeface="Arial" pitchFamily="34" charset="0"/>
              <a:buChar char="•"/>
            </a:pPr>
            <a:r>
              <a:rPr lang="en-CA" sz="2400"/>
              <a:t>to sleep on</a:t>
            </a:r>
            <a:endParaRPr lang="en-CA" sz="2400" dirty="0"/>
          </a:p>
          <a:p>
            <a:pPr marL="182880" indent="-182880">
              <a:spcBef>
                <a:spcPct val="20000"/>
              </a:spcBef>
              <a:buClr>
                <a:schemeClr val="accent1"/>
              </a:buClr>
              <a:buSzPct val="85000"/>
              <a:buFont typeface="Arial" pitchFamily="34" charset="0"/>
              <a:buChar char="•"/>
            </a:pPr>
            <a:r>
              <a:rPr lang="en-CA" sz="2400"/>
              <a:t>for working</a:t>
            </a:r>
            <a:endParaRPr lang="en-CA" sz="2400" dirty="0"/>
          </a:p>
          <a:p>
            <a:pPr marL="182880" indent="-182880">
              <a:spcBef>
                <a:spcPct val="20000"/>
              </a:spcBef>
              <a:buClr>
                <a:schemeClr val="accent1"/>
              </a:buClr>
              <a:buSzPct val="85000"/>
              <a:buFont typeface="Arial" pitchFamily="34" charset="0"/>
              <a:buChar char="•"/>
            </a:pPr>
            <a:r>
              <a:rPr lang="en-CA" sz="2400"/>
              <a:t>for exercising</a:t>
            </a:r>
            <a:endParaRPr lang="en-CA" sz="2400" dirty="0"/>
          </a:p>
          <a:p>
            <a:pPr marL="182880" indent="-182880">
              <a:spcBef>
                <a:spcPct val="20000"/>
              </a:spcBef>
              <a:buClr>
                <a:schemeClr val="accent1"/>
              </a:buClr>
              <a:buSzPct val="85000"/>
              <a:buFont typeface="Arial" pitchFamily="34" charset="0"/>
              <a:buChar char="•"/>
            </a:pPr>
            <a:r>
              <a:rPr lang="en-CA" sz="2400"/>
              <a:t>for relaxing</a:t>
            </a:r>
            <a:endParaRPr lang="en-CA" sz="2400" dirty="0"/>
          </a:p>
        </p:txBody>
      </p:sp>
    </p:spTree>
    <p:extLst>
      <p:ext uri="{BB962C8B-B14F-4D97-AF65-F5344CB8AC3E}">
        <p14:creationId xmlns:p14="http://schemas.microsoft.com/office/powerpoint/2010/main" val="1351004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7494"/>
            <a:ext cx="8686800" cy="742950"/>
          </a:xfrm>
        </p:spPr>
        <p:txBody>
          <a:bodyPr>
            <a:normAutofit fontScale="90000"/>
          </a:bodyPr>
          <a:lstStyle/>
          <a:p>
            <a:r>
              <a:rPr lang="en-CA" dirty="0"/>
              <a:t>Directory Structures, Parent-Child Directories</a:t>
            </a:r>
          </a:p>
        </p:txBody>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7640"/>
          <a:stretch/>
        </p:blipFill>
        <p:spPr>
          <a:xfrm>
            <a:off x="322994" y="843558"/>
            <a:ext cx="4169894" cy="4032449"/>
          </a:xfrm>
        </p:spPr>
      </p:pic>
      <p:sp>
        <p:nvSpPr>
          <p:cNvPr id="5" name="Content Placeholder 4"/>
          <p:cNvSpPr>
            <a:spLocks noGrp="1"/>
          </p:cNvSpPr>
          <p:nvPr>
            <p:ph sz="half" idx="2"/>
          </p:nvPr>
        </p:nvSpPr>
        <p:spPr>
          <a:xfrm>
            <a:off x="4283968" y="1059582"/>
            <a:ext cx="4608512" cy="3765008"/>
          </a:xfrm>
        </p:spPr>
        <p:txBody>
          <a:bodyPr>
            <a:normAutofit/>
          </a:bodyPr>
          <a:lstStyle/>
          <a:p>
            <a:r>
              <a:rPr lang="en-CA" sz="2400" dirty="0">
                <a:solidFill>
                  <a:schemeClr val="tx2"/>
                </a:solidFill>
              </a:rPr>
              <a:t>hierarchical tree structure</a:t>
            </a:r>
            <a:endParaRPr lang="en-CA" sz="2400" dirty="0"/>
          </a:p>
          <a:p>
            <a:r>
              <a:rPr lang="en-CA" sz="2400" dirty="0">
                <a:latin typeface="Consolas" panose="020B0609020204030204" pitchFamily="49" charset="0"/>
              </a:rPr>
              <a:t>Courses</a:t>
            </a:r>
            <a:r>
              <a:rPr lang="en-CA" sz="2400" dirty="0"/>
              <a:t> directory contains </a:t>
            </a:r>
            <a:r>
              <a:rPr lang="en-CA" sz="2400" dirty="0">
                <a:latin typeface="Consolas" panose="020B0609020204030204" pitchFamily="49" charset="0"/>
              </a:rPr>
              <a:t>CPR101</a:t>
            </a:r>
            <a:r>
              <a:rPr lang="en-CA" sz="2400" dirty="0"/>
              <a:t>, </a:t>
            </a:r>
            <a:r>
              <a:rPr lang="en-CA" sz="2400" dirty="0">
                <a:latin typeface="Consolas" panose="020B0609020204030204" pitchFamily="49" charset="0"/>
              </a:rPr>
              <a:t>IPC144</a:t>
            </a:r>
            <a:r>
              <a:rPr lang="en-CA" sz="2400" dirty="0"/>
              <a:t>, and </a:t>
            </a:r>
            <a:r>
              <a:rPr lang="en-CA" sz="2400" dirty="0">
                <a:latin typeface="Consolas" panose="020B0609020204030204" pitchFamily="49" charset="0"/>
              </a:rPr>
              <a:t>ULI101 sub</a:t>
            </a:r>
            <a:r>
              <a:rPr lang="en-CA" sz="2400" dirty="0"/>
              <a:t>directories</a:t>
            </a:r>
          </a:p>
          <a:p>
            <a:r>
              <a:rPr lang="en-CA" sz="2400" dirty="0">
                <a:solidFill>
                  <a:schemeClr val="tx2"/>
                </a:solidFill>
              </a:rPr>
              <a:t>parent</a:t>
            </a:r>
            <a:r>
              <a:rPr lang="en-CA" sz="2400" dirty="0"/>
              <a:t> </a:t>
            </a:r>
            <a:r>
              <a:rPr lang="en-CA" sz="2400" dirty="0">
                <a:latin typeface="Consolas" panose="020B0609020204030204" pitchFamily="49" charset="0"/>
              </a:rPr>
              <a:t>Courses</a:t>
            </a:r>
            <a:r>
              <a:rPr lang="en-CA" sz="2400" dirty="0"/>
              <a:t> directory has </a:t>
            </a:r>
            <a:r>
              <a:rPr lang="en-CA" sz="2400" dirty="0">
                <a:solidFill>
                  <a:schemeClr val="tx2"/>
                </a:solidFill>
              </a:rPr>
              <a:t>child sub</a:t>
            </a:r>
            <a:r>
              <a:rPr lang="en-CA" sz="2400" dirty="0"/>
              <a:t>directories:</a:t>
            </a:r>
          </a:p>
          <a:p>
            <a:pPr lvl="1"/>
            <a:r>
              <a:rPr lang="en-CA" sz="2000" dirty="0">
                <a:latin typeface="Consolas" panose="020B0609020204030204" pitchFamily="49" charset="0"/>
              </a:rPr>
              <a:t>CPR101</a:t>
            </a:r>
          </a:p>
          <a:p>
            <a:pPr lvl="1"/>
            <a:r>
              <a:rPr lang="en-CA" sz="2000" dirty="0">
                <a:latin typeface="Consolas" panose="020B0609020204030204" pitchFamily="49" charset="0"/>
              </a:rPr>
              <a:t>IPC144</a:t>
            </a:r>
            <a:endParaRPr lang="en-CA" sz="2000" dirty="0"/>
          </a:p>
          <a:p>
            <a:pPr lvl="1"/>
            <a:r>
              <a:rPr lang="en-CA" sz="2000" dirty="0">
                <a:latin typeface="Consolas" panose="020B0609020204030204" pitchFamily="49" charset="0"/>
              </a:rPr>
              <a:t>ULI101</a:t>
            </a:r>
            <a:endParaRPr lang="en-CA" sz="2000" dirty="0"/>
          </a:p>
        </p:txBody>
      </p:sp>
    </p:spTree>
    <p:extLst>
      <p:ext uri="{BB962C8B-B14F-4D97-AF65-F5344CB8AC3E}">
        <p14:creationId xmlns:p14="http://schemas.microsoft.com/office/powerpoint/2010/main" val="54384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742950"/>
          </a:xfrm>
        </p:spPr>
        <p:txBody>
          <a:bodyPr/>
          <a:lstStyle/>
          <a:p>
            <a:r>
              <a:rPr lang="en-CA" dirty="0"/>
              <a:t>Agenda</a:t>
            </a:r>
          </a:p>
        </p:txBody>
      </p:sp>
      <p:sp>
        <p:nvSpPr>
          <p:cNvPr id="5" name="Content Placeholder 4"/>
          <p:cNvSpPr>
            <a:spLocks noGrp="1"/>
          </p:cNvSpPr>
          <p:nvPr>
            <p:ph idx="1"/>
          </p:nvPr>
        </p:nvSpPr>
        <p:spPr>
          <a:xfrm>
            <a:off x="539552" y="1059582"/>
            <a:ext cx="8172400" cy="3888432"/>
          </a:xfrm>
        </p:spPr>
        <p:txBody>
          <a:bodyPr>
            <a:normAutofit/>
          </a:bodyPr>
          <a:lstStyle/>
          <a:p>
            <a:pPr marL="0" indent="0">
              <a:spcBef>
                <a:spcPts val="0"/>
              </a:spcBef>
              <a:buNone/>
            </a:pPr>
            <a:r>
              <a:rPr lang="en-CA" sz="3200"/>
              <a:t>Storing and Organising Data</a:t>
            </a:r>
            <a:endParaRPr lang="en-US" sz="3200" dirty="0"/>
          </a:p>
          <a:p>
            <a:pPr lvl="1"/>
            <a:r>
              <a:rPr lang="en-US" sz="2800"/>
              <a:t>If you had it all, where would you put it</a:t>
            </a:r>
            <a:r>
              <a:rPr lang="en-US" sz="2800" dirty="0"/>
              <a:t>?</a:t>
            </a:r>
          </a:p>
          <a:p>
            <a:pPr lvl="2"/>
            <a:r>
              <a:rPr lang="en-US" sz="2600"/>
              <a:t>File Systems</a:t>
            </a:r>
            <a:endParaRPr lang="en-US" sz="2600" dirty="0"/>
          </a:p>
          <a:p>
            <a:pPr marL="0" indent="0">
              <a:buNone/>
            </a:pPr>
            <a:r>
              <a:rPr lang="en-US" sz="3200"/>
              <a:t>Software development</a:t>
            </a:r>
            <a:endParaRPr lang="en-US" sz="3200" dirty="0"/>
          </a:p>
          <a:p>
            <a:pPr lvl="1"/>
            <a:r>
              <a:rPr lang="en-CA" sz="2800"/>
              <a:t>Visual Studio IDE (Community Edition) demo</a:t>
            </a:r>
            <a:endParaRPr lang="en-CA" sz="2800" dirty="0"/>
          </a:p>
          <a:p>
            <a:pPr lvl="2"/>
            <a:r>
              <a:rPr lang="en-US" sz="2600"/>
              <a:t>industry uses Enterprise Edition </a:t>
            </a:r>
            <a:endParaRPr lang="en-US" sz="2600" dirty="0"/>
          </a:p>
          <a:p>
            <a:pPr lvl="2"/>
            <a:r>
              <a:rPr lang="en-US" sz="2600" err="1"/>
              <a:t>Hello</a:t>
            </a:r>
            <a:r>
              <a:rPr lang="en-US" sz="2600"/>
              <a:t>, World! program</a:t>
            </a:r>
            <a:endParaRPr lang="en-CA" dirty="0"/>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32281"/>
            <a:ext cx="359863" cy="360040"/>
          </a:xfrm>
          <a:prstGeom prst="rect">
            <a:avLst/>
          </a:prstGeom>
        </p:spPr>
      </p:pic>
    </p:spTree>
    <p:extLst>
      <p:ext uri="{BB962C8B-B14F-4D97-AF65-F5344CB8AC3E}">
        <p14:creationId xmlns:p14="http://schemas.microsoft.com/office/powerpoint/2010/main" val="247291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llout: Line with Accent Bar 8">
            <a:extLst>
              <a:ext uri="{FF2B5EF4-FFF2-40B4-BE49-F238E27FC236}">
                <a16:creationId xmlns:a16="http://schemas.microsoft.com/office/drawing/2014/main" id="{E88459EB-8521-4AA0-902C-7CA085CC4B66}"/>
              </a:ext>
            </a:extLst>
          </p:cNvPr>
          <p:cNvSpPr/>
          <p:nvPr/>
        </p:nvSpPr>
        <p:spPr>
          <a:xfrm rot="16200000">
            <a:off x="4270082" y="1066032"/>
            <a:ext cx="908719" cy="1183627"/>
          </a:xfrm>
          <a:prstGeom prst="accentCallout1">
            <a:avLst>
              <a:gd name="adj1" fmla="val 18750"/>
              <a:gd name="adj2" fmla="val -8333"/>
              <a:gd name="adj3" fmla="val 28241"/>
              <a:gd name="adj4" fmla="val -25000"/>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pPr algn="ctr"/>
            <a:r>
              <a:rPr lang="en-CA"/>
              <a:t>Full Path to a Filename</a:t>
            </a:r>
            <a:endParaRPr lang="en-CA" dirty="0"/>
          </a:p>
        </p:txBody>
      </p:sp>
      <p:sp>
        <p:nvSpPr>
          <p:cNvPr id="3" name="Content Placeholder 2"/>
          <p:cNvSpPr>
            <a:spLocks noGrp="1"/>
          </p:cNvSpPr>
          <p:nvPr>
            <p:ph idx="1"/>
          </p:nvPr>
        </p:nvSpPr>
        <p:spPr>
          <a:xfrm>
            <a:off x="457200" y="3105366"/>
            <a:ext cx="8579296" cy="1638084"/>
          </a:xfrm>
        </p:spPr>
        <p:txBody>
          <a:bodyPr>
            <a:normAutofit lnSpcReduction="10000"/>
          </a:bodyPr>
          <a:lstStyle/>
          <a:p>
            <a:r>
              <a:rPr lang="en-CA" b="1" dirty="0">
                <a:solidFill>
                  <a:schemeClr val="tx2"/>
                </a:solidFill>
              </a:rPr>
              <a:t>Full</a:t>
            </a:r>
            <a:r>
              <a:rPr lang="en-CA" dirty="0">
                <a:solidFill>
                  <a:schemeClr val="tx2"/>
                </a:solidFill>
              </a:rPr>
              <a:t> Path Name </a:t>
            </a:r>
            <a:r>
              <a:rPr lang="en-CA" dirty="0"/>
              <a:t>is the unique identifier of a file in a system:</a:t>
            </a:r>
          </a:p>
          <a:p>
            <a:pPr lvl="1"/>
            <a:r>
              <a:rPr lang="en-US" dirty="0">
                <a:latin typeface="Consolas" panose="020B0609020204030204" pitchFamily="49" charset="0"/>
              </a:rPr>
              <a:t>[</a:t>
            </a:r>
            <a:r>
              <a:rPr lang="en-US" dirty="0" err="1">
                <a:latin typeface="Consolas" panose="020B0609020204030204" pitchFamily="49" charset="0"/>
              </a:rPr>
              <a:t>drive|root</a:t>
            </a:r>
            <a:r>
              <a:rPr lang="en-US" dirty="0">
                <a:latin typeface="Consolas" panose="020B0609020204030204" pitchFamily="49" charset="0"/>
              </a:rPr>
              <a:t>] / folder / sub-folder(s) / </a:t>
            </a:r>
            <a:r>
              <a:rPr lang="en-US" dirty="0" err="1">
                <a:latin typeface="Consolas" panose="020B0609020204030204" pitchFamily="49" charset="0"/>
              </a:rPr>
              <a:t>filename.ext</a:t>
            </a:r>
            <a:endParaRPr lang="en-CA" dirty="0">
              <a:latin typeface="Consolas" panose="020B0609020204030204" pitchFamily="49" charset="0"/>
            </a:endParaRPr>
          </a:p>
          <a:p>
            <a:r>
              <a:rPr lang="en-CA" dirty="0"/>
              <a:t>Windows: case-</a:t>
            </a:r>
            <a:r>
              <a:rPr lang="en-CA" i="1" dirty="0"/>
              <a:t>in</a:t>
            </a:r>
            <a:r>
              <a:rPr lang="en-CA" dirty="0"/>
              <a:t>dependent with </a:t>
            </a:r>
            <a:r>
              <a:rPr lang="en-CA" b="1" dirty="0"/>
              <a:t>\</a:t>
            </a:r>
            <a:r>
              <a:rPr lang="en-CA" dirty="0"/>
              <a:t> back slash separators</a:t>
            </a:r>
          </a:p>
          <a:p>
            <a:r>
              <a:rPr lang="en-CA" dirty="0"/>
              <a:t>Linux/Unix: case-</a:t>
            </a:r>
            <a:r>
              <a:rPr lang="en-CA" i="1" dirty="0"/>
              <a:t>dependent</a:t>
            </a:r>
            <a:r>
              <a:rPr lang="en-CA" dirty="0"/>
              <a:t> with </a:t>
            </a:r>
            <a:r>
              <a:rPr lang="en-CA" b="1" dirty="0"/>
              <a:t>/</a:t>
            </a:r>
            <a:r>
              <a:rPr lang="en-CA" dirty="0"/>
              <a:t> forward slash separators</a:t>
            </a:r>
          </a:p>
          <a:p>
            <a:endParaRPr lang="en-CA" dirty="0"/>
          </a:p>
        </p:txBody>
      </p:sp>
      <p:sp>
        <p:nvSpPr>
          <p:cNvPr id="16" name="Rectangle 15"/>
          <p:cNvSpPr/>
          <p:nvPr/>
        </p:nvSpPr>
        <p:spPr>
          <a:xfrm>
            <a:off x="323528" y="1158207"/>
            <a:ext cx="8424936" cy="954107"/>
          </a:xfrm>
          <a:prstGeom prst="rect">
            <a:avLst/>
          </a:prstGeom>
        </p:spPr>
        <p:txBody>
          <a:bodyPr wrap="square">
            <a:spAutoFit/>
          </a:bodyPr>
          <a:lstStyle/>
          <a:p>
            <a:pPr>
              <a:tabLst>
                <a:tab pos="1344613" algn="l"/>
              </a:tabLst>
            </a:pPr>
            <a:r>
              <a:rPr lang="en-CA" sz="2800" i="1" u="sng" dirty="0">
                <a:latin typeface="Consolas" pitchFamily="49" charset="0"/>
                <a:cs typeface="Consolas" pitchFamily="49" charset="0"/>
              </a:rPr>
              <a:t>Windows </a:t>
            </a:r>
            <a:r>
              <a:rPr lang="en-CA" sz="2800" u="sng" dirty="0">
                <a:latin typeface="Consolas" panose="020B0609020204030204" pitchFamily="49" charset="0"/>
                <a:cs typeface="Consolas" pitchFamily="49" charset="0"/>
              </a:rPr>
              <a:t>C:\Courses\CPR101\weekl notes.docx</a:t>
            </a:r>
            <a:br>
              <a:rPr lang="en-CA" sz="2800" u="sng" dirty="0">
                <a:latin typeface="Consolas" panose="020B0609020204030204" pitchFamily="49" charset="0"/>
                <a:cs typeface="Consolas" pitchFamily="49" charset="0"/>
              </a:rPr>
            </a:br>
            <a:r>
              <a:rPr lang="en-CA" sz="2800" i="1" spc="-100" dirty="0">
                <a:latin typeface="Consolas" panose="020B0609020204030204" pitchFamily="49" charset="0"/>
                <a:cs typeface="Consolas" pitchFamily="49" charset="0"/>
              </a:rPr>
              <a:t>Linux  </a:t>
            </a:r>
            <a:r>
              <a:rPr lang="en-CA" sz="2800" i="1" dirty="0">
                <a:latin typeface="Consolas" pitchFamily="49" charset="0"/>
                <a:cs typeface="Consolas" pitchFamily="49" charset="0"/>
              </a:rPr>
              <a:t>	</a:t>
            </a:r>
            <a:r>
              <a:rPr lang="en-CA" sz="2800" dirty="0">
                <a:latin typeface="Consolas" pitchFamily="49" charset="0"/>
                <a:cs typeface="Consolas" pitchFamily="49" charset="0"/>
              </a:rPr>
              <a:t>   </a:t>
            </a:r>
            <a:r>
              <a:rPr lang="en-CA" sz="2800" i="1" dirty="0">
                <a:latin typeface="Consolas" panose="020B0609020204030204" pitchFamily="49" charset="0"/>
                <a:cs typeface="Consolas" pitchFamily="49" charset="0"/>
              </a:rPr>
              <a:t>/</a:t>
            </a:r>
            <a:r>
              <a:rPr lang="en-CA" sz="2800" u="sng" dirty="0">
                <a:latin typeface="Consolas" panose="020B0609020204030204" pitchFamily="49" charset="0"/>
                <a:cs typeface="Consolas" pitchFamily="49" charset="0"/>
              </a:rPr>
              <a:t>Courses/CPR101/</a:t>
            </a:r>
            <a:r>
              <a:rPr lang="en-CA" sz="2800" u="sng" dirty="0" err="1">
                <a:latin typeface="Consolas" panose="020B0609020204030204" pitchFamily="49" charset="0"/>
                <a:cs typeface="Consolas" pitchFamily="49" charset="0"/>
              </a:rPr>
              <a:t>weekl</a:t>
            </a:r>
            <a:r>
              <a:rPr lang="en-CA" sz="2800" u="sng" dirty="0">
                <a:latin typeface="Consolas" panose="020B0609020204030204" pitchFamily="49" charset="0"/>
                <a:cs typeface="Consolas" pitchFamily="49" charset="0"/>
              </a:rPr>
              <a:t> notes.docx</a:t>
            </a:r>
            <a:endParaRPr lang="en-CA" sz="2800" dirty="0">
              <a:latin typeface="Consolas" panose="020B0609020204030204" pitchFamily="49" charset="0"/>
              <a:cs typeface="Consolas" pitchFamily="49" charset="0"/>
            </a:endParaRPr>
          </a:p>
        </p:txBody>
      </p:sp>
      <p:sp>
        <p:nvSpPr>
          <p:cNvPr id="17" name="TextBox 16"/>
          <p:cNvSpPr txBox="1"/>
          <p:nvPr/>
        </p:nvSpPr>
        <p:spPr>
          <a:xfrm>
            <a:off x="1798965" y="2278297"/>
            <a:ext cx="684803" cy="646331"/>
          </a:xfrm>
          <a:prstGeom prst="rect">
            <a:avLst/>
          </a:prstGeom>
          <a:noFill/>
        </p:spPr>
        <p:txBody>
          <a:bodyPr wrap="none" rtlCol="0">
            <a:spAutoFit/>
          </a:bodyPr>
          <a:lstStyle/>
          <a:p>
            <a:pPr algn="ctr"/>
            <a:r>
              <a:rPr lang="en-CA" u="sng" dirty="0"/>
              <a:t>drive</a:t>
            </a:r>
            <a:br>
              <a:rPr lang="en-CA" dirty="0"/>
            </a:br>
            <a:r>
              <a:rPr lang="en-CA" dirty="0"/>
              <a:t>root</a:t>
            </a:r>
          </a:p>
        </p:txBody>
      </p:sp>
      <p:sp>
        <p:nvSpPr>
          <p:cNvPr id="18" name="TextBox 17"/>
          <p:cNvSpPr txBox="1"/>
          <p:nvPr/>
        </p:nvSpPr>
        <p:spPr>
          <a:xfrm>
            <a:off x="2638380" y="2278186"/>
            <a:ext cx="1069524" cy="646331"/>
          </a:xfrm>
          <a:prstGeom prst="rect">
            <a:avLst/>
          </a:prstGeom>
          <a:noFill/>
        </p:spPr>
        <p:txBody>
          <a:bodyPr wrap="none" rtlCol="0">
            <a:spAutoFit/>
          </a:bodyPr>
          <a:lstStyle/>
          <a:p>
            <a:pPr algn="ctr"/>
            <a:r>
              <a:rPr lang="en-CA" u="sng" dirty="0"/>
              <a:t>folder</a:t>
            </a:r>
            <a:br>
              <a:rPr lang="en-CA" dirty="0"/>
            </a:br>
            <a:r>
              <a:rPr lang="en-CA" dirty="0"/>
              <a:t>directory</a:t>
            </a:r>
          </a:p>
        </p:txBody>
      </p:sp>
      <p:sp>
        <p:nvSpPr>
          <p:cNvPr id="19" name="TextBox 18"/>
          <p:cNvSpPr txBox="1"/>
          <p:nvPr/>
        </p:nvSpPr>
        <p:spPr>
          <a:xfrm>
            <a:off x="3956204" y="2278185"/>
            <a:ext cx="1441420" cy="646331"/>
          </a:xfrm>
          <a:prstGeom prst="rect">
            <a:avLst/>
          </a:prstGeom>
          <a:noFill/>
        </p:spPr>
        <p:txBody>
          <a:bodyPr wrap="none" rtlCol="0">
            <a:spAutoFit/>
          </a:bodyPr>
          <a:lstStyle/>
          <a:p>
            <a:pPr algn="ctr"/>
            <a:r>
              <a:rPr lang="en-CA" u="sng" dirty="0"/>
              <a:t>subfolder</a:t>
            </a:r>
            <a:br>
              <a:rPr lang="en-CA" dirty="0"/>
            </a:br>
            <a:r>
              <a:rPr lang="en-CA" dirty="0"/>
              <a:t>subdirectory</a:t>
            </a:r>
          </a:p>
        </p:txBody>
      </p:sp>
      <p:sp>
        <p:nvSpPr>
          <p:cNvPr id="20" name="TextBox 19"/>
          <p:cNvSpPr txBox="1"/>
          <p:nvPr/>
        </p:nvSpPr>
        <p:spPr>
          <a:xfrm>
            <a:off x="6049880" y="2274471"/>
            <a:ext cx="1056700" cy="646331"/>
          </a:xfrm>
          <a:prstGeom prst="rect">
            <a:avLst/>
          </a:prstGeom>
          <a:noFill/>
        </p:spPr>
        <p:txBody>
          <a:bodyPr wrap="none" rtlCol="0">
            <a:spAutoFit/>
          </a:bodyPr>
          <a:lstStyle/>
          <a:p>
            <a:pPr algn="ctr"/>
            <a:r>
              <a:rPr lang="en-CA" u="sng" dirty="0"/>
              <a:t>filename</a:t>
            </a:r>
            <a:br>
              <a:rPr lang="en-CA" dirty="0"/>
            </a:br>
            <a:r>
              <a:rPr lang="en-CA" dirty="0"/>
              <a:t>filename</a:t>
            </a:r>
          </a:p>
        </p:txBody>
      </p:sp>
      <p:sp>
        <p:nvSpPr>
          <p:cNvPr id="21" name="TextBox 20"/>
          <p:cNvSpPr txBox="1"/>
          <p:nvPr/>
        </p:nvSpPr>
        <p:spPr>
          <a:xfrm>
            <a:off x="7212821" y="2274471"/>
            <a:ext cx="1236236" cy="646331"/>
          </a:xfrm>
          <a:prstGeom prst="rect">
            <a:avLst/>
          </a:prstGeom>
          <a:noFill/>
        </p:spPr>
        <p:txBody>
          <a:bodyPr wrap="none" rtlCol="0">
            <a:spAutoFit/>
          </a:bodyPr>
          <a:lstStyle/>
          <a:p>
            <a:r>
              <a:rPr lang="en-CA" u="sng" dirty="0"/>
              <a:t>.extension</a:t>
            </a:r>
            <a:br>
              <a:rPr lang="en-CA" dirty="0"/>
            </a:br>
            <a:r>
              <a:rPr lang="en-CA" dirty="0"/>
              <a:t> (optional)</a:t>
            </a:r>
          </a:p>
        </p:txBody>
      </p:sp>
      <p:sp>
        <p:nvSpPr>
          <p:cNvPr id="23" name="Callout: Line with Accent Bar 22">
            <a:extLst>
              <a:ext uri="{FF2B5EF4-FFF2-40B4-BE49-F238E27FC236}">
                <a16:creationId xmlns:a16="http://schemas.microsoft.com/office/drawing/2014/main" id="{8851E031-56A7-411F-8808-5EDE0D5F9E29}"/>
              </a:ext>
            </a:extLst>
          </p:cNvPr>
          <p:cNvSpPr/>
          <p:nvPr/>
        </p:nvSpPr>
        <p:spPr>
          <a:xfrm rot="16200000">
            <a:off x="6610751" y="128259"/>
            <a:ext cx="881223" cy="3104525"/>
          </a:xfrm>
          <a:prstGeom prst="accentCallout1">
            <a:avLst>
              <a:gd name="adj1" fmla="val 18750"/>
              <a:gd name="adj2" fmla="val -8333"/>
              <a:gd name="adj3" fmla="val 29207"/>
              <a:gd name="adj4" fmla="val -27649"/>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Callout: Line with Accent Bar 23">
            <a:extLst>
              <a:ext uri="{FF2B5EF4-FFF2-40B4-BE49-F238E27FC236}">
                <a16:creationId xmlns:a16="http://schemas.microsoft.com/office/drawing/2014/main" id="{D61B105D-E0B3-400D-988D-1F985FB30020}"/>
              </a:ext>
            </a:extLst>
          </p:cNvPr>
          <p:cNvSpPr/>
          <p:nvPr/>
        </p:nvSpPr>
        <p:spPr>
          <a:xfrm rot="16200000">
            <a:off x="2785493" y="973769"/>
            <a:ext cx="908719" cy="1368153"/>
          </a:xfrm>
          <a:prstGeom prst="accentCallout1">
            <a:avLst>
              <a:gd name="adj1" fmla="val 18750"/>
              <a:gd name="adj2" fmla="val -8333"/>
              <a:gd name="adj3" fmla="val 29631"/>
              <a:gd name="adj4" fmla="val -25000"/>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Callout: Line with Accent Bar 25">
            <a:extLst>
              <a:ext uri="{FF2B5EF4-FFF2-40B4-BE49-F238E27FC236}">
                <a16:creationId xmlns:a16="http://schemas.microsoft.com/office/drawing/2014/main" id="{0A6C5577-B9FF-482E-BF74-8AA081A2CF72}"/>
              </a:ext>
            </a:extLst>
          </p:cNvPr>
          <p:cNvSpPr/>
          <p:nvPr/>
        </p:nvSpPr>
        <p:spPr>
          <a:xfrm rot="16200000">
            <a:off x="1691584" y="1491727"/>
            <a:ext cx="908719" cy="332460"/>
          </a:xfrm>
          <a:prstGeom prst="accentCallout1">
            <a:avLst>
              <a:gd name="adj1" fmla="val 18750"/>
              <a:gd name="adj2" fmla="val -8333"/>
              <a:gd name="adj3" fmla="val 41071"/>
              <a:gd name="adj4" fmla="val -25883"/>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0657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What is a File System</a:t>
            </a:r>
            <a:r>
              <a:rPr lang="en-CA" dirty="0"/>
              <a:t>?</a:t>
            </a:r>
          </a:p>
        </p:txBody>
      </p:sp>
      <p:sp>
        <p:nvSpPr>
          <p:cNvPr id="3" name="Content Placeholder 2"/>
          <p:cNvSpPr>
            <a:spLocks noGrp="1"/>
          </p:cNvSpPr>
          <p:nvPr>
            <p:ph idx="1"/>
          </p:nvPr>
        </p:nvSpPr>
        <p:spPr>
          <a:xfrm>
            <a:off x="251520" y="1059582"/>
            <a:ext cx="8532214" cy="3657600"/>
          </a:xfrm>
        </p:spPr>
        <p:txBody>
          <a:bodyPr>
            <a:normAutofit/>
          </a:bodyPr>
          <a:lstStyle/>
          <a:p>
            <a:r>
              <a:rPr lang="en-CA"/>
              <a:t>file system contains Directories | Folders containing Files</a:t>
            </a:r>
            <a:endParaRPr lang="en-CA" dirty="0"/>
          </a:p>
          <a:p>
            <a:pPr lvl="1"/>
            <a:r>
              <a:rPr lang="en-US" dirty="0"/>
              <a:t>Linux/Unix/</a:t>
            </a:r>
            <a:r>
              <a:rPr lang="en-US"/>
              <a:t>DOS: directories have always been called "</a:t>
            </a:r>
            <a:r>
              <a:rPr lang="en-US" dirty="0"/>
              <a:t>directories"</a:t>
            </a:r>
            <a:endParaRPr lang="en-CA" dirty="0"/>
          </a:p>
          <a:p>
            <a:pPr lvl="1"/>
            <a:r>
              <a:rPr lang="en-CA"/>
              <a:t>Windows &amp; macOS: directories are known as </a:t>
            </a:r>
            <a:r>
              <a:rPr lang="en-CA">
                <a:solidFill>
                  <a:schemeClr val="tx2"/>
                </a:solidFill>
              </a:rPr>
              <a:t>Folders</a:t>
            </a:r>
            <a:endParaRPr lang="en-CA" dirty="0"/>
          </a:p>
          <a:p>
            <a:r>
              <a:rPr lang="en-CA"/>
              <a:t>parent Directories | Folders have child Directories | Folders</a:t>
            </a:r>
            <a:endParaRPr lang="en-CA" dirty="0"/>
          </a:p>
          <a:p>
            <a:pPr lvl="1"/>
            <a:r>
              <a:rPr lang="en-CA">
                <a:solidFill>
                  <a:schemeClr val="tx2"/>
                </a:solidFill>
              </a:rPr>
              <a:t>Child folders are usually called subdirectories | subfolders</a:t>
            </a:r>
            <a:endParaRPr lang="en-CA" dirty="0">
              <a:solidFill>
                <a:schemeClr val="tx2"/>
              </a:solidFill>
            </a:endParaRPr>
          </a:p>
          <a:p>
            <a:r>
              <a:rPr lang="en-CA"/>
              <a:t>file systems use a hierarchically named cataloging structure</a:t>
            </a:r>
            <a:endParaRPr lang="en-CA" dirty="0"/>
          </a:p>
          <a:p>
            <a:pPr lvl="1"/>
            <a:r>
              <a:rPr lang="en-CA"/>
              <a:t>organizes files within folders, both sharing some commonality</a:t>
            </a:r>
            <a:endParaRPr lang="en-CA" dirty="0"/>
          </a:p>
          <a:p>
            <a:pPr lvl="2"/>
            <a:r>
              <a:rPr lang="en-US" sz="2000" dirty="0"/>
              <a:t>[Linux]</a:t>
            </a:r>
            <a:r>
              <a:rPr lang="en-US" sz="2000"/>
              <a:t>	   </a:t>
            </a:r>
            <a:r>
              <a:rPr lang="nn-NO" sz="2000">
                <a:latin typeface="Cascadia Code" panose="020B0609020000020004" pitchFamily="49" charset="0"/>
                <a:cs typeface="Cascadia Code" panose="020B0609020000020004" pitchFamily="49" charset="0"/>
              </a:rPr>
              <a:t>/</a:t>
            </a:r>
            <a:r>
              <a:rPr lang="nn-NO" sz="2000" dirty="0">
                <a:latin typeface="Cascadia Code" panose="020B0609020000020004" pitchFamily="49" charset="0"/>
                <a:cs typeface="Cascadia Code" panose="020B0609020000020004" pitchFamily="49" charset="0"/>
              </a:rPr>
              <a:t>home/</a:t>
            </a:r>
            <a:r>
              <a:rPr lang="en-US" sz="2000" i="1" dirty="0">
                <a:latin typeface="Cascadia Code" panose="020B0609020000020004" pitchFamily="49" charset="0"/>
                <a:cs typeface="Cascadia Code" panose="020B0609020000020004" pitchFamily="49" charset="0"/>
              </a:rPr>
              <a:t>username</a:t>
            </a:r>
            <a:r>
              <a:rPr lang="en-US" sz="2000" dirty="0">
                <a:latin typeface="Cascadia Code" panose="020B0609020000020004" pitchFamily="49" charset="0"/>
                <a:cs typeface="Cascadia Code" panose="020B0609020000020004" pitchFamily="49" charset="0"/>
              </a:rPr>
              <a:t>/Seneca</a:t>
            </a:r>
            <a:r>
              <a:rPr lang="en-US" sz="2000" i="1" dirty="0">
                <a:latin typeface="Cascadia Code" panose="020B0609020000020004" pitchFamily="49" charset="0"/>
                <a:cs typeface="Cascadia Code" panose="020B0609020000020004" pitchFamily="49" charset="0"/>
              </a:rPr>
              <a:t>/</a:t>
            </a:r>
            <a:r>
              <a:rPr lang="en-US" sz="2000" dirty="0">
                <a:latin typeface="Cascadia Code" panose="020B0609020000020004" pitchFamily="49" charset="0"/>
                <a:cs typeface="Cascadia Code" panose="020B0609020000020004" pitchFamily="49" charset="0"/>
              </a:rPr>
              <a:t>CPR101</a:t>
            </a:r>
            <a:endParaRPr lang="nn-NO" sz="2000" dirty="0">
              <a:latin typeface="Cascadia Code" panose="020B0609020000020004" pitchFamily="49" charset="0"/>
              <a:cs typeface="Cascadia Code" panose="020B0609020000020004" pitchFamily="49" charset="0"/>
            </a:endParaRPr>
          </a:p>
          <a:p>
            <a:pPr lvl="2"/>
            <a:r>
              <a:rPr lang="en-US" sz="2000" dirty="0"/>
              <a:t>[</a:t>
            </a:r>
            <a:r>
              <a:rPr lang="en-US" sz="2000"/>
              <a:t>Windows]  </a:t>
            </a:r>
            <a:r>
              <a:rPr lang="en-US" sz="2000">
                <a:latin typeface="Cascadia Code" panose="020B0609020000020004" pitchFamily="49" charset="0"/>
                <a:cs typeface="Cascadia Code" panose="020B0609020000020004" pitchFamily="49" charset="0"/>
              </a:rPr>
              <a:t>C</a:t>
            </a:r>
            <a:r>
              <a:rPr lang="en-US" sz="2000" dirty="0">
                <a:latin typeface="Cascadia Code" panose="020B0609020000020004" pitchFamily="49" charset="0"/>
                <a:cs typeface="Cascadia Code" panose="020B0609020000020004" pitchFamily="49" charset="0"/>
              </a:rPr>
              <a:t>:\Users\</a:t>
            </a:r>
            <a:r>
              <a:rPr lang="en-US" sz="2000" i="1" dirty="0">
                <a:latin typeface="Cascadia Code" panose="020B0609020000020004" pitchFamily="49" charset="0"/>
                <a:cs typeface="Cascadia Code" panose="020B0609020000020004" pitchFamily="49" charset="0"/>
              </a:rPr>
              <a:t>username</a:t>
            </a:r>
            <a:r>
              <a:rPr lang="en-US" sz="2000" dirty="0">
                <a:latin typeface="Cascadia Code" panose="020B0609020000020004" pitchFamily="49" charset="0"/>
                <a:cs typeface="Cascadia Code" panose="020B0609020000020004" pitchFamily="49" charset="0"/>
              </a:rPr>
              <a:t>\Documents\Seneca\CPR101</a:t>
            </a:r>
            <a:endParaRPr lang="en-CA" sz="2000" dirty="0">
              <a:latin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431607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File Extensions</a:t>
            </a:r>
            <a:endParaRPr lang="en-CA" dirty="0"/>
          </a:p>
        </p:txBody>
      </p:sp>
      <p:sp>
        <p:nvSpPr>
          <p:cNvPr id="3" name="Content Placeholder 2"/>
          <p:cNvSpPr>
            <a:spLocks noGrp="1"/>
          </p:cNvSpPr>
          <p:nvPr>
            <p:ph idx="1"/>
          </p:nvPr>
        </p:nvSpPr>
        <p:spPr>
          <a:xfrm>
            <a:off x="448756" y="1059582"/>
            <a:ext cx="8521771" cy="3657600"/>
          </a:xfrm>
        </p:spPr>
        <p:txBody>
          <a:bodyPr>
            <a:noAutofit/>
          </a:bodyPr>
          <a:lstStyle/>
          <a:p>
            <a:pPr>
              <a:spcBef>
                <a:spcPts val="600"/>
              </a:spcBef>
            </a:pPr>
            <a:r>
              <a:rPr lang="en-CA" sz="2000"/>
              <a:t>A file extension is the </a:t>
            </a:r>
            <a:r>
              <a:rPr lang="en-CA" sz="2000">
                <a:solidFill>
                  <a:schemeClr val="tx2"/>
                </a:solidFill>
              </a:rPr>
              <a:t>code</a:t>
            </a:r>
            <a:r>
              <a:rPr lang="en-CA" sz="2000"/>
              <a:t> (1 – 5 characters) at the end of the filename, proceeded by a period "</a:t>
            </a:r>
            <a:r>
              <a:rPr lang="en-CA" sz="2000" b="1"/>
              <a:t>.</a:t>
            </a:r>
            <a:r>
              <a:rPr lang="en-CA" sz="2000"/>
              <a:t>" that </a:t>
            </a:r>
            <a:r>
              <a:rPr lang="en-CA" sz="2000">
                <a:solidFill>
                  <a:schemeClr val="tx2"/>
                </a:solidFill>
              </a:rPr>
              <a:t>denotes the </a:t>
            </a:r>
            <a:r>
              <a:rPr lang="en-CA" sz="2000" b="1">
                <a:solidFill>
                  <a:schemeClr val="tx2"/>
                </a:solidFill>
              </a:rPr>
              <a:t>generic type of file</a:t>
            </a:r>
            <a:endParaRPr lang="en-CA" sz="2000" dirty="0"/>
          </a:p>
          <a:p>
            <a:pPr>
              <a:spcBef>
                <a:spcPts val="600"/>
              </a:spcBef>
            </a:pPr>
            <a:r>
              <a:rPr lang="en-CA" sz="2000"/>
              <a:t>Windows </a:t>
            </a:r>
            <a:r>
              <a:rPr lang="en-CA" sz="2000" i="1">
                <a:solidFill>
                  <a:schemeClr val="tx2"/>
                </a:solidFill>
              </a:rPr>
              <a:t>associates</a:t>
            </a:r>
            <a:r>
              <a:rPr lang="en-CA" sz="2000">
                <a:solidFill>
                  <a:schemeClr val="tx2"/>
                </a:solidFill>
              </a:rPr>
              <a:t> a file's extension with the application that processes the file’s data</a:t>
            </a:r>
            <a:endParaRPr lang="en-CA" sz="2000" dirty="0"/>
          </a:p>
          <a:p>
            <a:pPr lvl="1">
              <a:spcBef>
                <a:spcPts val="600"/>
              </a:spcBef>
            </a:pPr>
            <a:r>
              <a:rPr lang="en-US" sz="1600" dirty="0"/>
              <a:t>CP4P</a:t>
            </a:r>
            <a:r>
              <a:rPr lang="en-CA" sz="1600" dirty="0"/>
              <a:t>-week1</a:t>
            </a:r>
            <a:r>
              <a:rPr lang="en-CA" sz="1600" b="1"/>
              <a:t>.docx </a:t>
            </a:r>
            <a:r>
              <a:rPr lang="en-CA" sz="1600"/>
              <a:t>(</a:t>
            </a:r>
            <a:r>
              <a:rPr lang="en-CA" sz="1600" dirty="0"/>
              <a:t>MS-Word)	</a:t>
            </a:r>
            <a:r>
              <a:rPr lang="en-CA" sz="1600" dirty="0" err="1"/>
              <a:t>sourcecode</a:t>
            </a:r>
            <a:r>
              <a:rPr lang="en-CA" sz="1600" b="1" err="1"/>
              <a:t>.</a:t>
            </a:r>
            <a:r>
              <a:rPr lang="en-CA" sz="1600" b="1"/>
              <a:t>c</a:t>
            </a:r>
            <a:r>
              <a:rPr lang="en-CA" sz="1600"/>
              <a:t> (C language source editor</a:t>
            </a:r>
            <a:r>
              <a:rPr lang="en-CA" sz="1600" dirty="0"/>
              <a:t>)</a:t>
            </a:r>
          </a:p>
          <a:p>
            <a:pPr lvl="1">
              <a:spcBef>
                <a:spcPts val="600"/>
              </a:spcBef>
            </a:pPr>
            <a:r>
              <a:rPr lang="en-US" sz="1600" dirty="0"/>
              <a:t>readme</a:t>
            </a:r>
            <a:r>
              <a:rPr lang="en-US" sz="1600" b="1"/>
              <a:t>.txt</a:t>
            </a:r>
            <a:r>
              <a:rPr lang="en-US" sz="1600"/>
              <a:t> (Notepad) </a:t>
            </a:r>
            <a:r>
              <a:rPr lang="en-US" sz="1600" dirty="0"/>
              <a:t>		notepad</a:t>
            </a:r>
            <a:r>
              <a:rPr lang="en-CA" sz="1600" b="1"/>
              <a:t>.exe</a:t>
            </a:r>
            <a:r>
              <a:rPr lang="en-CA" sz="1600"/>
              <a:t> (OS launches this app</a:t>
            </a:r>
            <a:r>
              <a:rPr lang="en-CA" sz="1600" dirty="0"/>
              <a:t>)</a:t>
            </a:r>
            <a:endParaRPr lang="en-CA" sz="1600" b="1" dirty="0"/>
          </a:p>
          <a:p>
            <a:pPr>
              <a:spcBef>
                <a:spcPts val="600"/>
              </a:spcBef>
            </a:pPr>
            <a:r>
              <a:rPr lang="en-US" sz="2000"/>
              <a:t>Double click a file to launch the application which opens that file</a:t>
            </a:r>
            <a:endParaRPr lang="en-CA" sz="2000" dirty="0"/>
          </a:p>
          <a:p>
            <a:pPr>
              <a:spcBef>
                <a:spcPts val="600"/>
              </a:spcBef>
            </a:pPr>
            <a:r>
              <a:rPr lang="en-CA" sz="2000"/>
              <a:t>Files </a:t>
            </a:r>
            <a:r>
              <a:rPr lang="en-CA" sz="2000">
                <a:solidFill>
                  <a:schemeClr val="tx2"/>
                </a:solidFill>
              </a:rPr>
              <a:t>do not require</a:t>
            </a:r>
            <a:r>
              <a:rPr lang="en-CA" sz="2000"/>
              <a:t> an extension, although they usually have one</a:t>
            </a:r>
            <a:endParaRPr lang="en-CA" sz="2000" dirty="0"/>
          </a:p>
          <a:p>
            <a:pPr>
              <a:spcBef>
                <a:spcPts val="600"/>
              </a:spcBef>
            </a:pPr>
            <a:r>
              <a:rPr lang="en-CA" sz="2000"/>
              <a:t>By default, Windows does not display file extensions in File Explorer but programmers should override this behaviour (View menu</a:t>
            </a:r>
            <a:r>
              <a:rPr lang="en-CA" sz="2000" dirty="0"/>
              <a:t>).</a:t>
            </a:r>
          </a:p>
        </p:txBody>
      </p:sp>
    </p:spTree>
    <p:extLst>
      <p:ext uri="{BB962C8B-B14F-4D97-AF65-F5344CB8AC3E}">
        <p14:creationId xmlns:p14="http://schemas.microsoft.com/office/powerpoint/2010/main" val="195362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pPr algn="ctr"/>
            <a:r>
              <a:rPr lang="en-CA"/>
              <a:t>Common File Extensions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0996536"/>
              </p:ext>
            </p:extLst>
          </p:nvPr>
        </p:nvGraphicFramePr>
        <p:xfrm>
          <a:off x="457200" y="1131590"/>
          <a:ext cx="3816424" cy="3337560"/>
        </p:xfrm>
        <a:graphic>
          <a:graphicData uri="http://schemas.openxmlformats.org/drawingml/2006/table">
            <a:tbl>
              <a:tblPr firstRow="1" bandRow="1">
                <a:tableStyleId>{5C22544A-7EE6-4342-B048-85BDC9FD1C3A}</a:tableStyleId>
              </a:tblPr>
              <a:tblGrid>
                <a:gridCol w="1450504">
                  <a:extLst>
                    <a:ext uri="{9D8B030D-6E8A-4147-A177-3AD203B41FA5}">
                      <a16:colId xmlns:a16="http://schemas.microsoft.com/office/drawing/2014/main" val="20000"/>
                    </a:ext>
                  </a:extLst>
                </a:gridCol>
                <a:gridCol w="2365920">
                  <a:extLst>
                    <a:ext uri="{9D8B030D-6E8A-4147-A177-3AD203B41FA5}">
                      <a16:colId xmlns:a16="http://schemas.microsoft.com/office/drawing/2014/main" val="20001"/>
                    </a:ext>
                  </a:extLst>
                </a:gridCol>
              </a:tblGrid>
              <a:tr h="370840">
                <a:tc>
                  <a:txBody>
                    <a:bodyPr/>
                    <a:lstStyle/>
                    <a:p>
                      <a:r>
                        <a:rPr lang="en-CA" dirty="0"/>
                        <a:t>Extension</a:t>
                      </a:r>
                    </a:p>
                  </a:txBody>
                  <a:tcPr/>
                </a:tc>
                <a:tc>
                  <a:txBody>
                    <a:bodyPr/>
                    <a:lstStyle/>
                    <a:p>
                      <a:r>
                        <a:rPr lang="en-CA"/>
                        <a:t>File Type</a:t>
                      </a:r>
                      <a:endParaRPr lang="en-CA" dirty="0"/>
                    </a:p>
                  </a:txBody>
                  <a:tcPr/>
                </a:tc>
                <a:extLst>
                  <a:ext uri="{0D108BD9-81ED-4DB2-BD59-A6C34878D82A}">
                    <a16:rowId xmlns:a16="http://schemas.microsoft.com/office/drawing/2014/main" val="10000"/>
                  </a:ext>
                </a:extLst>
              </a:tr>
              <a:tr h="370840">
                <a:tc>
                  <a:txBody>
                    <a:bodyPr/>
                    <a:lstStyle/>
                    <a:p>
                      <a:r>
                        <a:rPr lang="en-CA" dirty="0"/>
                        <a:t>.</a:t>
                      </a:r>
                      <a:r>
                        <a:rPr lang="en-CA"/>
                        <a:t>doc, .</a:t>
                      </a:r>
                      <a:r>
                        <a:rPr lang="en-CA" dirty="0"/>
                        <a:t>docx</a:t>
                      </a:r>
                    </a:p>
                  </a:txBody>
                  <a:tcPr/>
                </a:tc>
                <a:tc>
                  <a:txBody>
                    <a:bodyPr/>
                    <a:lstStyle/>
                    <a:p>
                      <a:r>
                        <a:rPr lang="en-CA"/>
                        <a:t>Microsoft</a:t>
                      </a:r>
                      <a:r>
                        <a:rPr lang="en-CA" baseline="0"/>
                        <a:t> Word</a:t>
                      </a:r>
                      <a:endParaRPr lang="en-CA" dirty="0"/>
                    </a:p>
                  </a:txBody>
                  <a:tcPr/>
                </a:tc>
                <a:extLst>
                  <a:ext uri="{0D108BD9-81ED-4DB2-BD59-A6C34878D82A}">
                    <a16:rowId xmlns:a16="http://schemas.microsoft.com/office/drawing/2014/main" val="10001"/>
                  </a:ext>
                </a:extLst>
              </a:tr>
              <a:tr h="370840">
                <a:tc>
                  <a:txBody>
                    <a:bodyPr/>
                    <a:lstStyle/>
                    <a:p>
                      <a:r>
                        <a:rPr lang="en-CA" dirty="0"/>
                        <a:t>.txt</a:t>
                      </a:r>
                    </a:p>
                  </a:txBody>
                  <a:tcPr/>
                </a:tc>
                <a:tc>
                  <a:txBody>
                    <a:bodyPr/>
                    <a:lstStyle/>
                    <a:p>
                      <a:r>
                        <a:rPr lang="en-CA"/>
                        <a:t>Plai</a:t>
                      </a:r>
                      <a:r>
                        <a:rPr lang="en-CA" baseline="0"/>
                        <a:t>n Text</a:t>
                      </a:r>
                      <a:endParaRPr lang="en-CA" dirty="0"/>
                    </a:p>
                  </a:txBody>
                  <a:tcPr/>
                </a:tc>
                <a:extLst>
                  <a:ext uri="{0D108BD9-81ED-4DB2-BD59-A6C34878D82A}">
                    <a16:rowId xmlns:a16="http://schemas.microsoft.com/office/drawing/2014/main" val="10002"/>
                  </a:ext>
                </a:extLst>
              </a:tr>
              <a:tr h="370840">
                <a:tc>
                  <a:txBody>
                    <a:bodyPr/>
                    <a:lstStyle/>
                    <a:p>
                      <a:r>
                        <a:rPr lang="en-CA" dirty="0"/>
                        <a:t>.jpg</a:t>
                      </a:r>
                    </a:p>
                  </a:txBody>
                  <a:tcPr/>
                </a:tc>
                <a:tc>
                  <a:txBody>
                    <a:bodyPr/>
                    <a:lstStyle/>
                    <a:p>
                      <a:r>
                        <a:rPr lang="en-CA"/>
                        <a:t>JPEG Image</a:t>
                      </a:r>
                      <a:endParaRPr lang="en-CA" dirty="0"/>
                    </a:p>
                  </a:txBody>
                  <a:tcPr/>
                </a:tc>
                <a:extLst>
                  <a:ext uri="{0D108BD9-81ED-4DB2-BD59-A6C34878D82A}">
                    <a16:rowId xmlns:a16="http://schemas.microsoft.com/office/drawing/2014/main" val="10003"/>
                  </a:ext>
                </a:extLst>
              </a:tr>
              <a:tr h="370840">
                <a:tc>
                  <a:txBody>
                    <a:bodyPr/>
                    <a:lstStyle/>
                    <a:p>
                      <a:r>
                        <a:rPr lang="en-CA" dirty="0"/>
                        <a:t>.</a:t>
                      </a:r>
                      <a:r>
                        <a:rPr lang="en-CA"/>
                        <a:t>xls, .</a:t>
                      </a:r>
                      <a:r>
                        <a:rPr lang="en-CA" dirty="0"/>
                        <a:t>xlsx</a:t>
                      </a:r>
                    </a:p>
                  </a:txBody>
                  <a:tcPr/>
                </a:tc>
                <a:tc>
                  <a:txBody>
                    <a:bodyPr/>
                    <a:lstStyle/>
                    <a:p>
                      <a:r>
                        <a:rPr lang="en-CA"/>
                        <a:t>Microsoft</a:t>
                      </a:r>
                      <a:r>
                        <a:rPr lang="en-CA" baseline="0"/>
                        <a:t> Excel</a:t>
                      </a:r>
                      <a:endParaRPr lang="en-CA" dirty="0"/>
                    </a:p>
                  </a:txBody>
                  <a:tcPr/>
                </a:tc>
                <a:extLst>
                  <a:ext uri="{0D108BD9-81ED-4DB2-BD59-A6C34878D82A}">
                    <a16:rowId xmlns:a16="http://schemas.microsoft.com/office/drawing/2014/main" val="10004"/>
                  </a:ext>
                </a:extLst>
              </a:tr>
              <a:tr h="370840">
                <a:tc>
                  <a:txBody>
                    <a:bodyPr/>
                    <a:lstStyle/>
                    <a:p>
                      <a:r>
                        <a:rPr lang="en-CA" dirty="0"/>
                        <a:t>.</a:t>
                      </a:r>
                      <a:r>
                        <a:rPr lang="en-CA"/>
                        <a:t>html, .</a:t>
                      </a:r>
                      <a:r>
                        <a:rPr lang="en-CA" dirty="0"/>
                        <a:t>htm</a:t>
                      </a:r>
                    </a:p>
                  </a:txBody>
                  <a:tcPr/>
                </a:tc>
                <a:tc>
                  <a:txBody>
                    <a:bodyPr/>
                    <a:lstStyle/>
                    <a:p>
                      <a:r>
                        <a:rPr lang="en-CA"/>
                        <a:t>HTML file</a:t>
                      </a:r>
                      <a:endParaRPr lang="en-CA" dirty="0"/>
                    </a:p>
                  </a:txBody>
                  <a:tcPr/>
                </a:tc>
                <a:extLst>
                  <a:ext uri="{0D108BD9-81ED-4DB2-BD59-A6C34878D82A}">
                    <a16:rowId xmlns:a16="http://schemas.microsoft.com/office/drawing/2014/main" val="10005"/>
                  </a:ext>
                </a:extLst>
              </a:tr>
              <a:tr h="370840">
                <a:tc>
                  <a:txBody>
                    <a:bodyPr/>
                    <a:lstStyle/>
                    <a:p>
                      <a:r>
                        <a:rPr lang="en-CA" b="0" dirty="0"/>
                        <a:t>.c</a:t>
                      </a:r>
                    </a:p>
                  </a:txBody>
                  <a:tcPr/>
                </a:tc>
                <a:tc>
                  <a:txBody>
                    <a:bodyPr/>
                    <a:lstStyle/>
                    <a:p>
                      <a:r>
                        <a:rPr lang="en-CA" b="0" baseline="0"/>
                        <a:t>C Source Code</a:t>
                      </a:r>
                      <a:endParaRPr lang="en-CA" b="0" baseline="0" dirty="0"/>
                    </a:p>
                  </a:txBody>
                  <a:tcPr/>
                </a:tc>
                <a:extLst>
                  <a:ext uri="{0D108BD9-81ED-4DB2-BD59-A6C34878D82A}">
                    <a16:rowId xmlns:a16="http://schemas.microsoft.com/office/drawing/2014/main" val="10006"/>
                  </a:ext>
                </a:extLst>
              </a:tr>
              <a:tr h="370840">
                <a:tc>
                  <a:txBody>
                    <a:bodyPr/>
                    <a:lstStyle/>
                    <a:p>
                      <a:r>
                        <a:rPr lang="en-CA" dirty="0"/>
                        <a:t>.</a:t>
                      </a:r>
                      <a:r>
                        <a:rPr lang="en-CA" dirty="0" err="1"/>
                        <a:t>cpp</a:t>
                      </a:r>
                      <a:endParaRPr lang="en-CA" dirty="0"/>
                    </a:p>
                  </a:txBody>
                  <a:tcPr/>
                </a:tc>
                <a:tc>
                  <a:txBody>
                    <a:bodyPr/>
                    <a:lstStyle/>
                    <a:p>
                      <a:r>
                        <a:rPr lang="en-CA" baseline="0"/>
                        <a:t>C++ Source Code</a:t>
                      </a:r>
                      <a:endParaRPr lang="en-CA" dirty="0"/>
                    </a:p>
                  </a:txBody>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.rtf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Rich Text Format</a:t>
                      </a:r>
                      <a:endParaRPr lang="en-CA" dirty="0"/>
                    </a:p>
                  </a:txBody>
                  <a:tcPr/>
                </a:tc>
                <a:extLst>
                  <a:ext uri="{0D108BD9-81ED-4DB2-BD59-A6C34878D82A}">
                    <a16:rowId xmlns:a16="http://schemas.microsoft.com/office/drawing/2014/main" val="10008"/>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440745788"/>
              </p:ext>
            </p:extLst>
          </p:nvPr>
        </p:nvGraphicFramePr>
        <p:xfrm>
          <a:off x="4716016" y="1131590"/>
          <a:ext cx="3816424" cy="3210015"/>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382088">
                <a:tc>
                  <a:txBody>
                    <a:bodyPr/>
                    <a:lstStyle/>
                    <a:p>
                      <a:r>
                        <a:rPr lang="en-CA" dirty="0"/>
                        <a:t>Extension</a:t>
                      </a:r>
                    </a:p>
                  </a:txBody>
                  <a:tcPr/>
                </a:tc>
                <a:tc>
                  <a:txBody>
                    <a:bodyPr/>
                    <a:lstStyle/>
                    <a:p>
                      <a:r>
                        <a:rPr lang="en-CA"/>
                        <a:t>File Type</a:t>
                      </a:r>
                      <a:endParaRPr lang="en-CA" dirty="0"/>
                    </a:p>
                  </a:txBody>
                  <a:tcPr/>
                </a:tc>
                <a:extLst>
                  <a:ext uri="{0D108BD9-81ED-4DB2-BD59-A6C34878D82A}">
                    <a16:rowId xmlns:a16="http://schemas.microsoft.com/office/drawing/2014/main" val="10000"/>
                  </a:ext>
                </a:extLst>
              </a:tr>
              <a:tr h="382088">
                <a:tc>
                  <a:txBody>
                    <a:bodyPr/>
                    <a:lstStyle/>
                    <a:p>
                      <a:r>
                        <a:rPr lang="en-CA" dirty="0"/>
                        <a:t>.zip</a:t>
                      </a:r>
                    </a:p>
                  </a:txBody>
                  <a:tcPr/>
                </a:tc>
                <a:tc>
                  <a:txBody>
                    <a:bodyPr/>
                    <a:lstStyle/>
                    <a:p>
                      <a:r>
                        <a:rPr lang="en-CA"/>
                        <a:t>ZIP</a:t>
                      </a:r>
                      <a:r>
                        <a:rPr lang="en-CA" baseline="0"/>
                        <a:t> Compressed File</a:t>
                      </a:r>
                      <a:endParaRPr lang="en-CA" baseline="0" dirty="0"/>
                    </a:p>
                  </a:txBody>
                  <a:tcPr/>
                </a:tc>
                <a:extLst>
                  <a:ext uri="{0D108BD9-81ED-4DB2-BD59-A6C34878D82A}">
                    <a16:rowId xmlns:a16="http://schemas.microsoft.com/office/drawing/2014/main" val="10001"/>
                  </a:ext>
                </a:extLst>
              </a:tr>
              <a:tr h="382088">
                <a:tc>
                  <a:txBody>
                    <a:bodyPr/>
                    <a:lstStyle/>
                    <a:p>
                      <a:r>
                        <a:rPr lang="en-CA"/>
                        <a:t>.exe .</a:t>
                      </a:r>
                      <a:r>
                        <a:rPr lang="en-CA" dirty="0" err="1"/>
                        <a:t>bin</a:t>
                      </a:r>
                      <a:endParaRPr lang="en-CA" dirty="0"/>
                    </a:p>
                  </a:txBody>
                  <a:tcPr/>
                </a:tc>
                <a:tc>
                  <a:txBody>
                    <a:bodyPr/>
                    <a:lstStyle/>
                    <a:p>
                      <a:r>
                        <a:rPr lang="en-CA" baseline="0"/>
                        <a:t>Executable program</a:t>
                      </a:r>
                      <a:endParaRPr lang="en-CA" baseline="0" dirty="0"/>
                    </a:p>
                  </a:txBody>
                  <a:tcPr/>
                </a:tc>
                <a:extLst>
                  <a:ext uri="{0D108BD9-81ED-4DB2-BD59-A6C34878D82A}">
                    <a16:rowId xmlns:a16="http://schemas.microsoft.com/office/drawing/2014/main" val="10002"/>
                  </a:ext>
                </a:extLst>
              </a:tr>
              <a:tr h="382088">
                <a:tc>
                  <a:txBody>
                    <a:bodyPr/>
                    <a:lstStyle/>
                    <a:p>
                      <a:r>
                        <a:rPr lang="en-CA" dirty="0"/>
                        <a:t>.</a:t>
                      </a:r>
                      <a:r>
                        <a:rPr lang="en-CA" dirty="0" err="1"/>
                        <a:t>js</a:t>
                      </a:r>
                      <a:endParaRPr lang="en-CA" dirty="0"/>
                    </a:p>
                  </a:txBody>
                  <a:tcPr/>
                </a:tc>
                <a:tc>
                  <a:txBody>
                    <a:bodyPr/>
                    <a:lstStyle/>
                    <a:p>
                      <a:r>
                        <a:rPr lang="en-CA" baseline="0"/>
                        <a:t>JavaScript File</a:t>
                      </a:r>
                      <a:endParaRPr lang="en-CA" baseline="0" dirty="0"/>
                    </a:p>
                  </a:txBody>
                  <a:tcPr/>
                </a:tc>
                <a:extLst>
                  <a:ext uri="{0D108BD9-81ED-4DB2-BD59-A6C34878D82A}">
                    <a16:rowId xmlns:a16="http://schemas.microsoft.com/office/drawing/2014/main" val="10003"/>
                  </a:ext>
                </a:extLst>
              </a:tr>
              <a:tr h="382088">
                <a:tc>
                  <a:txBody>
                    <a:bodyPr/>
                    <a:lstStyle/>
                    <a:p>
                      <a:r>
                        <a:rPr lang="en-CA" dirty="0"/>
                        <a:t>.</a:t>
                      </a:r>
                      <a:r>
                        <a:rPr lang="en-CA" dirty="0" err="1"/>
                        <a:t>php</a:t>
                      </a:r>
                      <a:endParaRPr lang="en-CA" dirty="0"/>
                    </a:p>
                  </a:txBody>
                  <a:tcPr/>
                </a:tc>
                <a:tc>
                  <a:txBody>
                    <a:bodyPr/>
                    <a:lstStyle/>
                    <a:p>
                      <a:r>
                        <a:rPr lang="en-CA" baseline="0"/>
                        <a:t>PHP Source Code</a:t>
                      </a:r>
                      <a:endParaRPr lang="en-CA" baseline="0" dirty="0"/>
                    </a:p>
                  </a:txBody>
                  <a:tcPr/>
                </a:tc>
                <a:extLst>
                  <a:ext uri="{0D108BD9-81ED-4DB2-BD59-A6C34878D82A}">
                    <a16:rowId xmlns:a16="http://schemas.microsoft.com/office/drawing/2014/main" val="10004"/>
                  </a:ext>
                </a:extLst>
              </a:tr>
              <a:tr h="659495">
                <a:tc>
                  <a:txBody>
                    <a:bodyPr/>
                    <a:lstStyle/>
                    <a:p>
                      <a:r>
                        <a:rPr lang="en-CA" dirty="0"/>
                        <a:t>.</a:t>
                      </a:r>
                      <a:r>
                        <a:rPr lang="en-CA" dirty="0" err="1"/>
                        <a:t>css</a:t>
                      </a:r>
                      <a:endParaRPr lang="en-CA" dirty="0"/>
                    </a:p>
                  </a:txBody>
                  <a:tcPr/>
                </a:tc>
                <a:tc>
                  <a:txBody>
                    <a:bodyPr/>
                    <a:lstStyle/>
                    <a:p>
                      <a:r>
                        <a:rPr lang="en-CA" baseline="0"/>
                        <a:t>Cascading Style Sheet</a:t>
                      </a:r>
                      <a:endParaRPr lang="en-CA" baseline="0" dirty="0"/>
                    </a:p>
                  </a:txBody>
                  <a:tcPr/>
                </a:tc>
                <a:extLst>
                  <a:ext uri="{0D108BD9-81ED-4DB2-BD59-A6C34878D82A}">
                    <a16:rowId xmlns:a16="http://schemas.microsoft.com/office/drawing/2014/main" val="10005"/>
                  </a:ext>
                </a:extLst>
              </a:tr>
              <a:tr h="382088">
                <a:tc>
                  <a:txBody>
                    <a:bodyPr/>
                    <a:lstStyle/>
                    <a:p>
                      <a:r>
                        <a:rPr lang="en-CA" dirty="0"/>
                        <a:t>.pdf</a:t>
                      </a:r>
                    </a:p>
                  </a:txBody>
                  <a:tcPr/>
                </a:tc>
                <a:tc>
                  <a:txBody>
                    <a:bodyPr/>
                    <a:lstStyle/>
                    <a:p>
                      <a:r>
                        <a:rPr lang="en-CA" baseline="0"/>
                        <a:t>Portable Document Format</a:t>
                      </a:r>
                      <a:endParaRPr lang="en-CA" baseline="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26077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CA"/>
              <a:t>Naming Conventions</a:t>
            </a:r>
            <a:endParaRPr lang="en-CA" dirty="0"/>
          </a:p>
        </p:txBody>
      </p:sp>
      <p:sp>
        <p:nvSpPr>
          <p:cNvPr id="3" name="Content Placeholder 2"/>
          <p:cNvSpPr>
            <a:spLocks noGrp="1"/>
          </p:cNvSpPr>
          <p:nvPr>
            <p:ph idx="1"/>
          </p:nvPr>
        </p:nvSpPr>
        <p:spPr>
          <a:xfrm>
            <a:off x="449082" y="1059582"/>
            <a:ext cx="8229600" cy="3657600"/>
          </a:xfrm>
        </p:spPr>
        <p:txBody>
          <a:bodyPr>
            <a:normAutofit/>
          </a:bodyPr>
          <a:lstStyle/>
          <a:p>
            <a:r>
              <a:rPr lang="en-CA"/>
              <a:t>Make directories and files to easy to work with, search for, and understand, </a:t>
            </a:r>
            <a:r>
              <a:rPr lang="en-CA">
                <a:solidFill>
                  <a:schemeClr val="tx2"/>
                </a:solidFill>
              </a:rPr>
              <a:t>especially when working on </a:t>
            </a:r>
            <a:r>
              <a:rPr lang="en-CA" i="1">
                <a:solidFill>
                  <a:schemeClr val="tx2"/>
                </a:solidFill>
              </a:rPr>
              <a:t>servers</a:t>
            </a:r>
            <a:r>
              <a:rPr lang="en-CA" dirty="0"/>
              <a:t>.</a:t>
            </a:r>
          </a:p>
          <a:p>
            <a:r>
              <a:rPr lang="en-CA"/>
              <a:t>Directory / Folder Naming Guidelines</a:t>
            </a:r>
            <a:r>
              <a:rPr lang="en-CA" dirty="0"/>
              <a:t>:</a:t>
            </a:r>
          </a:p>
          <a:p>
            <a:pPr lvl="1"/>
            <a:r>
              <a:rPr lang="en-US"/>
              <a:t>hierarchical names of </a:t>
            </a:r>
            <a:r>
              <a:rPr lang="en-CA"/>
              <a:t>categories and sub-categories</a:t>
            </a:r>
            <a:endParaRPr lang="en-CA" dirty="0"/>
          </a:p>
          <a:p>
            <a:r>
              <a:rPr lang="en-CA"/>
              <a:t>File Naming Guidelines</a:t>
            </a:r>
            <a:r>
              <a:rPr lang="en-CA" dirty="0"/>
              <a:t>:</a:t>
            </a:r>
          </a:p>
          <a:p>
            <a:pPr lvl="1">
              <a:buFont typeface="Courier New" panose="02070309020205020404" pitchFamily="49" charset="0"/>
              <a:buChar char="o"/>
            </a:pPr>
            <a:r>
              <a:rPr lang="en-CA"/>
              <a:t>Clear, short identifier of </a:t>
            </a:r>
            <a:r>
              <a:rPr lang="en-CA">
                <a:solidFill>
                  <a:schemeClr val="tx2"/>
                </a:solidFill>
              </a:rPr>
              <a:t>content and version</a:t>
            </a:r>
            <a:r>
              <a:rPr lang="en-CA"/>
              <a:t> number</a:t>
            </a:r>
            <a:endParaRPr lang="en-CA" dirty="0"/>
          </a:p>
          <a:p>
            <a:pPr lvl="1">
              <a:buFont typeface="Courier New" panose="02070309020205020404" pitchFamily="49" charset="0"/>
              <a:buChar char="o"/>
            </a:pPr>
            <a:r>
              <a:rPr lang="en-CA"/>
              <a:t>Correct file </a:t>
            </a:r>
            <a:r>
              <a:rPr lang="en-CA">
                <a:solidFill>
                  <a:schemeClr val="tx2"/>
                </a:solidFill>
              </a:rPr>
              <a:t>extension</a:t>
            </a:r>
            <a:endParaRPr lang="en-CA" dirty="0">
              <a:solidFill>
                <a:schemeClr val="tx2"/>
              </a:solidFill>
            </a:endParaRPr>
          </a:p>
          <a:p>
            <a:pPr lvl="1">
              <a:buFont typeface="Courier New" panose="02070309020205020404" pitchFamily="49" charset="0"/>
              <a:buChar char="o"/>
            </a:pPr>
            <a:r>
              <a:rPr lang="en-CA" b="1">
                <a:solidFill>
                  <a:schemeClr val="tx2"/>
                </a:solidFill>
              </a:rPr>
              <a:t>Understandable a year from now at 3AM</a:t>
            </a:r>
            <a:endParaRPr lang="en-CA" b="1" dirty="0"/>
          </a:p>
        </p:txBody>
      </p:sp>
    </p:spTree>
    <p:extLst>
      <p:ext uri="{BB962C8B-B14F-4D97-AF65-F5344CB8AC3E}">
        <p14:creationId xmlns:p14="http://schemas.microsoft.com/office/powerpoint/2010/main" val="4089396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A488-AEC6-45BF-A1B8-FE17C1461927}"/>
              </a:ext>
            </a:extLst>
          </p:cNvPr>
          <p:cNvSpPr>
            <a:spLocks noGrp="1"/>
          </p:cNvSpPr>
          <p:nvPr>
            <p:ph type="title"/>
          </p:nvPr>
        </p:nvSpPr>
        <p:spPr/>
        <p:txBody>
          <a:bodyPr/>
          <a:lstStyle/>
          <a:p>
            <a:r>
              <a:rPr lang="en-CA"/>
              <a:t>Common File/Folder Operations</a:t>
            </a:r>
            <a:endParaRPr lang="en-CA" dirty="0"/>
          </a:p>
        </p:txBody>
      </p:sp>
      <p:sp>
        <p:nvSpPr>
          <p:cNvPr id="3" name="Content Placeholder 2">
            <a:extLst>
              <a:ext uri="{FF2B5EF4-FFF2-40B4-BE49-F238E27FC236}">
                <a16:creationId xmlns:a16="http://schemas.microsoft.com/office/drawing/2014/main" id="{1C1DF432-733C-4C4A-AF90-6031B7D2DA7D}"/>
              </a:ext>
            </a:extLst>
          </p:cNvPr>
          <p:cNvSpPr>
            <a:spLocks noGrp="1"/>
          </p:cNvSpPr>
          <p:nvPr>
            <p:ph idx="1"/>
          </p:nvPr>
        </p:nvSpPr>
        <p:spPr>
          <a:xfrm>
            <a:off x="457200" y="1002382"/>
            <a:ext cx="8579296" cy="3657600"/>
          </a:xfrm>
        </p:spPr>
        <p:txBody>
          <a:bodyPr/>
          <a:lstStyle/>
          <a:p>
            <a:pPr marL="0" indent="0">
              <a:buNone/>
            </a:pPr>
            <a:r>
              <a:rPr lang="en-CA" b="1"/>
              <a:t>Left </a:t>
            </a:r>
            <a:r>
              <a:rPr lang="en-CA"/>
              <a:t>click drag and drop to </a:t>
            </a:r>
            <a:endParaRPr lang="en-CA" dirty="0"/>
          </a:p>
          <a:p>
            <a:pPr lvl="1" defTabSz="892175">
              <a:tabLst>
                <a:tab pos="2063750" algn="l"/>
              </a:tabLst>
            </a:pPr>
            <a:r>
              <a:rPr lang="en-CA"/>
              <a:t>same drive	</a:t>
            </a:r>
            <a:r>
              <a:rPr lang="en-CA">
                <a:sym typeface="Wingdings" panose="05000000000000000000" pitchFamily="2" charset="2"/>
              </a:rPr>
              <a:t> </a:t>
            </a:r>
            <a:r>
              <a:rPr lang="en-CA"/>
              <a:t>Move</a:t>
            </a:r>
            <a:r>
              <a:rPr lang="en-CA" dirty="0"/>
              <a:t>	</a:t>
            </a:r>
            <a:r>
              <a:rPr lang="en-CA"/>
              <a:t>(within same instance of a file system</a:t>
            </a:r>
            <a:r>
              <a:rPr lang="en-CA" dirty="0"/>
              <a:t>)</a:t>
            </a:r>
          </a:p>
          <a:p>
            <a:pPr lvl="1" defTabSz="892175">
              <a:tabLst>
                <a:tab pos="2063750" algn="l"/>
              </a:tabLst>
            </a:pPr>
            <a:r>
              <a:rPr lang="en-CA"/>
              <a:t>another drive	</a:t>
            </a:r>
            <a:r>
              <a:rPr lang="en-CA">
                <a:sym typeface="Wingdings" panose="05000000000000000000" pitchFamily="2" charset="2"/>
              </a:rPr>
              <a:t></a:t>
            </a:r>
            <a:r>
              <a:rPr lang="en-CA"/>
              <a:t> Copy </a:t>
            </a:r>
            <a:r>
              <a:rPr lang="en-CA" dirty="0"/>
              <a:t>	</a:t>
            </a:r>
            <a:r>
              <a:rPr lang="en-CA"/>
              <a:t>(from one file system instance to another</a:t>
            </a:r>
            <a:r>
              <a:rPr lang="en-CA" dirty="0"/>
              <a:t>)</a:t>
            </a:r>
          </a:p>
          <a:p>
            <a:pPr marL="0" indent="0" defTabSz="892175">
              <a:buNone/>
              <a:tabLst>
                <a:tab pos="2063750" algn="l"/>
              </a:tabLst>
            </a:pPr>
            <a:r>
              <a:rPr lang="en-CA" b="1"/>
              <a:t>Right</a:t>
            </a:r>
            <a:r>
              <a:rPr lang="en-CA"/>
              <a:t> click drag and drop  </a:t>
            </a:r>
            <a:r>
              <a:rPr lang="en-CA">
                <a:sym typeface="Wingdings" panose="05000000000000000000" pitchFamily="2" charset="2"/>
              </a:rPr>
              <a:t> </a:t>
            </a:r>
            <a:r>
              <a:rPr lang="en-CA">
                <a:highlight>
                  <a:srgbClr val="FFFF00"/>
                </a:highlight>
                <a:sym typeface="Wingdings" panose="05000000000000000000" pitchFamily="2" charset="2"/>
              </a:rPr>
              <a:t>ICT people always do this</a:t>
            </a:r>
            <a:endParaRPr lang="en-CA" dirty="0">
              <a:highlight>
                <a:srgbClr val="FFFF00"/>
              </a:highlight>
            </a:endParaRPr>
          </a:p>
          <a:p>
            <a:pPr lvl="1" defTabSz="892175">
              <a:tabLst>
                <a:tab pos="2063750" algn="l"/>
              </a:tabLst>
            </a:pPr>
            <a:r>
              <a:rPr lang="en-CA"/>
              <a:t>have Move | Copy option</a:t>
            </a:r>
            <a:r>
              <a:rPr lang="en-CA" dirty="0"/>
              <a:t>	</a:t>
            </a:r>
            <a:r>
              <a:rPr lang="en-CA"/>
              <a:t>(half the time you’ll want the other one</a:t>
            </a:r>
            <a:r>
              <a:rPr lang="en-CA" dirty="0"/>
              <a:t>)</a:t>
            </a:r>
          </a:p>
          <a:p>
            <a:pPr defTabSz="892175">
              <a:tabLst>
                <a:tab pos="2330450" algn="l"/>
              </a:tabLst>
            </a:pPr>
            <a:r>
              <a:rPr lang="en-CA"/>
              <a:t>Delete to Recycle Bin (keep R-U-sure? to avoid mistakes) </a:t>
            </a:r>
            <a:endParaRPr lang="en-CA" dirty="0"/>
          </a:p>
          <a:p>
            <a:pPr defTabSz="892175">
              <a:tabLst>
                <a:tab pos="2330450" algn="l"/>
              </a:tabLst>
            </a:pPr>
            <a:r>
              <a:rPr lang="en-CA">
                <a:hlinkClick r:id="rId3"/>
              </a:rPr>
              <a:t>Enable</a:t>
            </a:r>
            <a:r>
              <a:rPr lang="en-CA"/>
              <a:t> Recycle Bin for Removable Drives</a:t>
            </a:r>
            <a:endParaRPr lang="en-CA" dirty="0"/>
          </a:p>
          <a:p>
            <a:pPr defTabSz="892175">
              <a:tabLst>
                <a:tab pos="2330450" algn="l"/>
              </a:tabLst>
            </a:pPr>
            <a:r>
              <a:rPr lang="en-CA"/>
              <a:t>Rename many files: </a:t>
            </a:r>
            <a:r>
              <a:rPr lang="en-CA">
                <a:hlinkClick r:id="rId4"/>
              </a:rPr>
              <a:t>Windows PowerToys</a:t>
            </a:r>
            <a:r>
              <a:rPr lang="en-CA"/>
              <a:t> </a:t>
            </a:r>
            <a:r>
              <a:rPr lang="en-GB"/>
              <a:t>PowerRename</a:t>
            </a:r>
            <a:endParaRPr lang="en-CA" dirty="0"/>
          </a:p>
        </p:txBody>
      </p:sp>
    </p:spTree>
    <p:extLst>
      <p:ext uri="{BB962C8B-B14F-4D97-AF65-F5344CB8AC3E}">
        <p14:creationId xmlns:p14="http://schemas.microsoft.com/office/powerpoint/2010/main" val="111653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a:t>Visual Studio demo and activity</a:t>
            </a:r>
            <a:endParaRPr lang="en-US" dirty="0"/>
          </a:p>
        </p:txBody>
      </p:sp>
      <p:pic>
        <p:nvPicPr>
          <p:cNvPr id="1030" name="Picture 6" descr="Image result for microsoft visual stud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177681"/>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317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27534"/>
            <a:ext cx="7772400" cy="1650206"/>
          </a:xfrm>
        </p:spPr>
        <p:txBody>
          <a:bodyPr/>
          <a:lstStyle/>
          <a:p>
            <a:r>
              <a:rPr lang="en-US" dirty="0"/>
              <a:t>Notes</a:t>
            </a:r>
            <a:endParaRPr lang="en-CA" dirty="0"/>
          </a:p>
        </p:txBody>
      </p:sp>
      <p:sp>
        <p:nvSpPr>
          <p:cNvPr id="3" name="Text Placeholder 2"/>
          <p:cNvSpPr>
            <a:spLocks noGrp="1"/>
          </p:cNvSpPr>
          <p:nvPr>
            <p:ph type="body" idx="1"/>
          </p:nvPr>
        </p:nvSpPr>
        <p:spPr>
          <a:xfrm>
            <a:off x="722313" y="2499742"/>
            <a:ext cx="7772400" cy="1125140"/>
          </a:xfrm>
        </p:spPr>
        <p:txBody>
          <a:bodyPr>
            <a:normAutofit lnSpcReduction="10000"/>
          </a:bodyPr>
          <a:lstStyle/>
          <a:p>
            <a:r>
              <a:rPr lang="en-US"/>
              <a:t>What follows will not be on the quiz but it is worth your attention. It is here to provide more background and depth to today's topics</a:t>
            </a:r>
            <a:r>
              <a:rPr lang="en-US" dirty="0"/>
              <a:t>.</a:t>
            </a:r>
            <a:endParaRPr lang="en-CA" dirty="0"/>
          </a:p>
        </p:txBody>
      </p:sp>
    </p:spTree>
    <p:extLst>
      <p:ext uri="{BB962C8B-B14F-4D97-AF65-F5344CB8AC3E}">
        <p14:creationId xmlns:p14="http://schemas.microsoft.com/office/powerpoint/2010/main" val="42540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A6C3-5DF4-4787-8AF4-A4BAFE0EDC81}"/>
              </a:ext>
            </a:extLst>
          </p:cNvPr>
          <p:cNvSpPr>
            <a:spLocks noGrp="1"/>
          </p:cNvSpPr>
          <p:nvPr>
            <p:ph type="title"/>
          </p:nvPr>
        </p:nvSpPr>
        <p:spPr/>
        <p:txBody>
          <a:bodyPr/>
          <a:lstStyle/>
          <a:p>
            <a:pPr algn="ctr"/>
            <a:r>
              <a:rPr lang="en-CA"/>
              <a:t>Data format == meaning</a:t>
            </a:r>
            <a:endParaRPr lang="en-CA" dirty="0"/>
          </a:p>
        </p:txBody>
      </p:sp>
      <p:sp>
        <p:nvSpPr>
          <p:cNvPr id="3" name="Content Placeholder 2">
            <a:extLst>
              <a:ext uri="{FF2B5EF4-FFF2-40B4-BE49-F238E27FC236}">
                <a16:creationId xmlns:a16="http://schemas.microsoft.com/office/drawing/2014/main" id="{9A2C744E-F737-4860-9501-A94AD45A47D2}"/>
              </a:ext>
            </a:extLst>
          </p:cNvPr>
          <p:cNvSpPr>
            <a:spLocks noGrp="1"/>
          </p:cNvSpPr>
          <p:nvPr>
            <p:ph idx="1"/>
          </p:nvPr>
        </p:nvSpPr>
        <p:spPr/>
        <p:txBody>
          <a:bodyPr/>
          <a:lstStyle/>
          <a:p>
            <a:r>
              <a:rPr lang="en-CA"/>
              <a:t>Words sorted in alphabetic order: </a:t>
            </a:r>
            <a:br>
              <a:rPr lang="en-CA" dirty="0"/>
            </a:br>
            <a:r>
              <a:rPr lang="en-CA"/>
              <a:t>	</a:t>
            </a:r>
            <a:r>
              <a:rPr lang="en-CA" b="1"/>
              <a:t>a her is man nothing without woman </a:t>
            </a:r>
            <a:endParaRPr lang="en-CA" b="1" dirty="0"/>
          </a:p>
          <a:p>
            <a:r>
              <a:rPr lang="en-CA"/>
              <a:t>With Sequence and Punctuation: </a:t>
            </a:r>
            <a:br>
              <a:rPr lang="en-CA" dirty="0"/>
            </a:br>
            <a:r>
              <a:rPr lang="en-CA"/>
              <a:t>	</a:t>
            </a:r>
            <a:r>
              <a:rPr lang="en-CA" b="1"/>
              <a:t>A woman without her man is nothing</a:t>
            </a:r>
            <a:r>
              <a:rPr lang="en-CA" b="1" dirty="0"/>
              <a:t>.</a:t>
            </a:r>
          </a:p>
          <a:p>
            <a:pPr defTabSz="966612">
              <a:defRPr/>
            </a:pPr>
            <a:r>
              <a:rPr lang="en-CA"/>
              <a:t>With same Sequence but different Punctuation: </a:t>
            </a:r>
            <a:br>
              <a:rPr lang="en-CA" dirty="0"/>
            </a:br>
            <a:r>
              <a:rPr lang="en-CA"/>
              <a:t>	</a:t>
            </a:r>
            <a:r>
              <a:rPr lang="en-CA" b="1"/>
              <a:t>A woman: without her, man is nothing</a:t>
            </a:r>
            <a:r>
              <a:rPr lang="en-CA" b="1" dirty="0"/>
              <a:t>.</a:t>
            </a:r>
          </a:p>
          <a:p>
            <a:pPr defTabSz="966612">
              <a:defRPr/>
            </a:pPr>
            <a:r>
              <a:rPr lang="en-US"/>
              <a:t>Data must be formatted to be useful and meaningful</a:t>
            </a:r>
            <a:r>
              <a:rPr lang="en-US" dirty="0"/>
              <a:t>.</a:t>
            </a:r>
          </a:p>
          <a:p>
            <a:pPr lvl="1" defTabSz="966612">
              <a:defRPr/>
            </a:pPr>
            <a:r>
              <a:rPr lang="en-US" sz="2400"/>
              <a:t>so does source code</a:t>
            </a:r>
            <a:r>
              <a:rPr lang="en-US" sz="2400" dirty="0"/>
              <a:t>!</a:t>
            </a:r>
          </a:p>
        </p:txBody>
      </p:sp>
    </p:spTree>
    <p:extLst>
      <p:ext uri="{BB962C8B-B14F-4D97-AF65-F5344CB8AC3E}">
        <p14:creationId xmlns:p14="http://schemas.microsoft.com/office/powerpoint/2010/main" val="258880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i="1"/>
              <a:t>Persistent</a:t>
            </a:r>
            <a:r>
              <a:rPr lang="en-CA"/>
              <a:t> storage device architectures</a:t>
            </a:r>
            <a:endParaRPr lang="en-CA" dirty="0"/>
          </a:p>
        </p:txBody>
      </p:sp>
      <p:sp>
        <p:nvSpPr>
          <p:cNvPr id="3" name="Content Placeholder 2"/>
          <p:cNvSpPr>
            <a:spLocks noGrp="1"/>
          </p:cNvSpPr>
          <p:nvPr>
            <p:ph idx="1"/>
          </p:nvPr>
        </p:nvSpPr>
        <p:spPr>
          <a:xfrm>
            <a:off x="457200" y="1059582"/>
            <a:ext cx="8507288" cy="3943350"/>
          </a:xfrm>
        </p:spPr>
        <p:txBody>
          <a:bodyPr>
            <a:normAutofit fontScale="77500" lnSpcReduction="20000"/>
          </a:bodyPr>
          <a:lstStyle/>
          <a:p>
            <a:pPr>
              <a:lnSpc>
                <a:spcPct val="110000"/>
              </a:lnSpc>
              <a:spcBef>
                <a:spcPts val="0"/>
              </a:spcBef>
            </a:pPr>
            <a:r>
              <a:rPr lang="en-CA"/>
              <a:t>Direct Attach Storage – DAS </a:t>
            </a:r>
            <a:endParaRPr lang="en-CA" dirty="0"/>
          </a:p>
          <a:p>
            <a:pPr lvl="1">
              <a:lnSpc>
                <a:spcPct val="110000"/>
              </a:lnSpc>
              <a:spcBef>
                <a:spcPts val="0"/>
              </a:spcBef>
            </a:pPr>
            <a:r>
              <a:rPr lang="en-CA"/>
              <a:t>Internal and removable drives attached to a computer</a:t>
            </a:r>
            <a:r>
              <a:rPr lang="en-CA" dirty="0"/>
              <a:t>/server</a:t>
            </a:r>
          </a:p>
          <a:p>
            <a:pPr>
              <a:lnSpc>
                <a:spcPct val="110000"/>
              </a:lnSpc>
              <a:spcBef>
                <a:spcPts val="0"/>
              </a:spcBef>
            </a:pPr>
            <a:r>
              <a:rPr lang="en-CA"/>
              <a:t>Network Attach Storage – NAS </a:t>
            </a:r>
            <a:endParaRPr lang="en-CA" dirty="0"/>
          </a:p>
          <a:p>
            <a:pPr lvl="1">
              <a:lnSpc>
                <a:spcPct val="110000"/>
              </a:lnSpc>
              <a:spcBef>
                <a:spcPts val="0"/>
              </a:spcBef>
            </a:pPr>
            <a:r>
              <a:rPr lang="en-CA"/>
              <a:t>appears as file server with a file system native to the requesting OS</a:t>
            </a:r>
            <a:endParaRPr lang="en-CA" dirty="0"/>
          </a:p>
          <a:p>
            <a:pPr lvl="1">
              <a:lnSpc>
                <a:spcPct val="110000"/>
              </a:lnSpc>
              <a:spcBef>
                <a:spcPts val="0"/>
              </a:spcBef>
            </a:pPr>
            <a:r>
              <a:rPr lang="en-CA"/>
              <a:t>for data sharing among many users &amp; systems on the same intranet</a:t>
            </a:r>
            <a:endParaRPr lang="en-CA" dirty="0"/>
          </a:p>
          <a:p>
            <a:pPr lvl="1">
              <a:lnSpc>
                <a:spcPct val="110000"/>
              </a:lnSpc>
              <a:spcBef>
                <a:spcPts val="0"/>
              </a:spcBef>
            </a:pPr>
            <a:r>
              <a:rPr lang="en-CA"/>
              <a:t>used for home office, Small to Medium sized Enterprises (</a:t>
            </a:r>
            <a:r>
              <a:rPr lang="en-CA" dirty="0"/>
              <a:t>SMEs)</a:t>
            </a:r>
          </a:p>
          <a:p>
            <a:pPr>
              <a:lnSpc>
                <a:spcPct val="110000"/>
              </a:lnSpc>
              <a:spcBef>
                <a:spcPts val="0"/>
              </a:spcBef>
            </a:pPr>
            <a:r>
              <a:rPr lang="en-CA"/>
              <a:t>Storage Area Network – SAN</a:t>
            </a:r>
            <a:endParaRPr lang="en-CA" dirty="0"/>
          </a:p>
          <a:p>
            <a:pPr lvl="1">
              <a:lnSpc>
                <a:spcPct val="110000"/>
              </a:lnSpc>
              <a:spcBef>
                <a:spcPts val="0"/>
              </a:spcBef>
            </a:pPr>
            <a:r>
              <a:rPr lang="en-CA"/>
              <a:t>appears as drive to an OS, similar to DAS but separates computing from storage</a:t>
            </a:r>
            <a:endParaRPr lang="en-CA" dirty="0"/>
          </a:p>
          <a:p>
            <a:pPr lvl="1">
              <a:lnSpc>
                <a:spcPct val="110000"/>
              </a:lnSpc>
              <a:spcBef>
                <a:spcPts val="0"/>
              </a:spcBef>
            </a:pPr>
            <a:r>
              <a:rPr lang="en-CA"/>
              <a:t>multiple computers use a single pool of storage</a:t>
            </a:r>
            <a:endParaRPr lang="en-CA" dirty="0"/>
          </a:p>
          <a:p>
            <a:pPr lvl="1">
              <a:lnSpc>
                <a:spcPct val="110000"/>
              </a:lnSpc>
              <a:spcBef>
                <a:spcPts val="0"/>
              </a:spcBef>
            </a:pPr>
            <a:r>
              <a:rPr lang="en-CA"/>
              <a:t>high performance, flexibility, and complexity for large Enterprises and cloud services</a:t>
            </a:r>
            <a:endParaRPr lang="en-CA" dirty="0"/>
          </a:p>
          <a:p>
            <a:pPr>
              <a:lnSpc>
                <a:spcPct val="110000"/>
              </a:lnSpc>
              <a:spcBef>
                <a:spcPts val="0"/>
              </a:spcBef>
            </a:pPr>
            <a:r>
              <a:rPr lang="en-US"/>
              <a:t>NAS and SAN can provide automatic backup and snapshotting, storage reliability and redundancy, and scalability. </a:t>
            </a:r>
            <a:endParaRPr lang="en-CA" dirty="0"/>
          </a:p>
          <a:p>
            <a:pPr marL="0" indent="0">
              <a:lnSpc>
                <a:spcPct val="110000"/>
              </a:lnSpc>
              <a:spcBef>
                <a:spcPts val="0"/>
              </a:spcBef>
              <a:buNone/>
            </a:pPr>
            <a:r>
              <a:rPr lang="en-US"/>
              <a:t>C</a:t>
            </a:r>
            <a:r>
              <a:rPr lang="en-CA"/>
              <a:t>loud Drives </a:t>
            </a:r>
            <a:r>
              <a:rPr lang="en-CA" sz="2200"/>
              <a:t>(</a:t>
            </a:r>
            <a:r>
              <a:rPr lang="en-CA" sz="2200" err="1"/>
              <a:t>iCloud</a:t>
            </a:r>
            <a:r>
              <a:rPr lang="en-CA" sz="2200"/>
              <a:t>, OneDrive, Dropbox, Google/Amazon Drive</a:t>
            </a:r>
            <a:r>
              <a:rPr lang="en-CA" sz="2200" dirty="0"/>
              <a:t>)</a:t>
            </a:r>
          </a:p>
          <a:p>
            <a:pPr lvl="1">
              <a:lnSpc>
                <a:spcPct val="110000"/>
              </a:lnSpc>
              <a:spcBef>
                <a:spcPts val="0"/>
              </a:spcBef>
            </a:pPr>
            <a:r>
              <a:rPr lang="en-US"/>
              <a:t>Internet + drivers can make remote storage look like DAS; for individual use</a:t>
            </a:r>
            <a:endParaRPr lang="en-US" dirty="0"/>
          </a:p>
          <a:p>
            <a:pPr lvl="1">
              <a:lnSpc>
                <a:spcPct val="110000"/>
              </a:lnSpc>
              <a:spcBef>
                <a:spcPts val="0"/>
              </a:spcBef>
            </a:pPr>
            <a:r>
              <a:rPr lang="en-US"/>
              <a:t>Cloud services can provide virtual NAS and SAN for enterprises</a:t>
            </a:r>
            <a:endParaRPr lang="en-US" dirty="0"/>
          </a:p>
        </p:txBody>
      </p:sp>
    </p:spTree>
    <p:extLst>
      <p:ext uri="{BB962C8B-B14F-4D97-AF65-F5344CB8AC3E}">
        <p14:creationId xmlns:p14="http://schemas.microsoft.com/office/powerpoint/2010/main" val="147880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742950"/>
          </a:xfrm>
        </p:spPr>
        <p:txBody>
          <a:bodyPr/>
          <a:lstStyle/>
          <a:p>
            <a:r>
              <a:rPr lang="en-CA" dirty="0"/>
              <a:t>Agenda</a:t>
            </a:r>
          </a:p>
        </p:txBody>
      </p:sp>
      <p:sp>
        <p:nvSpPr>
          <p:cNvPr id="5" name="Content Placeholder 4"/>
          <p:cNvSpPr>
            <a:spLocks noGrp="1"/>
          </p:cNvSpPr>
          <p:nvPr>
            <p:ph idx="1"/>
          </p:nvPr>
        </p:nvSpPr>
        <p:spPr>
          <a:xfrm>
            <a:off x="971600" y="1200150"/>
            <a:ext cx="7715200" cy="3657600"/>
          </a:xfrm>
        </p:spPr>
        <p:txBody>
          <a:bodyPr>
            <a:normAutofit/>
          </a:bodyPr>
          <a:lstStyle/>
          <a:p>
            <a:pPr marL="0" indent="0">
              <a:spcBef>
                <a:spcPts val="0"/>
              </a:spcBef>
              <a:spcAft>
                <a:spcPts val="200"/>
              </a:spcAft>
              <a:buNone/>
            </a:pPr>
            <a:r>
              <a:rPr lang="en-CA" sz="3200"/>
              <a:t>Activity (</a:t>
            </a:r>
            <a:r>
              <a:rPr lang="en-CA" sz="3200" dirty="0"/>
              <a:t>assignment):</a:t>
            </a:r>
            <a:endParaRPr lang="en-US" sz="3200" dirty="0"/>
          </a:p>
          <a:p>
            <a:pPr>
              <a:spcBef>
                <a:spcPts val="25"/>
              </a:spcBef>
              <a:spcAft>
                <a:spcPts val="600"/>
              </a:spcAft>
            </a:pPr>
            <a:r>
              <a:rPr lang="en-US" sz="2800"/>
              <a:t>Visual Studio IDE programming demo in C</a:t>
            </a:r>
            <a:endParaRPr lang="en-US" sz="2800" dirty="0"/>
          </a:p>
          <a:p>
            <a:pPr>
              <a:spcBef>
                <a:spcPts val="25"/>
              </a:spcBef>
              <a:spcAft>
                <a:spcPts val="800"/>
              </a:spcAft>
            </a:pPr>
            <a:r>
              <a:rPr lang="en-US" sz="2800"/>
              <a:t>File naming and file extensions</a:t>
            </a:r>
            <a:endParaRPr lang="en-US" sz="2800" dirty="0"/>
          </a:p>
          <a:p>
            <a:pPr>
              <a:spcBef>
                <a:spcPts val="25"/>
              </a:spcBef>
              <a:spcAft>
                <a:spcPts val="800"/>
              </a:spcAft>
            </a:pPr>
            <a:r>
              <a:rPr lang="en-US" sz="2800"/>
              <a:t>Working with local, external, and cloud drives for common file and folder operations</a:t>
            </a:r>
            <a:endParaRPr lang="en-US" sz="2800"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37" y="1275606"/>
            <a:ext cx="359863" cy="360040"/>
          </a:xfrm>
          <a:prstGeom prst="rect">
            <a:avLst/>
          </a:prstGeom>
        </p:spPr>
      </p:pic>
    </p:spTree>
    <p:extLst>
      <p:ext uri="{BB962C8B-B14F-4D97-AF65-F5344CB8AC3E}">
        <p14:creationId xmlns:p14="http://schemas.microsoft.com/office/powerpoint/2010/main" val="4027366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is a Character</a:t>
            </a:r>
            <a:r>
              <a:rPr lang="en-CA" dirty="0"/>
              <a:t>?</a:t>
            </a:r>
          </a:p>
        </p:txBody>
      </p:sp>
      <p:sp>
        <p:nvSpPr>
          <p:cNvPr id="3" name="Content Placeholder 2"/>
          <p:cNvSpPr>
            <a:spLocks noGrp="1"/>
          </p:cNvSpPr>
          <p:nvPr>
            <p:ph idx="1"/>
          </p:nvPr>
        </p:nvSpPr>
        <p:spPr>
          <a:xfrm>
            <a:off x="457200" y="1275606"/>
            <a:ext cx="8229600" cy="3657600"/>
          </a:xfrm>
        </p:spPr>
        <p:txBody>
          <a:bodyPr>
            <a:normAutofit lnSpcReduction="10000"/>
          </a:bodyPr>
          <a:lstStyle/>
          <a:p>
            <a:r>
              <a:rPr lang="en-CA"/>
              <a:t>A character is usually considered to be anything you can type on a keyboard. Technically, a character is a </a:t>
            </a:r>
            <a:r>
              <a:rPr lang="en-CA">
                <a:solidFill>
                  <a:schemeClr val="tx2"/>
                </a:solidFill>
              </a:rPr>
              <a:t>byte </a:t>
            </a:r>
            <a:r>
              <a:rPr lang="en-CA"/>
              <a:t>with an </a:t>
            </a:r>
            <a:r>
              <a:rPr lang="en-CA">
                <a:solidFill>
                  <a:schemeClr val="tx2"/>
                </a:solidFill>
              </a:rPr>
              <a:t>ASCII</a:t>
            </a:r>
            <a:r>
              <a:rPr lang="en-CA"/>
              <a:t> value. "ASCII codes represent text in computers, telecommunications equipment, and other devices</a:t>
            </a:r>
            <a:r>
              <a:rPr lang="en-CA" dirty="0"/>
              <a:t>."</a:t>
            </a:r>
          </a:p>
          <a:p>
            <a:r>
              <a:rPr lang="en-CA"/>
              <a:t>Each standard character requires </a:t>
            </a:r>
            <a:r>
              <a:rPr lang="en-CA">
                <a:solidFill>
                  <a:schemeClr val="tx2"/>
                </a:solidFill>
              </a:rPr>
              <a:t>one byte of storage in a file or in memory</a:t>
            </a:r>
            <a:r>
              <a:rPr lang="en-CA"/>
              <a:t>. (Double byte character sets exist for pictographic languages</a:t>
            </a:r>
            <a:r>
              <a:rPr lang="en-CA" dirty="0"/>
              <a:t>.)</a:t>
            </a:r>
          </a:p>
          <a:p>
            <a:r>
              <a:rPr lang="en-CA"/>
              <a:t>Some examples: </a:t>
            </a:r>
            <a:r>
              <a:rPr lang="en-CA" b="1">
                <a:solidFill>
                  <a:schemeClr val="tx2"/>
                </a:solidFill>
              </a:rPr>
              <a:t>Aa Bb Cc … Zz, 0 – 9, !@#$%^&amp;*()</a:t>
            </a:r>
            <a:endParaRPr lang="en-CA" b="1" dirty="0">
              <a:solidFill>
                <a:schemeClr val="tx2">
                  <a:lumMod val="75000"/>
                </a:schemeClr>
              </a:solidFill>
            </a:endParaRPr>
          </a:p>
          <a:p>
            <a:r>
              <a:rPr lang="en-CA"/>
              <a:t>Note that Tab [ </a:t>
            </a:r>
            <a:r>
              <a:rPr lang="en-CA" b="1">
                <a:sym typeface="Wingdings 3" panose="05040102010807070707" pitchFamily="18" charset="2"/>
              </a:rPr>
              <a:t></a:t>
            </a:r>
            <a:r>
              <a:rPr lang="en-CA">
                <a:sym typeface="Wingdings 3" panose="05040102010807070707" pitchFamily="18" charset="2"/>
              </a:rPr>
              <a:t> ]</a:t>
            </a:r>
            <a:r>
              <a:rPr lang="en-CA"/>
              <a:t> Space [ ] and Enter/Return [ </a:t>
            </a:r>
            <a:r>
              <a:rPr lang="en-CA" b="1">
                <a:sym typeface="Wingdings 3" panose="05040102010807070707" pitchFamily="18" charset="2"/>
              </a:rPr>
              <a:t></a:t>
            </a:r>
            <a:r>
              <a:rPr lang="en-CA">
                <a:sym typeface="Wingdings 3" panose="05040102010807070707" pitchFamily="18" charset="2"/>
              </a:rPr>
              <a:t>  ]</a:t>
            </a:r>
            <a:r>
              <a:rPr lang="en-CA"/>
              <a:t> </a:t>
            </a:r>
            <a:br>
              <a:rPr lang="en-CA"/>
            </a:br>
            <a:r>
              <a:rPr lang="en-CA"/>
              <a:t>are also characters</a:t>
            </a:r>
            <a:r>
              <a:rPr lang="en-CA" dirty="0"/>
              <a:t>!</a:t>
            </a:r>
          </a:p>
        </p:txBody>
      </p:sp>
    </p:spTree>
    <p:extLst>
      <p:ext uri="{BB962C8B-B14F-4D97-AF65-F5344CB8AC3E}">
        <p14:creationId xmlns:p14="http://schemas.microsoft.com/office/powerpoint/2010/main" val="3786073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are Reserved Characters</a:t>
            </a:r>
            <a:r>
              <a:rPr lang="en-CA" dirty="0"/>
              <a:t>?</a:t>
            </a:r>
          </a:p>
        </p:txBody>
      </p:sp>
      <p:sp>
        <p:nvSpPr>
          <p:cNvPr id="3" name="Content Placeholder 2"/>
          <p:cNvSpPr>
            <a:spLocks noGrp="1"/>
          </p:cNvSpPr>
          <p:nvPr>
            <p:ph idx="1"/>
          </p:nvPr>
        </p:nvSpPr>
        <p:spPr>
          <a:xfrm>
            <a:off x="539552" y="1347614"/>
            <a:ext cx="8229600" cy="3657600"/>
          </a:xfrm>
        </p:spPr>
        <p:txBody>
          <a:bodyPr>
            <a:normAutofit/>
          </a:bodyPr>
          <a:lstStyle/>
          <a:p>
            <a:r>
              <a:rPr lang="en-CA"/>
              <a:t>Operating Systems have </a:t>
            </a:r>
            <a:r>
              <a:rPr lang="en-CA">
                <a:solidFill>
                  <a:schemeClr val="tx2"/>
                </a:solidFill>
              </a:rPr>
              <a:t>reserved characters </a:t>
            </a:r>
            <a:r>
              <a:rPr lang="en-CA"/>
              <a:t>for filenames and command line inputs. Characters you might use in simple text, such as a question mark, have </a:t>
            </a:r>
            <a:r>
              <a:rPr lang="en-CA">
                <a:solidFill>
                  <a:schemeClr val="tx2"/>
                </a:solidFill>
              </a:rPr>
              <a:t>other meanings or functions when interacting with the OS</a:t>
            </a:r>
            <a:r>
              <a:rPr lang="en-CA" dirty="0">
                <a:solidFill>
                  <a:schemeClr val="tx2"/>
                </a:solidFill>
              </a:rPr>
              <a:t>.</a:t>
            </a:r>
            <a:endParaRPr lang="en-CA" dirty="0"/>
          </a:p>
          <a:p>
            <a:r>
              <a:rPr lang="en-CA">
                <a:solidFill>
                  <a:schemeClr val="tx2"/>
                </a:solidFill>
              </a:rPr>
              <a:t>Do not use</a:t>
            </a:r>
            <a:r>
              <a:rPr lang="en-CA"/>
              <a:t> these characters in file or directory names</a:t>
            </a:r>
            <a:r>
              <a:rPr lang="en-CA" dirty="0"/>
              <a:t>:</a:t>
            </a:r>
            <a:br>
              <a:rPr lang="en-CA"/>
            </a:br>
            <a:r>
              <a:rPr lang="en-CA" b="1"/>
              <a:t> /  \  ?  %  *  :  |  "  '  &lt;  &gt;  [  ]  {  }  (  ) </a:t>
            </a:r>
            <a:endParaRPr lang="en-CA" b="1" dirty="0"/>
          </a:p>
          <a:p>
            <a:r>
              <a:rPr lang="en-CA"/>
              <a:t>The use of a space character in a filename is legal but </a:t>
            </a:r>
            <a:r>
              <a:rPr lang="en-CA">
                <a:solidFill>
                  <a:schemeClr val="tx2"/>
                </a:solidFill>
              </a:rPr>
              <a:t>not recommended</a:t>
            </a:r>
            <a:r>
              <a:rPr lang="en-CA"/>
              <a:t>. To separate words within a filename, use a </a:t>
            </a:r>
            <a:r>
              <a:rPr lang="en-CA" b="1"/>
              <a:t>–</a:t>
            </a:r>
            <a:r>
              <a:rPr lang="en-CA"/>
              <a:t> (dash) or </a:t>
            </a:r>
            <a:r>
              <a:rPr lang="en-CA" b="1"/>
              <a:t>_</a:t>
            </a:r>
            <a:r>
              <a:rPr lang="en-CA"/>
              <a:t> (underscore) or CamelCase</a:t>
            </a:r>
            <a:r>
              <a:rPr lang="en-CA" dirty="0"/>
              <a:t>.</a:t>
            </a:r>
          </a:p>
        </p:txBody>
      </p:sp>
    </p:spTree>
    <p:extLst>
      <p:ext uri="{BB962C8B-B14F-4D97-AF65-F5344CB8AC3E}">
        <p14:creationId xmlns:p14="http://schemas.microsoft.com/office/powerpoint/2010/main" val="3540865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More About Directory Structures</a:t>
            </a:r>
            <a:endParaRPr lang="en-CA" dirty="0"/>
          </a:p>
        </p:txBody>
      </p:sp>
      <p:sp>
        <p:nvSpPr>
          <p:cNvPr id="3" name="Content Placeholder 2"/>
          <p:cNvSpPr>
            <a:spLocks noGrp="1"/>
          </p:cNvSpPr>
          <p:nvPr>
            <p:ph idx="1"/>
          </p:nvPr>
        </p:nvSpPr>
        <p:spPr>
          <a:xfrm>
            <a:off x="438924" y="1429365"/>
            <a:ext cx="8229600" cy="3657600"/>
          </a:xfrm>
        </p:spPr>
        <p:txBody>
          <a:bodyPr/>
          <a:lstStyle/>
          <a:p>
            <a:r>
              <a:rPr lang="en-CA"/>
              <a:t>In Windows, the </a:t>
            </a:r>
            <a:r>
              <a:rPr lang="en-CA" b="1"/>
              <a:t>\</a:t>
            </a:r>
            <a:r>
              <a:rPr lang="en-CA"/>
              <a:t> back-slash is a folder name separator. </a:t>
            </a:r>
            <a:endParaRPr lang="en-CA" dirty="0"/>
          </a:p>
          <a:p>
            <a:r>
              <a:rPr lang="en-CA"/>
              <a:t>In </a:t>
            </a:r>
            <a:r>
              <a:rPr lang="en-CA" b="1"/>
              <a:t>*</a:t>
            </a:r>
            <a:r>
              <a:rPr lang="en-CA" b="1" err="1"/>
              <a:t>nix</a:t>
            </a:r>
            <a:r>
              <a:rPr lang="en-CA"/>
              <a:t>, the </a:t>
            </a:r>
            <a:r>
              <a:rPr lang="en-CA" b="1"/>
              <a:t>/</a:t>
            </a:r>
            <a:r>
              <a:rPr lang="en-CA"/>
              <a:t> forward-slash is a directory name separator</a:t>
            </a:r>
            <a:r>
              <a:rPr lang="en-CA" dirty="0"/>
              <a:t>.</a:t>
            </a:r>
            <a:br>
              <a:rPr lang="en-CA" dirty="0"/>
            </a:br>
            <a:r>
              <a:rPr lang="en-CA" b="1"/>
              <a:t>*nix</a:t>
            </a:r>
            <a:r>
              <a:rPr lang="en-CA"/>
              <a:t> refers to both Linux and Unix</a:t>
            </a:r>
            <a:r>
              <a:rPr lang="en-CA" dirty="0"/>
              <a:t>.</a:t>
            </a:r>
          </a:p>
          <a:p>
            <a:r>
              <a:rPr lang="en-CA" b="1">
                <a:solidFill>
                  <a:schemeClr val="tx2"/>
                </a:solidFill>
                <a:latin typeface="Consolas" panose="020B0609020204030204" pitchFamily="49" charset="0"/>
              </a:rPr>
              <a:t>./</a:t>
            </a:r>
            <a:r>
              <a:rPr lang="en-CA" b="1"/>
              <a:t> </a:t>
            </a:r>
            <a:r>
              <a:rPr lang="en-CA"/>
              <a:t>and </a:t>
            </a:r>
            <a:r>
              <a:rPr lang="en-CA" b="1">
                <a:solidFill>
                  <a:schemeClr val="tx2"/>
                </a:solidFill>
                <a:latin typeface="Consolas" panose="020B0609020204030204" pitchFamily="49" charset="0"/>
              </a:rPr>
              <a:t>../</a:t>
            </a:r>
            <a:r>
              <a:rPr lang="en-CA"/>
              <a:t> have special meanings in folder &amp; directory structures</a:t>
            </a:r>
            <a:endParaRPr lang="en-CA" dirty="0"/>
          </a:p>
          <a:p>
            <a:pPr lvl="1">
              <a:buFont typeface="Courier New" panose="02070309020205020404" pitchFamily="49" charset="0"/>
              <a:buChar char="o"/>
            </a:pPr>
            <a:r>
              <a:rPr lang="en-CA" b="1">
                <a:latin typeface="Consolas" panose="020B0609020204030204" pitchFamily="49" charset="0"/>
              </a:rPr>
              <a:t>./</a:t>
            </a:r>
            <a:r>
              <a:rPr lang="en-CA"/>
              <a:t> refers to the current directory</a:t>
            </a:r>
            <a:endParaRPr lang="en-CA" dirty="0"/>
          </a:p>
          <a:p>
            <a:pPr lvl="1">
              <a:buFont typeface="Courier New" panose="02070309020205020404" pitchFamily="49" charset="0"/>
              <a:buChar char="o"/>
            </a:pPr>
            <a:r>
              <a:rPr lang="en-CA" b="1">
                <a:latin typeface="Consolas" panose="020B0609020204030204" pitchFamily="49" charset="0"/>
              </a:rPr>
              <a:t>../</a:t>
            </a:r>
            <a:r>
              <a:rPr lang="en-CA"/>
              <a:t> refers to the parent directory</a:t>
            </a:r>
            <a:endParaRPr lang="en-CA" dirty="0"/>
          </a:p>
        </p:txBody>
      </p:sp>
    </p:spTree>
    <p:extLst>
      <p:ext uri="{BB962C8B-B14F-4D97-AF65-F5344CB8AC3E}">
        <p14:creationId xmlns:p14="http://schemas.microsoft.com/office/powerpoint/2010/main" val="39138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779912" y="1255014"/>
            <a:ext cx="5256584" cy="3693000"/>
          </a:xfrm>
        </p:spPr>
        <p:txBody>
          <a:bodyPr>
            <a:normAutofit/>
          </a:bodyPr>
          <a:lstStyle/>
          <a:p>
            <a:r>
              <a:rPr lang="en-CA"/>
              <a:t>We are in one location within a file system at a time, that is </a:t>
            </a:r>
            <a:br>
              <a:rPr lang="en-CA">
                <a:solidFill>
                  <a:schemeClr val="tx2"/>
                </a:solidFill>
              </a:rPr>
            </a:br>
            <a:r>
              <a:rPr lang="en-CA">
                <a:solidFill>
                  <a:schemeClr val="tx2"/>
                </a:solidFill>
              </a:rPr>
              <a:t>the current directory</a:t>
            </a:r>
            <a:endParaRPr lang="en-CA" dirty="0"/>
          </a:p>
          <a:p>
            <a:r>
              <a:rPr lang="en-CA"/>
              <a:t>By default, any operations executed by the OS will occur </a:t>
            </a:r>
            <a:r>
              <a:rPr lang="en-CA">
                <a:solidFill>
                  <a:schemeClr val="tx2"/>
                </a:solidFill>
              </a:rPr>
              <a:t>within the </a:t>
            </a:r>
            <a:r>
              <a:rPr lang="en-CA" i="1">
                <a:solidFill>
                  <a:schemeClr val="tx2"/>
                </a:solidFill>
              </a:rPr>
              <a:t>current</a:t>
            </a:r>
            <a:r>
              <a:rPr lang="en-CA">
                <a:solidFill>
                  <a:schemeClr val="tx2"/>
                </a:solidFill>
              </a:rPr>
              <a:t> directory</a:t>
            </a:r>
            <a:r>
              <a:rPr lang="en-CA" dirty="0"/>
              <a:t>.</a:t>
            </a:r>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96" y="1255014"/>
            <a:ext cx="3274988" cy="3429000"/>
          </a:xfrm>
          <a:prstGeom prst="rect">
            <a:avLst/>
          </a:prstGeom>
        </p:spPr>
      </p:pic>
      <p:sp>
        <p:nvSpPr>
          <p:cNvPr id="11" name="Title 1"/>
          <p:cNvSpPr>
            <a:spLocks noGrp="1"/>
          </p:cNvSpPr>
          <p:nvPr>
            <p:ph type="title"/>
          </p:nvPr>
        </p:nvSpPr>
        <p:spPr>
          <a:xfrm>
            <a:off x="251520" y="411510"/>
            <a:ext cx="8229600" cy="742950"/>
          </a:xfrm>
        </p:spPr>
        <p:txBody>
          <a:bodyPr>
            <a:normAutofit/>
          </a:bodyPr>
          <a:lstStyle/>
          <a:p>
            <a:r>
              <a:rPr lang="en-CA"/>
              <a:t>Absolute and Relative Paths</a:t>
            </a:r>
            <a:endParaRPr lang="en-CA" dirty="0"/>
          </a:p>
        </p:txBody>
      </p:sp>
    </p:spTree>
    <p:extLst>
      <p:ext uri="{BB962C8B-B14F-4D97-AF65-F5344CB8AC3E}">
        <p14:creationId xmlns:p14="http://schemas.microsoft.com/office/powerpoint/2010/main" val="1853411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1510"/>
            <a:ext cx="8229600" cy="742950"/>
          </a:xfrm>
        </p:spPr>
        <p:txBody>
          <a:bodyPr>
            <a:normAutofit/>
          </a:bodyPr>
          <a:lstStyle/>
          <a:p>
            <a:r>
              <a:rPr lang="en-CA"/>
              <a:t>Absolute and Relative Paths</a:t>
            </a:r>
            <a:endParaRPr lang="en-CA" dirty="0"/>
          </a:p>
        </p:txBody>
      </p:sp>
      <p:sp>
        <p:nvSpPr>
          <p:cNvPr id="5" name="Content Placeholder 4"/>
          <p:cNvSpPr>
            <a:spLocks noGrp="1"/>
          </p:cNvSpPr>
          <p:nvPr>
            <p:ph sz="half" idx="2"/>
          </p:nvPr>
        </p:nvSpPr>
        <p:spPr>
          <a:xfrm>
            <a:off x="3995936" y="1255014"/>
            <a:ext cx="4896544" cy="3538728"/>
          </a:xfrm>
        </p:spPr>
        <p:txBody>
          <a:bodyPr>
            <a:normAutofit lnSpcReduction="10000"/>
          </a:bodyPr>
          <a:lstStyle/>
          <a:p>
            <a:r>
              <a:rPr lang="en-CA"/>
              <a:t>The </a:t>
            </a:r>
            <a:r>
              <a:rPr lang="en-CA">
                <a:solidFill>
                  <a:schemeClr val="tx2"/>
                </a:solidFill>
              </a:rPr>
              <a:t>absolute</a:t>
            </a:r>
            <a:r>
              <a:rPr lang="en-CA"/>
              <a:t> path is </a:t>
            </a:r>
            <a:r>
              <a:rPr lang="en-CA">
                <a:solidFill>
                  <a:schemeClr val="tx2"/>
                </a:solidFill>
              </a:rPr>
              <a:t>consistent from the root</a:t>
            </a:r>
            <a:r>
              <a:rPr lang="en-CA" dirty="0"/>
              <a:t>.</a:t>
            </a:r>
          </a:p>
          <a:p>
            <a:r>
              <a:rPr lang="en-CA" i="1" dirty="0"/>
              <a:t>week1_notes</a:t>
            </a:r>
            <a:r>
              <a:rPr lang="en-CA" i="1"/>
              <a:t>.docx</a:t>
            </a:r>
            <a:r>
              <a:rPr lang="en-CA"/>
              <a:t> is in the absolute path </a:t>
            </a:r>
            <a:r>
              <a:rPr lang="en-CA" b="1">
                <a:latin typeface="Consolas" panose="020B0609020204030204" pitchFamily="49" charset="0"/>
              </a:rPr>
              <a:t>C</a:t>
            </a:r>
            <a:r>
              <a:rPr lang="en-CA" b="1" dirty="0">
                <a:latin typeface="Consolas" panose="020B0609020204030204" pitchFamily="49" charset="0"/>
              </a:rPr>
              <a:t>:\Courses\CPR101\</a:t>
            </a:r>
          </a:p>
          <a:p>
            <a:r>
              <a:rPr lang="en-CA"/>
              <a:t>The </a:t>
            </a:r>
            <a:r>
              <a:rPr lang="en-CA">
                <a:solidFill>
                  <a:schemeClr val="tx2"/>
                </a:solidFill>
              </a:rPr>
              <a:t>absolute</a:t>
            </a:r>
            <a:r>
              <a:rPr lang="en-CA"/>
              <a:t> path is independent of </a:t>
            </a:r>
            <a:r>
              <a:rPr lang="en-CA">
                <a:solidFill>
                  <a:schemeClr val="tx2"/>
                </a:solidFill>
              </a:rPr>
              <a:t>the current directory</a:t>
            </a:r>
            <a:r>
              <a:rPr lang="en-CA" dirty="0"/>
              <a:t>.</a:t>
            </a:r>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96" y="1154460"/>
            <a:ext cx="3768978" cy="3946220"/>
          </a:xfrm>
          <a:prstGeom prst="rect">
            <a:avLst/>
          </a:prstGeom>
        </p:spPr>
      </p:pic>
    </p:spTree>
    <p:extLst>
      <p:ext uri="{BB962C8B-B14F-4D97-AF65-F5344CB8AC3E}">
        <p14:creationId xmlns:p14="http://schemas.microsoft.com/office/powerpoint/2010/main" val="3062168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1510"/>
            <a:ext cx="8229600" cy="742950"/>
          </a:xfrm>
        </p:spPr>
        <p:txBody>
          <a:bodyPr>
            <a:normAutofit/>
          </a:bodyPr>
          <a:lstStyle/>
          <a:p>
            <a:r>
              <a:rPr lang="en-CA"/>
              <a:t>Absolute and Relative Paths (</a:t>
            </a:r>
            <a:r>
              <a:rPr lang="en-CA" dirty="0"/>
              <a:t>Cont’d)</a:t>
            </a:r>
          </a:p>
        </p:txBody>
      </p:sp>
      <p:sp>
        <p:nvSpPr>
          <p:cNvPr id="5" name="Content Placeholder 4"/>
          <p:cNvSpPr>
            <a:spLocks noGrp="1"/>
          </p:cNvSpPr>
          <p:nvPr>
            <p:ph sz="half" idx="2"/>
          </p:nvPr>
        </p:nvSpPr>
        <p:spPr>
          <a:xfrm>
            <a:off x="3707904" y="1255014"/>
            <a:ext cx="5184576" cy="3538728"/>
          </a:xfrm>
        </p:spPr>
        <p:txBody>
          <a:bodyPr>
            <a:normAutofit lnSpcReduction="10000"/>
          </a:bodyPr>
          <a:lstStyle/>
          <a:p>
            <a:r>
              <a:rPr lang="en-CA"/>
              <a:t>The </a:t>
            </a:r>
            <a:r>
              <a:rPr lang="en-CA">
                <a:solidFill>
                  <a:schemeClr val="tx2"/>
                </a:solidFill>
              </a:rPr>
              <a:t>relative</a:t>
            </a:r>
            <a:r>
              <a:rPr lang="en-CA"/>
              <a:t> path depends on the </a:t>
            </a:r>
            <a:r>
              <a:rPr lang="en-CA">
                <a:solidFill>
                  <a:schemeClr val="tx2"/>
                </a:solidFill>
              </a:rPr>
              <a:t>current </a:t>
            </a:r>
            <a:r>
              <a:rPr lang="en-CA" b="1">
                <a:solidFill>
                  <a:schemeClr val="tx2"/>
                </a:solidFill>
                <a:latin typeface="Consolas" panose="020B0609020204030204" pitchFamily="49" charset="0"/>
              </a:rPr>
              <a:t>.\</a:t>
            </a:r>
            <a:r>
              <a:rPr lang="en-CA">
                <a:solidFill>
                  <a:schemeClr val="tx2"/>
                </a:solidFill>
              </a:rPr>
              <a:t> </a:t>
            </a:r>
            <a:r>
              <a:rPr lang="en-CA"/>
              <a:t>and </a:t>
            </a:r>
            <a:r>
              <a:rPr lang="en-CA">
                <a:solidFill>
                  <a:schemeClr val="tx2"/>
                </a:solidFill>
              </a:rPr>
              <a:t>parent </a:t>
            </a:r>
            <a:r>
              <a:rPr lang="en-CA" b="1">
                <a:solidFill>
                  <a:schemeClr val="tx2"/>
                </a:solidFill>
                <a:latin typeface="Consolas" panose="020B0609020204030204" pitchFamily="49" charset="0"/>
              </a:rPr>
              <a:t>..\</a:t>
            </a:r>
            <a:r>
              <a:rPr lang="en-CA" b="1">
                <a:solidFill>
                  <a:schemeClr val="tx2"/>
                </a:solidFill>
              </a:rPr>
              <a:t> </a:t>
            </a:r>
            <a:r>
              <a:rPr lang="en-CA"/>
              <a:t>directories</a:t>
            </a:r>
            <a:r>
              <a:rPr lang="en-CA" dirty="0">
                <a:solidFill>
                  <a:schemeClr val="tx2"/>
                </a:solidFill>
              </a:rPr>
              <a:t>.</a:t>
            </a:r>
            <a:endParaRPr lang="en-CA" dirty="0">
              <a:solidFill>
                <a:srgbClr val="FF0000"/>
              </a:solidFill>
            </a:endParaRPr>
          </a:p>
          <a:p>
            <a:r>
              <a:rPr lang="en-CA"/>
              <a:t>relative to </a:t>
            </a:r>
            <a:br>
              <a:rPr lang="en-CA"/>
            </a:br>
            <a:r>
              <a:rPr lang="en-CA"/>
              <a:t> </a:t>
            </a:r>
            <a:r>
              <a:rPr lang="en-CA" dirty="0"/>
              <a:t>	</a:t>
            </a:r>
            <a:r>
              <a:rPr lang="en-CA" b="1" dirty="0">
                <a:latin typeface="Consolas" panose="020B0609020204030204" pitchFamily="49" charset="0"/>
              </a:rPr>
              <a:t>.\IPC144</a:t>
            </a:r>
            <a:br>
              <a:rPr lang="en-CA" b="1" dirty="0">
                <a:latin typeface="Consolas" panose="020B0609020204030204" pitchFamily="49" charset="0"/>
              </a:rPr>
            </a:br>
            <a:r>
              <a:rPr lang="en-CA" i="1" dirty="0"/>
              <a:t>week1_notes</a:t>
            </a:r>
            <a:r>
              <a:rPr lang="en-CA" i="1"/>
              <a:t>.docx</a:t>
            </a:r>
            <a:r>
              <a:rPr lang="en-CA"/>
              <a:t> is in </a:t>
            </a:r>
            <a:r>
              <a:rPr lang="en-CA" dirty="0"/>
              <a:t>		</a:t>
            </a:r>
            <a:r>
              <a:rPr lang="en-CA" b="1" dirty="0">
                <a:latin typeface="Consolas" panose="020B0609020204030204" pitchFamily="49" charset="0"/>
              </a:rPr>
              <a:t>..\</a:t>
            </a:r>
            <a:r>
              <a:rPr lang="en-CA" b="1">
                <a:latin typeface="Consolas" panose="020B0609020204030204" pitchFamily="49" charset="0"/>
              </a:rPr>
              <a:t>CPR101\ </a:t>
            </a:r>
            <a:br>
              <a:rPr lang="en-CA" b="1" dirty="0"/>
            </a:br>
            <a:endParaRPr lang="en-CA" b="1" dirty="0">
              <a:latin typeface="Consolas" panose="020B0609020204030204" pitchFamily="49" charset="0"/>
            </a:endParaRPr>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95" y="1059582"/>
            <a:ext cx="3645011" cy="3816424"/>
          </a:xfrm>
          <a:prstGeom prst="rect">
            <a:avLst/>
          </a:prstGeom>
        </p:spPr>
      </p:pic>
    </p:spTree>
    <p:extLst>
      <p:ext uri="{BB962C8B-B14F-4D97-AF65-F5344CB8AC3E}">
        <p14:creationId xmlns:p14="http://schemas.microsoft.com/office/powerpoint/2010/main" val="2042887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Wildcards</a:t>
            </a:r>
          </a:p>
        </p:txBody>
      </p:sp>
      <p:sp>
        <p:nvSpPr>
          <p:cNvPr id="3" name="Content Placeholder 2"/>
          <p:cNvSpPr>
            <a:spLocks noGrp="1"/>
          </p:cNvSpPr>
          <p:nvPr>
            <p:ph idx="1"/>
          </p:nvPr>
        </p:nvSpPr>
        <p:spPr/>
        <p:txBody>
          <a:bodyPr>
            <a:normAutofit lnSpcReduction="10000"/>
          </a:bodyPr>
          <a:lstStyle/>
          <a:p>
            <a:r>
              <a:rPr lang="en-CA"/>
              <a:t>In file operations, we may want </a:t>
            </a:r>
            <a:r>
              <a:rPr lang="en-CA">
                <a:solidFill>
                  <a:schemeClr val="tx2"/>
                </a:solidFill>
              </a:rPr>
              <a:t>to access or work with multiple, similarly named files, or with files where we do not know the full filename</a:t>
            </a:r>
            <a:r>
              <a:rPr lang="en-CA" dirty="0"/>
              <a:t>.</a:t>
            </a:r>
            <a:endParaRPr lang="en-CA" dirty="0">
              <a:solidFill>
                <a:srgbClr val="FF0000"/>
              </a:solidFill>
            </a:endParaRPr>
          </a:p>
          <a:p>
            <a:r>
              <a:rPr lang="en-CA">
                <a:solidFill>
                  <a:schemeClr val="tx2"/>
                </a:solidFill>
              </a:rPr>
              <a:t>Use wildcards to help with this</a:t>
            </a:r>
            <a:r>
              <a:rPr lang="en-CA" dirty="0"/>
              <a:t>:</a:t>
            </a:r>
            <a:br>
              <a:rPr lang="en-CA"/>
            </a:br>
            <a:r>
              <a:rPr lang="en-CA"/>
              <a:t>   </a:t>
            </a:r>
            <a:r>
              <a:rPr lang="en-CA" b="1"/>
              <a:t>?</a:t>
            </a:r>
            <a:r>
              <a:rPr lang="en-CA"/>
              <a:t>	</a:t>
            </a:r>
            <a:r>
              <a:rPr lang="en-CA">
                <a:solidFill>
                  <a:schemeClr val="tx2"/>
                </a:solidFill>
              </a:rPr>
              <a:t>matches any single character</a:t>
            </a:r>
            <a:br>
              <a:rPr lang="en-CA"/>
            </a:br>
            <a:r>
              <a:rPr lang="en-CA"/>
              <a:t>   </a:t>
            </a:r>
            <a:r>
              <a:rPr lang="en-CA" b="1"/>
              <a:t>*	</a:t>
            </a:r>
            <a:r>
              <a:rPr lang="en-CA">
                <a:solidFill>
                  <a:schemeClr val="tx2"/>
                </a:solidFill>
              </a:rPr>
              <a:t>matches zero or more characters</a:t>
            </a:r>
            <a:endParaRPr lang="en-CA" dirty="0">
              <a:solidFill>
                <a:schemeClr val="tx2"/>
              </a:solidFill>
            </a:endParaRPr>
          </a:p>
          <a:p>
            <a:r>
              <a:rPr lang="en-CA" b="1"/>
              <a:t>gloss*</a:t>
            </a:r>
            <a:r>
              <a:rPr lang="en-CA"/>
              <a:t> matches Glossary</a:t>
            </a:r>
            <a:r>
              <a:rPr lang="en-CA" dirty="0"/>
              <a:t>.</a:t>
            </a:r>
            <a:r>
              <a:rPr lang="en-CA"/>
              <a:t>txt, Glossary</a:t>
            </a:r>
            <a:r>
              <a:rPr lang="en-CA" dirty="0"/>
              <a:t>.</a:t>
            </a:r>
            <a:r>
              <a:rPr lang="en-CA"/>
              <a:t>doc, Glossy</a:t>
            </a:r>
            <a:r>
              <a:rPr lang="en-CA" dirty="0"/>
              <a:t>.doc</a:t>
            </a:r>
          </a:p>
          <a:p>
            <a:r>
              <a:rPr lang="en-CA" b="1" dirty="0"/>
              <a:t>gloss</a:t>
            </a:r>
            <a:r>
              <a:rPr lang="en-CA" b="1"/>
              <a:t>*.doc</a:t>
            </a:r>
            <a:r>
              <a:rPr lang="en-CA"/>
              <a:t> matches Glossary.doc and Glossy</a:t>
            </a:r>
            <a:r>
              <a:rPr lang="en-CA" dirty="0"/>
              <a:t>.doc</a:t>
            </a:r>
          </a:p>
          <a:p>
            <a:r>
              <a:rPr lang="en-CA" b="1" dirty="0" err="1"/>
              <a:t>gloss</a:t>
            </a:r>
            <a:r>
              <a:rPr lang="en-CA" b="1" err="1"/>
              <a:t>?.</a:t>
            </a:r>
            <a:r>
              <a:rPr lang="en-CA" b="1"/>
              <a:t>doc </a:t>
            </a:r>
            <a:r>
              <a:rPr lang="en-CA"/>
              <a:t>matches Glossy</a:t>
            </a:r>
            <a:r>
              <a:rPr lang="en-CA" err="1"/>
              <a:t>.</a:t>
            </a:r>
            <a:r>
              <a:rPr lang="en-CA"/>
              <a:t>doc but not Glossary</a:t>
            </a:r>
            <a:r>
              <a:rPr lang="en-CA" dirty="0" err="1"/>
              <a:t>.doc</a:t>
            </a:r>
            <a:r>
              <a:rPr lang="en-CA" dirty="0"/>
              <a:t>.</a:t>
            </a:r>
          </a:p>
          <a:p>
            <a:endParaRPr lang="en-CA" dirty="0"/>
          </a:p>
          <a:p>
            <a:endParaRPr lang="en-CA" dirty="0">
              <a:solidFill>
                <a:schemeClr val="tx2"/>
              </a:solidFill>
            </a:endParaRPr>
          </a:p>
        </p:txBody>
      </p:sp>
    </p:spTree>
    <p:extLst>
      <p:ext uri="{BB962C8B-B14F-4D97-AF65-F5344CB8AC3E}">
        <p14:creationId xmlns:p14="http://schemas.microsoft.com/office/powerpoint/2010/main" val="780113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Wildcards (</a:t>
            </a:r>
            <a:r>
              <a:rPr lang="en-CA" dirty="0"/>
              <a:t>Cont’d)</a:t>
            </a:r>
          </a:p>
        </p:txBody>
      </p:sp>
      <p:pic>
        <p:nvPicPr>
          <p:cNvPr id="7"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551" y="1059581"/>
            <a:ext cx="3888433" cy="4071293"/>
          </a:xfrm>
        </p:spPr>
      </p:pic>
      <p:sp>
        <p:nvSpPr>
          <p:cNvPr id="8" name="Content Placeholder 4"/>
          <p:cNvSpPr txBox="1">
            <a:spLocks/>
          </p:cNvSpPr>
          <p:nvPr/>
        </p:nvSpPr>
        <p:spPr>
          <a:xfrm>
            <a:off x="4200906" y="1309894"/>
            <a:ext cx="4968552" cy="3538728"/>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sz="2800"/>
              <a:t>From </a:t>
            </a:r>
            <a:r>
              <a:rPr lang="en-CA" sz="2800" b="1">
                <a:latin typeface="Consolas" panose="020B0609020204030204" pitchFamily="49" charset="0"/>
              </a:rPr>
              <a:t>.\CPR101\ </a:t>
            </a:r>
            <a:r>
              <a:rPr lang="en-CA" sz="2800"/>
              <a:t>which files are matched by</a:t>
            </a:r>
            <a:endParaRPr lang="en-CA" sz="2800" dirty="0"/>
          </a:p>
          <a:p>
            <a:pPr lvl="1">
              <a:lnSpc>
                <a:spcPct val="150000"/>
              </a:lnSpc>
              <a:buFont typeface="Courier New" panose="02070309020205020404" pitchFamily="49" charset="0"/>
              <a:buChar char="o"/>
            </a:pPr>
            <a:r>
              <a:rPr lang="en-CA" sz="2400" dirty="0">
                <a:latin typeface="Consolas" panose="020B0609020204030204" pitchFamily="49" charset="0"/>
              </a:rPr>
              <a:t>week</a:t>
            </a:r>
            <a:r>
              <a:rPr lang="en-CA" sz="2400" b="1" dirty="0">
                <a:latin typeface="Consolas" panose="020B0609020204030204" pitchFamily="49" charset="0"/>
              </a:rPr>
              <a:t>*</a:t>
            </a:r>
            <a:r>
              <a:rPr lang="en-CA" sz="2400" dirty="0">
                <a:latin typeface="Consolas" panose="020B0609020204030204" pitchFamily="49" charset="0"/>
              </a:rPr>
              <a:t>.docx</a:t>
            </a:r>
          </a:p>
          <a:p>
            <a:pPr lvl="1">
              <a:lnSpc>
                <a:spcPct val="150000"/>
              </a:lnSpc>
              <a:buFont typeface="Courier New" panose="02070309020205020404" pitchFamily="49" charset="0"/>
              <a:buChar char="o"/>
            </a:pPr>
            <a:r>
              <a:rPr lang="en-CA" sz="2400" dirty="0">
                <a:latin typeface="Consolas" panose="020B0609020204030204" pitchFamily="49" charset="0"/>
              </a:rPr>
              <a:t>week2_screenshot</a:t>
            </a:r>
            <a:r>
              <a:rPr lang="en-CA" sz="2400" b="1" dirty="0">
                <a:latin typeface="Consolas" panose="020B0609020204030204" pitchFamily="49" charset="0"/>
              </a:rPr>
              <a:t>?</a:t>
            </a:r>
            <a:r>
              <a:rPr lang="en-CA" sz="2400" dirty="0">
                <a:latin typeface="Consolas" panose="020B0609020204030204" pitchFamily="49" charset="0"/>
              </a:rPr>
              <a:t>.jpg</a:t>
            </a:r>
          </a:p>
          <a:p>
            <a:pPr lvl="1">
              <a:lnSpc>
                <a:spcPct val="150000"/>
              </a:lnSpc>
              <a:buFont typeface="Courier New" panose="02070309020205020404" pitchFamily="49" charset="0"/>
              <a:buChar char="o"/>
            </a:pPr>
            <a:r>
              <a:rPr lang="en-CA" sz="2400" dirty="0">
                <a:latin typeface="Consolas" panose="020B0609020204030204" pitchFamily="49" charset="0"/>
              </a:rPr>
              <a:t>week</a:t>
            </a:r>
            <a:r>
              <a:rPr lang="en-CA" sz="2400" b="1" dirty="0">
                <a:latin typeface="Consolas" panose="020B0609020204030204" pitchFamily="49" charset="0"/>
              </a:rPr>
              <a:t>*</a:t>
            </a:r>
            <a:r>
              <a:rPr lang="en-CA" sz="2400" dirty="0">
                <a:latin typeface="Consolas" panose="020B0609020204030204" pitchFamily="49" charset="0"/>
              </a:rPr>
              <a:t>.doc</a:t>
            </a:r>
            <a:r>
              <a:rPr lang="en-CA" sz="2400" b="1" dirty="0">
                <a:latin typeface="Consolas" panose="020B0609020204030204" pitchFamily="49" charset="0"/>
              </a:rPr>
              <a:t>*</a:t>
            </a:r>
          </a:p>
          <a:p>
            <a:pPr lvl="1">
              <a:lnSpc>
                <a:spcPct val="150000"/>
              </a:lnSpc>
              <a:buFont typeface="Courier New" panose="02070309020205020404" pitchFamily="49" charset="0"/>
              <a:buChar char="o"/>
            </a:pPr>
            <a:r>
              <a:rPr lang="en-CA" sz="2400" b="1" dirty="0">
                <a:latin typeface="Consolas" panose="020B0609020204030204" pitchFamily="49" charset="0"/>
              </a:rPr>
              <a:t>*.*</a:t>
            </a:r>
          </a:p>
        </p:txBody>
      </p:sp>
    </p:spTree>
    <p:extLst>
      <p:ext uri="{BB962C8B-B14F-4D97-AF65-F5344CB8AC3E}">
        <p14:creationId xmlns:p14="http://schemas.microsoft.com/office/powerpoint/2010/main" val="1152359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91264" cy="3819872"/>
          </a:xfrm>
        </p:spPr>
        <p:txBody>
          <a:bodyPr>
            <a:normAutofit/>
          </a:bodyPr>
          <a:lstStyle/>
          <a:p>
            <a:r>
              <a:rPr lang="en-CA"/>
              <a:t>File Attributes (</a:t>
            </a:r>
            <a:r>
              <a:rPr lang="en-CA" err="1"/>
              <a:t>archive</a:t>
            </a:r>
            <a:r>
              <a:rPr lang="en-CA"/>
              <a:t>, hidden, read-only, system, compressed) tell the OS </a:t>
            </a:r>
            <a:r>
              <a:rPr lang="en-CA">
                <a:solidFill>
                  <a:schemeClr val="tx2"/>
                </a:solidFill>
              </a:rPr>
              <a:t>how to handle the file</a:t>
            </a:r>
            <a:r>
              <a:rPr lang="en-CA" dirty="0"/>
              <a:t>.</a:t>
            </a:r>
          </a:p>
          <a:p>
            <a:r>
              <a:rPr lang="en-CA"/>
              <a:t>Attributes can be </a:t>
            </a:r>
            <a:r>
              <a:rPr lang="en-CA">
                <a:solidFill>
                  <a:schemeClr val="tx2"/>
                </a:solidFill>
              </a:rPr>
              <a:t>set </a:t>
            </a:r>
            <a:r>
              <a:rPr lang="en-CA" u="sng">
                <a:solidFill>
                  <a:schemeClr val="tx2"/>
                </a:solidFill>
              </a:rPr>
              <a:t>on</a:t>
            </a:r>
            <a:r>
              <a:rPr lang="en-CA">
                <a:solidFill>
                  <a:schemeClr val="tx2"/>
                </a:solidFill>
              </a:rPr>
              <a:t> or </a:t>
            </a:r>
            <a:r>
              <a:rPr lang="en-CA" u="sng">
                <a:solidFill>
                  <a:schemeClr val="tx2"/>
                </a:solidFill>
              </a:rPr>
              <a:t>off</a:t>
            </a:r>
            <a:r>
              <a:rPr lang="en-CA" dirty="0"/>
              <a:t>.</a:t>
            </a:r>
          </a:p>
          <a:p>
            <a:r>
              <a:rPr lang="en-CA"/>
              <a:t>To check or set the attributes of a file or directory in File Explorer, right click the item and select </a:t>
            </a:r>
            <a:r>
              <a:rPr lang="en-CA">
                <a:solidFill>
                  <a:schemeClr val="tx2"/>
                </a:solidFill>
              </a:rPr>
              <a:t>Properties</a:t>
            </a:r>
            <a:r>
              <a:rPr lang="en-CA" dirty="0"/>
              <a:t>.</a:t>
            </a:r>
          </a:p>
          <a:p>
            <a:r>
              <a:rPr lang="en-CA">
                <a:solidFill>
                  <a:schemeClr val="tx2"/>
                </a:solidFill>
              </a:rPr>
              <a:t>read-only</a:t>
            </a:r>
            <a:r>
              <a:rPr lang="en-CA"/>
              <a:t> </a:t>
            </a:r>
            <a:r>
              <a:rPr lang="en-CA" b="1" u="sng"/>
              <a:t>on</a:t>
            </a:r>
            <a:r>
              <a:rPr lang="en-CA"/>
              <a:t> means the file cannot be changed</a:t>
            </a:r>
            <a:endParaRPr lang="en-CA" dirty="0"/>
          </a:p>
          <a:p>
            <a:r>
              <a:rPr lang="en-CA">
                <a:solidFill>
                  <a:schemeClr val="tx2"/>
                </a:solidFill>
              </a:rPr>
              <a:t>archive:</a:t>
            </a:r>
            <a:r>
              <a:rPr lang="en-CA"/>
              <a:t> OS sets this attribute </a:t>
            </a:r>
            <a:r>
              <a:rPr lang="en-CA" b="1" u="sng"/>
              <a:t>on</a:t>
            </a:r>
            <a:r>
              <a:rPr lang="en-CA"/>
              <a:t> when a file is changed. Backup software must set this attribute </a:t>
            </a:r>
            <a:r>
              <a:rPr lang="en-CA" b="1" u="sng"/>
              <a:t>off</a:t>
            </a:r>
            <a:r>
              <a:rPr lang="en-CA"/>
              <a:t> upon a successful backup</a:t>
            </a:r>
            <a:r>
              <a:rPr lang="en-CA" dirty="0"/>
              <a:t>.</a:t>
            </a:r>
            <a:endParaRPr lang="en-CA" dirty="0">
              <a:solidFill>
                <a:srgbClr val="FF0000"/>
              </a:solidFill>
            </a:endParaRPr>
          </a:p>
          <a:p>
            <a:endParaRPr lang="en-CA" dirty="0">
              <a:solidFill>
                <a:srgbClr val="FF0000"/>
              </a:solidFill>
            </a:endParaRPr>
          </a:p>
        </p:txBody>
      </p:sp>
      <p:sp>
        <p:nvSpPr>
          <p:cNvPr id="7" name="Title 1"/>
          <p:cNvSpPr>
            <a:spLocks noGrp="1"/>
          </p:cNvSpPr>
          <p:nvPr>
            <p:ph type="title"/>
          </p:nvPr>
        </p:nvSpPr>
        <p:spPr>
          <a:xfrm>
            <a:off x="457200" y="400050"/>
            <a:ext cx="8229600" cy="742950"/>
          </a:xfrm>
        </p:spPr>
        <p:txBody>
          <a:bodyPr>
            <a:normAutofit/>
          </a:bodyPr>
          <a:lstStyle/>
          <a:p>
            <a:r>
              <a:rPr lang="en-CA"/>
              <a:t>File Attributes in Windows</a:t>
            </a:r>
            <a:endParaRPr lang="en-US" dirty="0"/>
          </a:p>
        </p:txBody>
      </p:sp>
    </p:spTree>
    <p:extLst>
      <p:ext uri="{BB962C8B-B14F-4D97-AF65-F5344CB8AC3E}">
        <p14:creationId xmlns:p14="http://schemas.microsoft.com/office/powerpoint/2010/main" val="154739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388640"/>
            <a:ext cx="8363272" cy="742950"/>
          </a:xfrm>
        </p:spPr>
        <p:txBody>
          <a:bodyPr>
            <a:normAutofit fontScale="90000"/>
          </a:bodyPr>
          <a:lstStyle/>
          <a:p>
            <a:pPr algn="ctr"/>
            <a:r>
              <a:rPr lang="en-US"/>
              <a:t>If you had it all, where would you put it? </a:t>
            </a:r>
            <a:endParaRPr lang="en-US" dirty="0"/>
          </a:p>
        </p:txBody>
      </p:sp>
      <p:sp>
        <p:nvSpPr>
          <p:cNvPr id="4" name="Rectangle 3"/>
          <p:cNvSpPr/>
          <p:nvPr/>
        </p:nvSpPr>
        <p:spPr>
          <a:xfrm>
            <a:off x="0" y="1347614"/>
            <a:ext cx="9144000" cy="3795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74329"/>
            <a:ext cx="2942456" cy="294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8526FA58-EBCB-48D3-8A53-C1ED1C8BC628}"/>
              </a:ext>
            </a:extLst>
          </p:cNvPr>
          <p:cNvSpPr txBox="1"/>
          <p:nvPr/>
        </p:nvSpPr>
        <p:spPr>
          <a:xfrm>
            <a:off x="3835086" y="1635646"/>
            <a:ext cx="4851714" cy="2554545"/>
          </a:xfrm>
          <a:prstGeom prst="rect">
            <a:avLst/>
          </a:prstGeom>
          <a:noFill/>
        </p:spPr>
        <p:txBody>
          <a:bodyPr wrap="square" rtlCol="0">
            <a:spAutoFit/>
          </a:bodyPr>
          <a:lstStyle/>
          <a:p>
            <a:r>
              <a:rPr lang="en-CA" sz="4000"/>
              <a:t>Storage devices</a:t>
            </a:r>
            <a:r>
              <a:rPr lang="en-CA" sz="4000" dirty="0"/>
              <a:t>.</a:t>
            </a:r>
            <a:br>
              <a:rPr lang="en-CA" sz="4000"/>
            </a:br>
            <a:r>
              <a:rPr lang="en-CA" sz="4000"/>
              <a:t>Drive / root, </a:t>
            </a:r>
            <a:br>
              <a:rPr lang="en-CA" sz="4000"/>
            </a:br>
            <a:r>
              <a:rPr lang="en-CA" sz="4000"/>
              <a:t>Folder / Directory, File</a:t>
            </a:r>
            <a:endParaRPr lang="en-CA" sz="4000" spc="-100" dirty="0">
              <a:solidFill>
                <a:schemeClr val="tx2"/>
              </a:solidFill>
              <a:latin typeface="Franklin Gothic Demi" pitchFamily="34" charset="0"/>
              <a:ea typeface="+mj-ea"/>
              <a:cs typeface="+mj-cs"/>
            </a:endParaRPr>
          </a:p>
        </p:txBody>
      </p:sp>
    </p:spTree>
    <p:extLst>
      <p:ext uri="{BB962C8B-B14F-4D97-AF65-F5344CB8AC3E}">
        <p14:creationId xmlns:p14="http://schemas.microsoft.com/office/powerpoint/2010/main" val="420048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CA"/>
              <a:t>Computer Storage</a:t>
            </a:r>
            <a:endParaRPr lang="en-CA" dirty="0"/>
          </a:p>
        </p:txBody>
      </p:sp>
      <p:sp>
        <p:nvSpPr>
          <p:cNvPr id="3" name="Content Placeholder 2"/>
          <p:cNvSpPr>
            <a:spLocks noGrp="1"/>
          </p:cNvSpPr>
          <p:nvPr>
            <p:ph idx="1"/>
          </p:nvPr>
        </p:nvSpPr>
        <p:spPr>
          <a:xfrm>
            <a:off x="313184" y="1059582"/>
            <a:ext cx="8651304" cy="3943350"/>
          </a:xfrm>
        </p:spPr>
        <p:txBody>
          <a:bodyPr>
            <a:normAutofit/>
          </a:bodyPr>
          <a:lstStyle/>
          <a:p>
            <a:pPr>
              <a:spcBef>
                <a:spcPts val="0"/>
              </a:spcBef>
            </a:pPr>
            <a:r>
              <a:rPr lang="en-CA" b="1">
                <a:solidFill>
                  <a:srgbClr val="465E9C"/>
                </a:solidFill>
              </a:rPr>
              <a:t>Volatile</a:t>
            </a:r>
            <a:r>
              <a:rPr lang="en-CA"/>
              <a:t> memory: needs constant power to retain data</a:t>
            </a:r>
            <a:endParaRPr lang="en-CA" dirty="0"/>
          </a:p>
          <a:p>
            <a:pPr lvl="1">
              <a:spcBef>
                <a:spcPts val="0"/>
              </a:spcBef>
            </a:pPr>
            <a:r>
              <a:rPr lang="en-CA"/>
              <a:t>RAM for </a:t>
            </a:r>
            <a:r>
              <a:rPr lang="en-CA" b="1">
                <a:solidFill>
                  <a:srgbClr val="465E9C"/>
                </a:solidFill>
              </a:rPr>
              <a:t>primary</a:t>
            </a:r>
            <a:r>
              <a:rPr lang="en-CA"/>
              <a:t> storage. </a:t>
            </a:r>
            <a:r>
              <a:rPr lang="en-CA" i="1"/>
              <a:t>Fast</a:t>
            </a:r>
            <a:r>
              <a:rPr lang="en-CA"/>
              <a:t> – supports x-P-U  __ Processing Units</a:t>
            </a:r>
            <a:endParaRPr lang="en-CA" dirty="0"/>
          </a:p>
          <a:p>
            <a:pPr>
              <a:spcBef>
                <a:spcPts val="0"/>
              </a:spcBef>
            </a:pPr>
            <a:r>
              <a:rPr lang="en-CA" b="1">
                <a:solidFill>
                  <a:srgbClr val="465E9C"/>
                </a:solidFill>
              </a:rPr>
              <a:t>Non-volatile</a:t>
            </a:r>
            <a:r>
              <a:rPr lang="en-CA"/>
              <a:t> memory: stores data </a:t>
            </a:r>
            <a:r>
              <a:rPr lang="en-CA">
                <a:solidFill>
                  <a:srgbClr val="465E9C"/>
                </a:solidFill>
              </a:rPr>
              <a:t>persistently </a:t>
            </a:r>
            <a:r>
              <a:rPr lang="en-CA"/>
              <a:t>without power</a:t>
            </a:r>
            <a:endParaRPr lang="en-CA" dirty="0">
              <a:solidFill>
                <a:srgbClr val="465E9C"/>
              </a:solidFill>
            </a:endParaRPr>
          </a:p>
          <a:p>
            <a:pPr lvl="1">
              <a:spcBef>
                <a:spcPts val="0"/>
              </a:spcBef>
            </a:pPr>
            <a:r>
              <a:rPr lang="en-US"/>
              <a:t>Many types of </a:t>
            </a:r>
            <a:r>
              <a:rPr lang="en-US" b="1">
                <a:solidFill>
                  <a:srgbClr val="465E9C"/>
                </a:solidFill>
              </a:rPr>
              <a:t>secondary</a:t>
            </a:r>
            <a:r>
              <a:rPr lang="en-US"/>
              <a:t> or mass storage. </a:t>
            </a:r>
            <a:r>
              <a:rPr lang="en-US" i="1"/>
              <a:t>Slow</a:t>
            </a:r>
            <a:r>
              <a:rPr lang="en-US"/>
              <a:t> – transfer to RAM</a:t>
            </a:r>
            <a:endParaRPr lang="en-US" dirty="0"/>
          </a:p>
          <a:p>
            <a:pPr marL="0" indent="0">
              <a:spcBef>
                <a:spcPts val="0"/>
              </a:spcBef>
              <a:buNone/>
            </a:pPr>
            <a:endParaRPr lang="en-US" dirty="0"/>
          </a:p>
        </p:txBody>
      </p:sp>
      <p:sp>
        <p:nvSpPr>
          <p:cNvPr id="5" name="Flowchart: Predefined Process 4">
            <a:extLst>
              <a:ext uri="{FF2B5EF4-FFF2-40B4-BE49-F238E27FC236}">
                <a16:creationId xmlns:a16="http://schemas.microsoft.com/office/drawing/2014/main" id="{CB54F3DB-12D8-4819-BD11-6E3FA0972BAE}"/>
              </a:ext>
            </a:extLst>
          </p:cNvPr>
          <p:cNvSpPr/>
          <p:nvPr/>
        </p:nvSpPr>
        <p:spPr>
          <a:xfrm>
            <a:off x="446989" y="2571750"/>
            <a:ext cx="1152128" cy="3600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CPU</a:t>
            </a:r>
          </a:p>
        </p:txBody>
      </p:sp>
      <p:cxnSp>
        <p:nvCxnSpPr>
          <p:cNvPr id="10" name="Straight Arrow Connector 9">
            <a:extLst>
              <a:ext uri="{FF2B5EF4-FFF2-40B4-BE49-F238E27FC236}">
                <a16:creationId xmlns:a16="http://schemas.microsoft.com/office/drawing/2014/main" id="{0EE8F697-036C-4A85-B9C0-C97D8AF7205B}"/>
              </a:ext>
            </a:extLst>
          </p:cNvPr>
          <p:cNvCxnSpPr>
            <a:cxnSpLocks/>
            <a:stCxn id="5" idx="3"/>
            <a:endCxn id="18" idx="1"/>
          </p:cNvCxnSpPr>
          <p:nvPr/>
        </p:nvCxnSpPr>
        <p:spPr>
          <a:xfrm>
            <a:off x="1599117" y="2751770"/>
            <a:ext cx="1460715" cy="0"/>
          </a:xfrm>
          <a:prstGeom prst="straightConnector1">
            <a:avLst/>
          </a:prstGeom>
          <a:ln w="2222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E073251-58B4-4C88-8827-1A83859477CC}"/>
              </a:ext>
            </a:extLst>
          </p:cNvPr>
          <p:cNvSpPr/>
          <p:nvPr/>
        </p:nvSpPr>
        <p:spPr>
          <a:xfrm>
            <a:off x="3059832" y="2931790"/>
            <a:ext cx="115212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a:ln>
                  <a:solidFill>
                    <a:schemeClr val="tx1"/>
                  </a:solidFill>
                </a:ln>
                <a:latin typeface="Consolas" panose="020B0609020204030204" pitchFamily="49" charset="0"/>
              </a:rPr>
              <a:t>CPR101</a:t>
            </a:r>
            <a:br>
              <a:rPr lang="en-CA" b="1">
                <a:ln>
                  <a:solidFill>
                    <a:schemeClr val="tx1"/>
                  </a:solidFill>
                </a:ln>
                <a:latin typeface="Consolas" panose="020B0609020204030204" pitchFamily="49" charset="0"/>
              </a:rPr>
            </a:br>
            <a:r>
              <a:rPr lang="en-CA" b="1">
                <a:ln>
                  <a:solidFill>
                    <a:schemeClr val="tx1"/>
                  </a:solidFill>
                </a:ln>
                <a:latin typeface="Consolas" panose="020B0609020204030204" pitchFamily="49" charset="0"/>
              </a:rPr>
              <a:t>  SAA</a:t>
            </a:r>
            <a:br>
              <a:rPr lang="en-CA" b="1">
                <a:ln>
                  <a:solidFill>
                    <a:schemeClr val="tx1"/>
                  </a:solidFill>
                </a:ln>
                <a:latin typeface="Consolas" panose="020B0609020204030204" pitchFamily="49" charset="0"/>
              </a:rPr>
            </a:br>
            <a:r>
              <a:rPr lang="en-CA" b="1">
                <a:ln>
                  <a:solidFill>
                    <a:schemeClr val="tx1"/>
                  </a:solidFill>
                </a:ln>
                <a:latin typeface="Consolas" panose="020B0609020204030204" pitchFamily="49" charset="0"/>
              </a:rPr>
              <a:t> Mon</a:t>
            </a:r>
            <a:br>
              <a:rPr lang="en-CA" b="1">
                <a:ln>
                  <a:solidFill>
                    <a:schemeClr val="tx1"/>
                  </a:solidFill>
                </a:ln>
                <a:latin typeface="Consolas" panose="020B0609020204030204" pitchFamily="49" charset="0"/>
              </a:rPr>
            </a:br>
            <a:r>
              <a:rPr lang="en-CA" b="1">
                <a:ln>
                  <a:solidFill>
                    <a:schemeClr val="tx1"/>
                  </a:solidFill>
                </a:ln>
                <a:latin typeface="Consolas" panose="020B0609020204030204" pitchFamily="49" charset="0"/>
              </a:rPr>
              <a:t>    1-3</a:t>
            </a:r>
            <a:endParaRPr lang="en-CA" b="1" dirty="0">
              <a:ln>
                <a:solidFill>
                  <a:schemeClr val="tx1"/>
                </a:solidFill>
              </a:ln>
              <a:latin typeface="Consolas" panose="020B0609020204030204" pitchFamily="49" charset="0"/>
            </a:endParaRPr>
          </a:p>
        </p:txBody>
      </p:sp>
      <p:sp>
        <p:nvSpPr>
          <p:cNvPr id="15" name="Flowchart: Internal Storage 14">
            <a:extLst>
              <a:ext uri="{FF2B5EF4-FFF2-40B4-BE49-F238E27FC236}">
                <a16:creationId xmlns:a16="http://schemas.microsoft.com/office/drawing/2014/main" id="{1EFDD3A4-688B-4E0C-ABB9-C0BAEF1F0AD8}"/>
              </a:ext>
            </a:extLst>
          </p:cNvPr>
          <p:cNvSpPr/>
          <p:nvPr/>
        </p:nvSpPr>
        <p:spPr>
          <a:xfrm>
            <a:off x="5652120" y="2571750"/>
            <a:ext cx="3034680" cy="243118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Flowchart: Predefined Process 17">
            <a:extLst>
              <a:ext uri="{FF2B5EF4-FFF2-40B4-BE49-F238E27FC236}">
                <a16:creationId xmlns:a16="http://schemas.microsoft.com/office/drawing/2014/main" id="{5386F313-BCE2-490D-9AFA-14D16DE1A432}"/>
              </a:ext>
            </a:extLst>
          </p:cNvPr>
          <p:cNvSpPr/>
          <p:nvPr/>
        </p:nvSpPr>
        <p:spPr>
          <a:xfrm>
            <a:off x="3059832" y="2571750"/>
            <a:ext cx="1152128" cy="3600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RAM</a:t>
            </a:r>
          </a:p>
        </p:txBody>
      </p:sp>
      <p:grpSp>
        <p:nvGrpSpPr>
          <p:cNvPr id="22" name="Group 21">
            <a:extLst>
              <a:ext uri="{FF2B5EF4-FFF2-40B4-BE49-F238E27FC236}">
                <a16:creationId xmlns:a16="http://schemas.microsoft.com/office/drawing/2014/main" id="{CD289683-9D45-47DC-84FB-30C4A02632CA}"/>
              </a:ext>
            </a:extLst>
          </p:cNvPr>
          <p:cNvGrpSpPr/>
          <p:nvPr/>
        </p:nvGrpSpPr>
        <p:grpSpPr>
          <a:xfrm>
            <a:off x="4206790" y="2567402"/>
            <a:ext cx="1450504" cy="360040"/>
            <a:chOff x="1609328" y="2571750"/>
            <a:chExt cx="1450504" cy="360040"/>
          </a:xfrm>
        </p:grpSpPr>
        <p:cxnSp>
          <p:nvCxnSpPr>
            <p:cNvPr id="23" name="Straight Arrow Connector 22">
              <a:extLst>
                <a:ext uri="{FF2B5EF4-FFF2-40B4-BE49-F238E27FC236}">
                  <a16:creationId xmlns:a16="http://schemas.microsoft.com/office/drawing/2014/main" id="{E47EA922-0C64-4826-9BCE-3B5342966088}"/>
                </a:ext>
              </a:extLst>
            </p:cNvPr>
            <p:cNvCxnSpPr>
              <a:cxnSpLocks/>
            </p:cNvCxnSpPr>
            <p:nvPr/>
          </p:nvCxnSpPr>
          <p:spPr>
            <a:xfrm>
              <a:off x="1609328" y="2751770"/>
              <a:ext cx="1450504" cy="0"/>
            </a:xfrm>
            <a:prstGeom prst="straightConnector1">
              <a:avLst/>
            </a:prstGeom>
            <a:ln w="2222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4" name="Flowchart: Data 23">
              <a:extLst>
                <a:ext uri="{FF2B5EF4-FFF2-40B4-BE49-F238E27FC236}">
                  <a16:creationId xmlns:a16="http://schemas.microsoft.com/office/drawing/2014/main" id="{5C7400C1-56F7-4267-9650-D22C9B201668}"/>
                </a:ext>
              </a:extLst>
            </p:cNvPr>
            <p:cNvSpPr/>
            <p:nvPr/>
          </p:nvSpPr>
          <p:spPr>
            <a:xfrm>
              <a:off x="1814296" y="2571750"/>
              <a:ext cx="1044116" cy="36004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b="1" i="1" dirty="0"/>
                <a:t>slow</a:t>
              </a:r>
            </a:p>
          </p:txBody>
        </p:sp>
      </p:grpSp>
      <p:sp>
        <p:nvSpPr>
          <p:cNvPr id="20" name="TextBox 19">
            <a:extLst>
              <a:ext uri="{FF2B5EF4-FFF2-40B4-BE49-F238E27FC236}">
                <a16:creationId xmlns:a16="http://schemas.microsoft.com/office/drawing/2014/main" id="{5A7458B6-3412-4BA8-AABA-BD737891FE7E}"/>
              </a:ext>
            </a:extLst>
          </p:cNvPr>
          <p:cNvSpPr txBox="1"/>
          <p:nvPr/>
        </p:nvSpPr>
        <p:spPr>
          <a:xfrm>
            <a:off x="6096661" y="2567401"/>
            <a:ext cx="2161643" cy="292377"/>
          </a:xfrm>
          <a:prstGeom prst="rect">
            <a:avLst/>
          </a:prstGeom>
          <a:noFill/>
        </p:spPr>
        <p:txBody>
          <a:bodyPr wrap="square" lIns="0" tIns="0" rIns="0" bIns="0" rtlCol="0" anchor="ctr" anchorCtr="0">
            <a:normAutofit/>
          </a:bodyPr>
          <a:lstStyle/>
          <a:p>
            <a:r>
              <a:rPr lang="en-CA">
                <a:solidFill>
                  <a:schemeClr val="bg1"/>
                </a:solidFill>
              </a:rPr>
              <a:t>File: CourseSections</a:t>
            </a:r>
            <a:endParaRPr lang="en-CA" dirty="0">
              <a:solidFill>
                <a:schemeClr val="bg1"/>
              </a:solidFill>
            </a:endParaRPr>
          </a:p>
        </p:txBody>
      </p:sp>
      <p:sp>
        <p:nvSpPr>
          <p:cNvPr id="21" name="TextBox 20">
            <a:extLst>
              <a:ext uri="{FF2B5EF4-FFF2-40B4-BE49-F238E27FC236}">
                <a16:creationId xmlns:a16="http://schemas.microsoft.com/office/drawing/2014/main" id="{09717921-BC82-4A45-A06C-C2F572D098D0}"/>
              </a:ext>
            </a:extLst>
          </p:cNvPr>
          <p:cNvSpPr txBox="1"/>
          <p:nvPr/>
        </p:nvSpPr>
        <p:spPr>
          <a:xfrm>
            <a:off x="5711074" y="2931790"/>
            <a:ext cx="282858" cy="2034279"/>
          </a:xfrm>
          <a:prstGeom prst="rect">
            <a:avLst/>
          </a:prstGeom>
          <a:noFill/>
        </p:spPr>
        <p:txBody>
          <a:bodyPr vert="vert270" wrap="square" lIns="0" tIns="0" rIns="0" bIns="0" rtlCol="0" anchor="ctr" anchorCtr="1">
            <a:normAutofit/>
          </a:bodyPr>
          <a:lstStyle/>
          <a:p>
            <a:r>
              <a:rPr lang="en-CA">
                <a:solidFill>
                  <a:schemeClr val="bg1"/>
                </a:solidFill>
              </a:rPr>
              <a:t> R e c o r d s</a:t>
            </a:r>
            <a:endParaRPr lang="en-CA" dirty="0">
              <a:solidFill>
                <a:schemeClr val="bg1"/>
              </a:solidFill>
            </a:endParaRPr>
          </a:p>
        </p:txBody>
      </p:sp>
      <p:graphicFrame>
        <p:nvGraphicFramePr>
          <p:cNvPr id="25" name="Table 24">
            <a:extLst>
              <a:ext uri="{FF2B5EF4-FFF2-40B4-BE49-F238E27FC236}">
                <a16:creationId xmlns:a16="http://schemas.microsoft.com/office/drawing/2014/main" id="{2AFA9748-DA22-4BA0-8E4C-092C8E04EF30}"/>
              </a:ext>
            </a:extLst>
          </p:cNvPr>
          <p:cNvGraphicFramePr>
            <a:graphicFrameLocks noGrp="1"/>
          </p:cNvGraphicFramePr>
          <p:nvPr>
            <p:extLst>
              <p:ext uri="{D42A27DB-BD31-4B8C-83A1-F6EECF244321}">
                <p14:modId xmlns:p14="http://schemas.microsoft.com/office/powerpoint/2010/main" val="1056114897"/>
              </p:ext>
            </p:extLst>
          </p:nvPr>
        </p:nvGraphicFramePr>
        <p:xfrm>
          <a:off x="6096661" y="2918031"/>
          <a:ext cx="2525551" cy="2048038"/>
        </p:xfrm>
        <a:graphic>
          <a:graphicData uri="http://schemas.openxmlformats.org/drawingml/2006/table">
            <a:tbl>
              <a:tblPr firstRow="1" bandRow="1">
                <a:effectLst/>
                <a:tableStyleId>{5C22544A-7EE6-4342-B048-85BDC9FD1C3A}</a:tableStyleId>
              </a:tblPr>
              <a:tblGrid>
                <a:gridCol w="701852">
                  <a:extLst>
                    <a:ext uri="{9D8B030D-6E8A-4147-A177-3AD203B41FA5}">
                      <a16:colId xmlns:a16="http://schemas.microsoft.com/office/drawing/2014/main" val="326287920"/>
                    </a:ext>
                  </a:extLst>
                </a:gridCol>
                <a:gridCol w="599563">
                  <a:extLst>
                    <a:ext uri="{9D8B030D-6E8A-4147-A177-3AD203B41FA5}">
                      <a16:colId xmlns:a16="http://schemas.microsoft.com/office/drawing/2014/main" val="3284149038"/>
                    </a:ext>
                  </a:extLst>
                </a:gridCol>
                <a:gridCol w="504056">
                  <a:extLst>
                    <a:ext uri="{9D8B030D-6E8A-4147-A177-3AD203B41FA5}">
                      <a16:colId xmlns:a16="http://schemas.microsoft.com/office/drawing/2014/main" val="3905779265"/>
                    </a:ext>
                  </a:extLst>
                </a:gridCol>
                <a:gridCol w="720080">
                  <a:extLst>
                    <a:ext uri="{9D8B030D-6E8A-4147-A177-3AD203B41FA5}">
                      <a16:colId xmlns:a16="http://schemas.microsoft.com/office/drawing/2014/main" val="426568353"/>
                    </a:ext>
                  </a:extLst>
                </a:gridCol>
              </a:tblGrid>
              <a:tr h="374027">
                <a:tc>
                  <a:txBody>
                    <a:bodyPr/>
                    <a:lstStyle/>
                    <a:p>
                      <a:pPr algn="ctr"/>
                      <a:r>
                        <a:rPr kumimoji="0" lang="en-CA" sz="1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Course</a:t>
                      </a:r>
                      <a:endParaRPr lang="en-CA" dirty="0">
                        <a:solidFill>
                          <a:schemeClr val="tx1"/>
                        </a:solidFill>
                      </a:endParaRPr>
                    </a:p>
                  </a:txBody>
                  <a:tcPr marL="36000" marR="36000" marT="36000" marB="36000"/>
                </a:tc>
                <a:tc>
                  <a:txBody>
                    <a:bodyPr/>
                    <a:lstStyle/>
                    <a:p>
                      <a:pPr algn="ctr"/>
                      <a:r>
                        <a:rPr kumimoji="0" lang="en-CA" sz="1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Sec-</a:t>
                      </a:r>
                      <a:r>
                        <a:rPr kumimoji="0" lang="en-CA" sz="1200" b="0" i="0" u="none" strike="noStrike" kern="1200" cap="none" spc="0" normalizeH="0" baseline="0" noProof="0" dirty="0" err="1">
                          <a:ln>
                            <a:noFill/>
                          </a:ln>
                          <a:solidFill>
                            <a:prstClr val="white"/>
                          </a:solidFill>
                          <a:effectLst/>
                          <a:uLnTx/>
                          <a:uFillTx/>
                          <a:latin typeface="Consolas" panose="020B0609020204030204" pitchFamily="49" charset="0"/>
                          <a:ea typeface="+mn-ea"/>
                          <a:cs typeface="+mn-cs"/>
                        </a:rPr>
                        <a:t>tion</a:t>
                      </a:r>
                      <a:endParaRPr lang="en-CA" dirty="0">
                        <a:solidFill>
                          <a:schemeClr val="tx1"/>
                        </a:solidFill>
                      </a:endParaRPr>
                    </a:p>
                  </a:txBody>
                  <a:tcPr marL="36000" marR="36000" marT="36000" marB="36000"/>
                </a:tc>
                <a:tc>
                  <a:txBody>
                    <a:bodyPr/>
                    <a:lstStyle/>
                    <a:p>
                      <a:pPr algn="ctr"/>
                      <a:r>
                        <a:rPr kumimoji="0" lang="en-CA" sz="1200" b="0" i="0" u="none" strike="noStrike" kern="1200" cap="none" spc="0" normalizeH="0" baseline="0" noProof="0" dirty="0" err="1">
                          <a:ln>
                            <a:noFill/>
                          </a:ln>
                          <a:solidFill>
                            <a:prstClr val="white"/>
                          </a:solidFill>
                          <a:effectLst/>
                          <a:uLnTx/>
                          <a:uFillTx/>
                          <a:latin typeface="Consolas" panose="020B0609020204030204" pitchFamily="49" charset="0"/>
                          <a:ea typeface="+mn-ea"/>
                          <a:cs typeface="+mn-cs"/>
                        </a:rPr>
                        <a:t>DoW</a:t>
                      </a:r>
                      <a:endParaRPr lang="en-CA" dirty="0">
                        <a:solidFill>
                          <a:schemeClr val="tx1"/>
                        </a:solidFill>
                      </a:endParaRPr>
                    </a:p>
                  </a:txBody>
                  <a:tcPr marL="36000" marR="36000" marT="36000" marB="36000"/>
                </a:tc>
                <a:tc>
                  <a:txBody>
                    <a:bodyPr/>
                    <a:lstStyle/>
                    <a:p>
                      <a:pPr algn="ctr"/>
                      <a:r>
                        <a:rPr kumimoji="0" lang="en-CA" sz="1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Period</a:t>
                      </a:r>
                      <a:endParaRPr lang="en-CA" dirty="0">
                        <a:solidFill>
                          <a:schemeClr val="tx1"/>
                        </a:solidFill>
                      </a:endParaRPr>
                    </a:p>
                  </a:txBody>
                  <a:tcPr marL="36000" marR="36000" marT="36000" marB="36000"/>
                </a:tc>
                <a:extLst>
                  <a:ext uri="{0D108BD9-81ED-4DB2-BD59-A6C34878D82A}">
                    <a16:rowId xmlns:a16="http://schemas.microsoft.com/office/drawing/2014/main" val="2691441926"/>
                  </a:ext>
                </a:extLst>
              </a:tr>
              <a:tr h="279849">
                <a:tc>
                  <a:txBody>
                    <a:bodyPr/>
                    <a:lstStyle/>
                    <a:p>
                      <a:pPr algn="ctr"/>
                      <a:r>
                        <a:rPr lang="en-CA" sz="1200" dirty="0">
                          <a:solidFill>
                            <a:schemeClr val="tx1"/>
                          </a:solidFill>
                          <a:latin typeface="Consolas" panose="020B0609020204030204" pitchFamily="49" charset="0"/>
                        </a:rPr>
                        <a:t>APS145</a:t>
                      </a:r>
                    </a:p>
                  </a:txBody>
                  <a:tcPr marL="36000" marR="36000" marT="36000" marB="36000"/>
                </a:tc>
                <a:tc>
                  <a:txBody>
                    <a:bodyPr/>
                    <a:lstStyle/>
                    <a:p>
                      <a:pPr algn="ctr"/>
                      <a:r>
                        <a:rPr lang="en-CA" sz="1200" dirty="0">
                          <a:solidFill>
                            <a:schemeClr val="tx1"/>
                          </a:solidFill>
                          <a:latin typeface="Consolas" panose="020B0609020204030204" pitchFamily="49" charset="0"/>
                        </a:rPr>
                        <a:t>SAA</a:t>
                      </a:r>
                    </a:p>
                  </a:txBody>
                  <a:tcPr marL="36000" marR="36000" marT="36000" marB="36000"/>
                </a:tc>
                <a:tc>
                  <a:txBody>
                    <a:bodyPr/>
                    <a:lstStyle/>
                    <a:p>
                      <a:pPr algn="ctr"/>
                      <a:r>
                        <a:rPr lang="en-CA" sz="1200" dirty="0">
                          <a:solidFill>
                            <a:schemeClr val="tx1"/>
                          </a:solidFill>
                          <a:latin typeface="Consolas" panose="020B0609020204030204" pitchFamily="49" charset="0"/>
                        </a:rPr>
                        <a:t>TUE</a:t>
                      </a:r>
                    </a:p>
                  </a:txBody>
                  <a:tcPr marL="36000" marR="36000" marT="36000" marB="36000"/>
                </a:tc>
                <a:tc>
                  <a:txBody>
                    <a:bodyPr/>
                    <a:lstStyle/>
                    <a:p>
                      <a:pPr algn="ctr"/>
                      <a:r>
                        <a:rPr lang="en-CA" sz="1200" dirty="0">
                          <a:solidFill>
                            <a:schemeClr val="tx1"/>
                          </a:solidFill>
                          <a:latin typeface="Consolas" panose="020B0609020204030204" pitchFamily="49" charset="0"/>
                        </a:rPr>
                        <a:t>3-4</a:t>
                      </a:r>
                    </a:p>
                  </a:txBody>
                  <a:tcPr marL="36000" marR="36000" marT="36000" marB="36000"/>
                </a:tc>
                <a:extLst>
                  <a:ext uri="{0D108BD9-81ED-4DB2-BD59-A6C34878D82A}">
                    <a16:rowId xmlns:a16="http://schemas.microsoft.com/office/drawing/2014/main" val="3808787694"/>
                  </a:ext>
                </a:extLst>
              </a:tr>
              <a:tr h="279849">
                <a:tc>
                  <a:txBody>
                    <a:bodyPr/>
                    <a:lstStyle/>
                    <a:p>
                      <a:pPr algn="ctr"/>
                      <a:r>
                        <a:rPr lang="en-CA" sz="1200" b="1" dirty="0">
                          <a:solidFill>
                            <a:schemeClr val="tx1"/>
                          </a:solidFill>
                          <a:latin typeface="Consolas" panose="020B0609020204030204" pitchFamily="49" charset="0"/>
                        </a:rPr>
                        <a:t>CPR101</a:t>
                      </a:r>
                    </a:p>
                  </a:txBody>
                  <a:tcPr marL="36000" marR="36000" marT="36000" marB="36000"/>
                </a:tc>
                <a:tc>
                  <a:txBody>
                    <a:bodyPr/>
                    <a:lstStyle/>
                    <a:p>
                      <a:pPr algn="ctr"/>
                      <a:r>
                        <a:rPr lang="en-CA" sz="1200" b="1" dirty="0">
                          <a:solidFill>
                            <a:schemeClr val="tx1"/>
                          </a:solidFill>
                          <a:latin typeface="Consolas" panose="020B0609020204030204" pitchFamily="49" charset="0"/>
                        </a:rPr>
                        <a:t>SAA</a:t>
                      </a:r>
                    </a:p>
                  </a:txBody>
                  <a:tcPr marL="36000" marR="36000" marT="36000" marB="36000"/>
                </a:tc>
                <a:tc>
                  <a:txBody>
                    <a:bodyPr/>
                    <a:lstStyle/>
                    <a:p>
                      <a:pPr algn="ctr"/>
                      <a:r>
                        <a:rPr lang="en-CA" sz="1200" b="1" dirty="0">
                          <a:solidFill>
                            <a:schemeClr val="tx1"/>
                          </a:solidFill>
                          <a:latin typeface="Consolas" panose="020B0609020204030204" pitchFamily="49" charset="0"/>
                        </a:rPr>
                        <a:t>MON</a:t>
                      </a:r>
                    </a:p>
                  </a:txBody>
                  <a:tcPr marL="36000" marR="36000" marT="36000" marB="36000"/>
                </a:tc>
                <a:tc>
                  <a:txBody>
                    <a:bodyPr/>
                    <a:lstStyle/>
                    <a:p>
                      <a:pPr algn="ctr"/>
                      <a:r>
                        <a:rPr lang="en-CA" sz="1200" b="1" dirty="0">
                          <a:solidFill>
                            <a:schemeClr val="tx1"/>
                          </a:solidFill>
                          <a:latin typeface="Consolas" panose="020B0609020204030204" pitchFamily="49" charset="0"/>
                        </a:rPr>
                        <a:t>1-3</a:t>
                      </a:r>
                    </a:p>
                  </a:txBody>
                  <a:tcPr marL="36000" marR="36000" marT="36000" marB="36000"/>
                </a:tc>
                <a:extLst>
                  <a:ext uri="{0D108BD9-81ED-4DB2-BD59-A6C34878D82A}">
                    <a16:rowId xmlns:a16="http://schemas.microsoft.com/office/drawing/2014/main" val="1721668346"/>
                  </a:ext>
                </a:extLst>
              </a:tr>
              <a:tr h="216024">
                <a:tc>
                  <a:txBody>
                    <a:bodyPr/>
                    <a:lstStyle/>
                    <a:p>
                      <a:pPr algn="ctr"/>
                      <a:r>
                        <a:rPr lang="en-CA" sz="1200" dirty="0">
                          <a:solidFill>
                            <a:schemeClr val="tx1"/>
                          </a:solidFill>
                          <a:latin typeface="Consolas" panose="020B0609020204030204" pitchFamily="49" charset="0"/>
                        </a:rPr>
                        <a:t>IPC144</a:t>
                      </a:r>
                    </a:p>
                  </a:txBody>
                  <a:tcPr marL="36000" marR="36000" marT="36000" marB="36000"/>
                </a:tc>
                <a:tc>
                  <a:txBody>
                    <a:bodyPr/>
                    <a:lstStyle/>
                    <a:p>
                      <a:pPr algn="ctr"/>
                      <a:r>
                        <a:rPr lang="en-CA" sz="1200" dirty="0">
                          <a:solidFill>
                            <a:schemeClr val="tx1"/>
                          </a:solidFill>
                          <a:latin typeface="Consolas" panose="020B0609020204030204" pitchFamily="49" charset="0"/>
                        </a:rPr>
                        <a:t>SAA</a:t>
                      </a:r>
                    </a:p>
                  </a:txBody>
                  <a:tcPr marL="36000" marR="36000" marT="36000" marB="36000"/>
                </a:tc>
                <a:tc>
                  <a:txBody>
                    <a:bodyPr/>
                    <a:lstStyle/>
                    <a:p>
                      <a:pPr algn="ctr"/>
                      <a:r>
                        <a:rPr lang="en-CA" sz="1200" dirty="0">
                          <a:solidFill>
                            <a:schemeClr val="tx1"/>
                          </a:solidFill>
                          <a:latin typeface="Consolas" panose="020B0609020204030204" pitchFamily="49" charset="0"/>
                        </a:rPr>
                        <a:t>TUE</a:t>
                      </a:r>
                    </a:p>
                  </a:txBody>
                  <a:tcPr marL="36000" marR="36000" marT="36000" marB="36000"/>
                </a:tc>
                <a:tc>
                  <a:txBody>
                    <a:bodyPr/>
                    <a:lstStyle/>
                    <a:p>
                      <a:pPr algn="ctr"/>
                      <a:r>
                        <a:rPr lang="en-CA" sz="1200" dirty="0">
                          <a:solidFill>
                            <a:schemeClr val="tx1"/>
                          </a:solidFill>
                          <a:latin typeface="Consolas" panose="020B0609020204030204" pitchFamily="49" charset="0"/>
                        </a:rPr>
                        <a:t>6-7</a:t>
                      </a:r>
                    </a:p>
                  </a:txBody>
                  <a:tcPr marL="36000" marR="36000" marT="36000" marB="36000"/>
                </a:tc>
                <a:extLst>
                  <a:ext uri="{0D108BD9-81ED-4DB2-BD59-A6C34878D82A}">
                    <a16:rowId xmlns:a16="http://schemas.microsoft.com/office/drawing/2014/main" val="1277126214"/>
                  </a:ext>
                </a:extLst>
              </a:tr>
              <a:tr h="216024">
                <a:tc>
                  <a:txBody>
                    <a:bodyPr/>
                    <a:lstStyle/>
                    <a:p>
                      <a:pPr algn="ctr"/>
                      <a:r>
                        <a:rPr lang="en-CA" sz="1200" dirty="0">
                          <a:solidFill>
                            <a:schemeClr val="tx1"/>
                          </a:solidFill>
                          <a:latin typeface="Consolas" panose="020B0609020204030204" pitchFamily="49" charset="0"/>
                        </a:rPr>
                        <a:t>IPC144</a:t>
                      </a:r>
                    </a:p>
                  </a:txBody>
                  <a:tcPr marL="36000" marR="36000" marT="36000" marB="36000"/>
                </a:tc>
                <a:tc>
                  <a:txBody>
                    <a:bodyPr/>
                    <a:lstStyle/>
                    <a:p>
                      <a:pPr algn="ctr"/>
                      <a:r>
                        <a:rPr lang="en-CA" sz="1200" dirty="0">
                          <a:solidFill>
                            <a:schemeClr val="tx1"/>
                          </a:solidFill>
                          <a:latin typeface="Consolas" panose="020B0609020204030204" pitchFamily="49" charset="0"/>
                        </a:rPr>
                        <a:t>SBB</a:t>
                      </a:r>
                    </a:p>
                  </a:txBody>
                  <a:tcPr marL="36000" marR="36000" marT="36000" marB="36000"/>
                </a:tc>
                <a:tc>
                  <a:txBody>
                    <a:bodyPr/>
                    <a:lstStyle/>
                    <a:p>
                      <a:pPr algn="ctr"/>
                      <a:r>
                        <a:rPr lang="en-CA" sz="1200" dirty="0">
                          <a:solidFill>
                            <a:schemeClr val="tx1"/>
                          </a:solidFill>
                          <a:latin typeface="Consolas" panose="020B0609020204030204" pitchFamily="49" charset="0"/>
                        </a:rPr>
                        <a:t>THU</a:t>
                      </a:r>
                    </a:p>
                  </a:txBody>
                  <a:tcPr marL="36000" marR="36000" marT="36000" marB="36000"/>
                </a:tc>
                <a:tc>
                  <a:txBody>
                    <a:bodyPr/>
                    <a:lstStyle/>
                    <a:p>
                      <a:pPr algn="ctr"/>
                      <a:r>
                        <a:rPr lang="en-CA" sz="1200" dirty="0">
                          <a:solidFill>
                            <a:schemeClr val="tx1"/>
                          </a:solidFill>
                          <a:latin typeface="Consolas" panose="020B0609020204030204" pitchFamily="49" charset="0"/>
                        </a:rPr>
                        <a:t>7-8</a:t>
                      </a:r>
                    </a:p>
                  </a:txBody>
                  <a:tcPr marL="36000" marR="36000" marT="36000" marB="36000"/>
                </a:tc>
                <a:extLst>
                  <a:ext uri="{0D108BD9-81ED-4DB2-BD59-A6C34878D82A}">
                    <a16:rowId xmlns:a16="http://schemas.microsoft.com/office/drawing/2014/main" val="1619174966"/>
                  </a:ext>
                </a:extLst>
              </a:tr>
              <a:tr h="282328">
                <a:tc>
                  <a:txBody>
                    <a:bodyPr/>
                    <a:lstStyle/>
                    <a:p>
                      <a:pPr algn="ctr"/>
                      <a:r>
                        <a:rPr lang="en-CA" sz="1200" dirty="0">
                          <a:solidFill>
                            <a:schemeClr val="tx1"/>
                          </a:solidFill>
                          <a:latin typeface="Consolas" panose="020B0609020204030204" pitchFamily="49" charset="0"/>
                        </a:rPr>
                        <a:t>ULI101</a:t>
                      </a:r>
                    </a:p>
                  </a:txBody>
                  <a:tcPr marL="36000" marR="36000" marT="36000" marB="36000"/>
                </a:tc>
                <a:tc>
                  <a:txBody>
                    <a:bodyPr/>
                    <a:lstStyle/>
                    <a:p>
                      <a:pPr algn="ctr"/>
                      <a:r>
                        <a:rPr lang="en-CA" sz="1200" dirty="0">
                          <a:solidFill>
                            <a:schemeClr val="tx1"/>
                          </a:solidFill>
                          <a:latin typeface="Consolas" panose="020B0609020204030204" pitchFamily="49" charset="0"/>
                        </a:rPr>
                        <a:t>SAA</a:t>
                      </a:r>
                    </a:p>
                  </a:txBody>
                  <a:tcPr marL="36000" marR="36000" marT="36000" marB="36000"/>
                </a:tc>
                <a:tc>
                  <a:txBody>
                    <a:bodyPr/>
                    <a:lstStyle/>
                    <a:p>
                      <a:pPr algn="ctr"/>
                      <a:r>
                        <a:rPr lang="en-CA" sz="1200" dirty="0">
                          <a:solidFill>
                            <a:schemeClr val="tx1"/>
                          </a:solidFill>
                          <a:latin typeface="Consolas" panose="020B0609020204030204" pitchFamily="49" charset="0"/>
                        </a:rPr>
                        <a:t>MON</a:t>
                      </a:r>
                    </a:p>
                  </a:txBody>
                  <a:tcPr marL="36000" marR="36000" marT="36000" marB="36000"/>
                </a:tc>
                <a:tc>
                  <a:txBody>
                    <a:bodyPr/>
                    <a:lstStyle/>
                    <a:p>
                      <a:pPr algn="ctr"/>
                      <a:r>
                        <a:rPr lang="en-CA" sz="1200" dirty="0">
                          <a:solidFill>
                            <a:schemeClr val="tx1"/>
                          </a:solidFill>
                          <a:latin typeface="Consolas" panose="020B0609020204030204" pitchFamily="49" charset="0"/>
                        </a:rPr>
                        <a:t>5-6</a:t>
                      </a:r>
                    </a:p>
                  </a:txBody>
                  <a:tcPr marL="36000" marR="36000" marT="36000" marB="36000"/>
                </a:tc>
                <a:extLst>
                  <a:ext uri="{0D108BD9-81ED-4DB2-BD59-A6C34878D82A}">
                    <a16:rowId xmlns:a16="http://schemas.microsoft.com/office/drawing/2014/main" val="1572108692"/>
                  </a:ext>
                </a:extLst>
              </a:tr>
              <a:tr h="258492">
                <a:tc>
                  <a:txBody>
                    <a:bodyPr/>
                    <a:lstStyle/>
                    <a:p>
                      <a:pPr algn="ctr"/>
                      <a:r>
                        <a:rPr lang="en-CA" sz="1200" dirty="0">
                          <a:solidFill>
                            <a:schemeClr val="tx1"/>
                          </a:solidFill>
                          <a:latin typeface="Consolas" panose="020B0609020204030204" pitchFamily="49" charset="0"/>
                        </a:rPr>
                        <a:t>ULI101</a:t>
                      </a:r>
                    </a:p>
                  </a:txBody>
                  <a:tcPr marL="36000" marR="36000" marT="36000" marB="36000"/>
                </a:tc>
                <a:tc>
                  <a:txBody>
                    <a:bodyPr/>
                    <a:lstStyle/>
                    <a:p>
                      <a:pPr algn="ctr"/>
                      <a:r>
                        <a:rPr lang="en-CA" sz="1200" dirty="0">
                          <a:solidFill>
                            <a:schemeClr val="tx1"/>
                          </a:solidFill>
                          <a:latin typeface="Consolas" panose="020B0609020204030204" pitchFamily="49" charset="0"/>
                        </a:rPr>
                        <a:t>SBB</a:t>
                      </a:r>
                    </a:p>
                  </a:txBody>
                  <a:tcPr marL="36000" marR="36000" marT="36000" marB="36000"/>
                </a:tc>
                <a:tc>
                  <a:txBody>
                    <a:bodyPr/>
                    <a:lstStyle/>
                    <a:p>
                      <a:pPr algn="ctr"/>
                      <a:r>
                        <a:rPr lang="en-CA" sz="1200" dirty="0">
                          <a:solidFill>
                            <a:schemeClr val="tx1"/>
                          </a:solidFill>
                          <a:latin typeface="Consolas" panose="020B0609020204030204" pitchFamily="49" charset="0"/>
                        </a:rPr>
                        <a:t>WED</a:t>
                      </a:r>
                    </a:p>
                  </a:txBody>
                  <a:tcPr marL="36000" marR="36000" marT="36000" marB="36000"/>
                </a:tc>
                <a:tc>
                  <a:txBody>
                    <a:bodyPr/>
                    <a:lstStyle/>
                    <a:p>
                      <a:pPr algn="ctr"/>
                      <a:r>
                        <a:rPr lang="en-CA" sz="1200" dirty="0">
                          <a:solidFill>
                            <a:schemeClr val="tx1"/>
                          </a:solidFill>
                          <a:latin typeface="Consolas" panose="020B0609020204030204" pitchFamily="49" charset="0"/>
                        </a:rPr>
                        <a:t>2-3</a:t>
                      </a:r>
                    </a:p>
                  </a:txBody>
                  <a:tcPr marL="36000" marR="36000" marT="36000" marB="36000"/>
                </a:tc>
                <a:extLst>
                  <a:ext uri="{0D108BD9-81ED-4DB2-BD59-A6C34878D82A}">
                    <a16:rowId xmlns:a16="http://schemas.microsoft.com/office/drawing/2014/main" val="1253614329"/>
                  </a:ext>
                </a:extLst>
              </a:tr>
            </a:tbl>
          </a:graphicData>
        </a:graphic>
      </p:graphicFrame>
      <p:cxnSp>
        <p:nvCxnSpPr>
          <p:cNvPr id="27" name="Straight Arrow Connector 26">
            <a:extLst>
              <a:ext uri="{FF2B5EF4-FFF2-40B4-BE49-F238E27FC236}">
                <a16:creationId xmlns:a16="http://schemas.microsoft.com/office/drawing/2014/main" id="{B70E5888-F59B-42A4-9465-DF0DE049784A}"/>
              </a:ext>
            </a:extLst>
          </p:cNvPr>
          <p:cNvCxnSpPr>
            <a:cxnSpLocks/>
          </p:cNvCxnSpPr>
          <p:nvPr/>
        </p:nvCxnSpPr>
        <p:spPr>
          <a:xfrm flipH="1" flipV="1">
            <a:off x="4199041" y="3760867"/>
            <a:ext cx="1957135" cy="19790"/>
          </a:xfrm>
          <a:prstGeom prst="straightConnector1">
            <a:avLst/>
          </a:prstGeom>
          <a:ln>
            <a:solidFill>
              <a:schemeClr val="tx1">
                <a:lumMod val="85000"/>
                <a:lumOff val="15000"/>
              </a:schemeClr>
            </a:solidFill>
            <a:headEnd type="diamond" w="sm" len="sm"/>
            <a:tailEnd type="triangle"/>
          </a:ln>
        </p:spPr>
        <p:style>
          <a:lnRef idx="1">
            <a:schemeClr val="accent1"/>
          </a:lnRef>
          <a:fillRef idx="0">
            <a:schemeClr val="accent1"/>
          </a:fillRef>
          <a:effectRef idx="0">
            <a:schemeClr val="accent1"/>
          </a:effectRef>
          <a:fontRef idx="minor">
            <a:schemeClr val="tx1"/>
          </a:fontRef>
        </p:style>
      </p:cxnSp>
      <p:sp>
        <p:nvSpPr>
          <p:cNvPr id="38" name="Flowchart: Predefined Process 37">
            <a:extLst>
              <a:ext uri="{FF2B5EF4-FFF2-40B4-BE49-F238E27FC236}">
                <a16:creationId xmlns:a16="http://schemas.microsoft.com/office/drawing/2014/main" id="{14E48E6C-BC2C-4866-A851-B4731E26AA87}"/>
              </a:ext>
            </a:extLst>
          </p:cNvPr>
          <p:cNvSpPr/>
          <p:nvPr/>
        </p:nvSpPr>
        <p:spPr>
          <a:xfrm>
            <a:off x="446989" y="2927442"/>
            <a:ext cx="1152128" cy="3600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FPU</a:t>
            </a:r>
          </a:p>
        </p:txBody>
      </p:sp>
      <p:sp>
        <p:nvSpPr>
          <p:cNvPr id="39" name="Flowchart: Predefined Process 38">
            <a:extLst>
              <a:ext uri="{FF2B5EF4-FFF2-40B4-BE49-F238E27FC236}">
                <a16:creationId xmlns:a16="http://schemas.microsoft.com/office/drawing/2014/main" id="{FE00EAD4-51C8-4785-B11F-FB928758E4F4}"/>
              </a:ext>
            </a:extLst>
          </p:cNvPr>
          <p:cNvSpPr/>
          <p:nvPr/>
        </p:nvSpPr>
        <p:spPr>
          <a:xfrm>
            <a:off x="446989" y="3287482"/>
            <a:ext cx="1152128" cy="3600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GPU</a:t>
            </a:r>
          </a:p>
        </p:txBody>
      </p:sp>
      <p:sp>
        <p:nvSpPr>
          <p:cNvPr id="4" name="Flowchart: Data 3">
            <a:extLst>
              <a:ext uri="{FF2B5EF4-FFF2-40B4-BE49-F238E27FC236}">
                <a16:creationId xmlns:a16="http://schemas.microsoft.com/office/drawing/2014/main" id="{C2E20364-45B9-406D-ADFF-9DCA5E364963}"/>
              </a:ext>
            </a:extLst>
          </p:cNvPr>
          <p:cNvSpPr/>
          <p:nvPr/>
        </p:nvSpPr>
        <p:spPr>
          <a:xfrm flipH="1">
            <a:off x="1807416" y="2592617"/>
            <a:ext cx="1044116" cy="36004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CA" b="1" i="1" dirty="0"/>
              <a:t>fast</a:t>
            </a:r>
          </a:p>
        </p:txBody>
      </p:sp>
    </p:spTree>
    <p:extLst>
      <p:ext uri="{BB962C8B-B14F-4D97-AF65-F5344CB8AC3E}">
        <p14:creationId xmlns:p14="http://schemas.microsoft.com/office/powerpoint/2010/main" val="41174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267494"/>
            <a:ext cx="8786537" cy="742950"/>
          </a:xfrm>
        </p:spPr>
        <p:txBody>
          <a:bodyPr>
            <a:normAutofit/>
          </a:bodyPr>
          <a:lstStyle/>
          <a:p>
            <a:pPr algn="ctr"/>
            <a:r>
              <a:rPr lang="en-CA" i="1"/>
              <a:t>Persistent</a:t>
            </a:r>
            <a:r>
              <a:rPr lang="en-CA"/>
              <a:t> secondary storage devices</a:t>
            </a:r>
            <a:r>
              <a:rPr lang="en-CA" dirty="0"/>
              <a:t>	</a:t>
            </a:r>
          </a:p>
        </p:txBody>
      </p:sp>
      <p:pic>
        <p:nvPicPr>
          <p:cNvPr id="1026" name="Picture 2" descr="https://img.purch.com/1525406403994-jpg/o/aHR0cDovL21lZGlhLmJlc3RvZm1pY3JvLmNvbS9XL0svNzY5NzAwL29yaWdpbmFsLzE1MjU0MDY0MDM5OTQuanBn">
            <a:extLst>
              <a:ext uri="{FF2B5EF4-FFF2-40B4-BE49-F238E27FC236}">
                <a16:creationId xmlns:a16="http://schemas.microsoft.com/office/drawing/2014/main" id="{8DA90299-D162-4292-A7FA-42C4E915A36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059582"/>
            <a:ext cx="455016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32EBA4A3-EB48-4292-9979-574C847D3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580" y="1059582"/>
            <a:ext cx="422446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110.lunapic.com/editor/working/156597009794217275?7241637213">
            <a:extLst>
              <a:ext uri="{FF2B5EF4-FFF2-40B4-BE49-F238E27FC236}">
                <a16:creationId xmlns:a16="http://schemas.microsoft.com/office/drawing/2014/main" id="{24A4F9E2-2132-4BE0-AE2C-1BAF242D4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9612" y="2760994"/>
            <a:ext cx="3829608" cy="25530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7569C9-DD9C-482A-BF7D-8CCF4A85158D}"/>
              </a:ext>
            </a:extLst>
          </p:cNvPr>
          <p:cNvSpPr txBox="1"/>
          <p:nvPr/>
        </p:nvSpPr>
        <p:spPr>
          <a:xfrm>
            <a:off x="323528" y="1275606"/>
            <a:ext cx="792088" cy="369332"/>
          </a:xfrm>
          <a:prstGeom prst="rect">
            <a:avLst/>
          </a:prstGeom>
          <a:noFill/>
          <a:ln w="12700" cap="rnd">
            <a:solidFill>
              <a:schemeClr val="tx1"/>
            </a:solidFill>
            <a:prstDash val="sysDot"/>
          </a:ln>
        </p:spPr>
        <p:txBody>
          <a:bodyPr wrap="square" rtlCol="0">
            <a:spAutoFit/>
          </a:bodyPr>
          <a:lstStyle/>
          <a:p>
            <a:pPr algn="ctr"/>
            <a:r>
              <a:rPr lang="en-CA" b="1" dirty="0"/>
              <a:t>SSD</a:t>
            </a:r>
          </a:p>
        </p:txBody>
      </p:sp>
      <p:sp>
        <p:nvSpPr>
          <p:cNvPr id="11" name="TextBox 10">
            <a:extLst>
              <a:ext uri="{FF2B5EF4-FFF2-40B4-BE49-F238E27FC236}">
                <a16:creationId xmlns:a16="http://schemas.microsoft.com/office/drawing/2014/main" id="{3F488064-32BA-441E-A2AC-A19275F366FF}"/>
              </a:ext>
            </a:extLst>
          </p:cNvPr>
          <p:cNvSpPr txBox="1"/>
          <p:nvPr/>
        </p:nvSpPr>
        <p:spPr>
          <a:xfrm>
            <a:off x="6693184" y="1529632"/>
            <a:ext cx="648072" cy="369332"/>
          </a:xfrm>
          <a:prstGeom prst="rect">
            <a:avLst/>
          </a:prstGeom>
          <a:noFill/>
          <a:ln w="12700">
            <a:solidFill>
              <a:schemeClr val="tx1"/>
            </a:solidFill>
            <a:prstDash val="sysDot"/>
          </a:ln>
        </p:spPr>
        <p:txBody>
          <a:bodyPr wrap="square" rtlCol="0">
            <a:spAutoFit/>
          </a:bodyPr>
          <a:lstStyle/>
          <a:p>
            <a:r>
              <a:rPr lang="en-CA" b="1" dirty="0">
                <a:solidFill>
                  <a:schemeClr val="bg1"/>
                </a:solidFill>
              </a:rPr>
              <a:t>LTO</a:t>
            </a:r>
          </a:p>
        </p:txBody>
      </p:sp>
      <p:sp>
        <p:nvSpPr>
          <p:cNvPr id="12" name="TextBox 11">
            <a:extLst>
              <a:ext uri="{FF2B5EF4-FFF2-40B4-BE49-F238E27FC236}">
                <a16:creationId xmlns:a16="http://schemas.microsoft.com/office/drawing/2014/main" id="{5DD540F3-2EBC-4617-8D03-4D56E345B950}"/>
              </a:ext>
            </a:extLst>
          </p:cNvPr>
          <p:cNvSpPr txBox="1"/>
          <p:nvPr/>
        </p:nvSpPr>
        <p:spPr>
          <a:xfrm>
            <a:off x="3851920" y="2058402"/>
            <a:ext cx="720080" cy="369332"/>
          </a:xfrm>
          <a:prstGeom prst="rect">
            <a:avLst/>
          </a:prstGeom>
          <a:noFill/>
          <a:ln w="12700" cap="rnd">
            <a:solidFill>
              <a:schemeClr val="tx1"/>
            </a:solidFill>
            <a:prstDash val="sysDot"/>
          </a:ln>
        </p:spPr>
        <p:txBody>
          <a:bodyPr wrap="square" rtlCol="0">
            <a:spAutoFit/>
          </a:bodyPr>
          <a:lstStyle/>
          <a:p>
            <a:r>
              <a:rPr lang="en-CA" b="1" dirty="0"/>
              <a:t>HDD</a:t>
            </a:r>
          </a:p>
        </p:txBody>
      </p:sp>
      <p:pic>
        <p:nvPicPr>
          <p:cNvPr id="3" name="Picture 2">
            <a:extLst>
              <a:ext uri="{FF2B5EF4-FFF2-40B4-BE49-F238E27FC236}">
                <a16:creationId xmlns:a16="http://schemas.microsoft.com/office/drawing/2014/main" id="{493FC09B-0FDA-4847-BCE4-3ED3BC3FD8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4268" y="3591140"/>
            <a:ext cx="1437769" cy="1063178"/>
          </a:xfrm>
          <a:prstGeom prst="rect">
            <a:avLst/>
          </a:prstGeom>
        </p:spPr>
      </p:pic>
      <p:sp>
        <p:nvSpPr>
          <p:cNvPr id="10" name="TextBox 9">
            <a:extLst>
              <a:ext uri="{FF2B5EF4-FFF2-40B4-BE49-F238E27FC236}">
                <a16:creationId xmlns:a16="http://schemas.microsoft.com/office/drawing/2014/main" id="{245093C8-25BE-4185-922A-B993DF2801DD}"/>
              </a:ext>
            </a:extLst>
          </p:cNvPr>
          <p:cNvSpPr txBox="1"/>
          <p:nvPr/>
        </p:nvSpPr>
        <p:spPr>
          <a:xfrm>
            <a:off x="6876256" y="4416521"/>
            <a:ext cx="2267744" cy="646331"/>
          </a:xfrm>
          <a:prstGeom prst="rect">
            <a:avLst/>
          </a:prstGeom>
          <a:noFill/>
          <a:ln w="12700">
            <a:noFill/>
            <a:prstDash val="sysDot"/>
          </a:ln>
        </p:spPr>
        <p:txBody>
          <a:bodyPr wrap="square" rtlCol="0">
            <a:spAutoFit/>
          </a:bodyPr>
          <a:lstStyle/>
          <a:p>
            <a:pPr algn="ctr"/>
            <a:r>
              <a:rPr lang="en-CA" b="1"/>
              <a:t>        USB</a:t>
            </a:r>
            <a:br>
              <a:rPr lang="en-CA" b="1"/>
            </a:br>
            <a:r>
              <a:rPr lang="en-CA" b="1"/>
              <a:t>personal use only</a:t>
            </a:r>
            <a:endParaRPr lang="en-CA" b="1" dirty="0"/>
          </a:p>
        </p:txBody>
      </p:sp>
      <p:sp>
        <p:nvSpPr>
          <p:cNvPr id="13" name="TextBox 12">
            <a:extLst>
              <a:ext uri="{FF2B5EF4-FFF2-40B4-BE49-F238E27FC236}">
                <a16:creationId xmlns:a16="http://schemas.microsoft.com/office/drawing/2014/main" id="{3219AE0F-2723-4430-85AB-69975A531238}"/>
              </a:ext>
            </a:extLst>
          </p:cNvPr>
          <p:cNvSpPr txBox="1"/>
          <p:nvPr/>
        </p:nvSpPr>
        <p:spPr>
          <a:xfrm>
            <a:off x="3131840" y="4416521"/>
            <a:ext cx="3312368" cy="369332"/>
          </a:xfrm>
          <a:prstGeom prst="rect">
            <a:avLst/>
          </a:prstGeom>
          <a:noFill/>
          <a:ln w="12700">
            <a:noFill/>
            <a:prstDash val="sysDot"/>
          </a:ln>
        </p:spPr>
        <p:txBody>
          <a:bodyPr wrap="square" rtlCol="0">
            <a:spAutoFit/>
          </a:bodyPr>
          <a:lstStyle/>
          <a:p>
            <a:r>
              <a:rPr lang="en-CA" b="1"/>
              <a:t> </a:t>
            </a:r>
            <a:r>
              <a:rPr lang="en-CA" b="1">
                <a:solidFill>
                  <a:schemeClr val="bg1">
                    <a:lumMod val="50000"/>
                  </a:schemeClr>
                </a:solidFill>
              </a:rPr>
              <a:t>CD</a:t>
            </a:r>
            <a:r>
              <a:rPr lang="en-CA" b="1"/>
              <a:t>      </a:t>
            </a:r>
            <a:r>
              <a:rPr lang="en-CA" b="1">
                <a:solidFill>
                  <a:schemeClr val="bg1">
                    <a:lumMod val="50000"/>
                  </a:schemeClr>
                </a:solidFill>
              </a:rPr>
              <a:t>DVD</a:t>
            </a:r>
            <a:r>
              <a:rPr lang="en-CA" b="1"/>
              <a:t>       BD 100GB</a:t>
            </a:r>
            <a:endParaRPr lang="en-CA" b="1" dirty="0"/>
          </a:p>
        </p:txBody>
      </p:sp>
      <p:sp>
        <p:nvSpPr>
          <p:cNvPr id="14" name="TextBox 13">
            <a:extLst>
              <a:ext uri="{FF2B5EF4-FFF2-40B4-BE49-F238E27FC236}">
                <a16:creationId xmlns:a16="http://schemas.microsoft.com/office/drawing/2014/main" id="{3B4589DC-3876-4CC2-A079-F75F6C8A4597}"/>
              </a:ext>
            </a:extLst>
          </p:cNvPr>
          <p:cNvSpPr txBox="1"/>
          <p:nvPr/>
        </p:nvSpPr>
        <p:spPr>
          <a:xfrm>
            <a:off x="6261136" y="1966069"/>
            <a:ext cx="1512168" cy="461665"/>
          </a:xfrm>
          <a:prstGeom prst="rect">
            <a:avLst/>
          </a:prstGeom>
          <a:solidFill>
            <a:srgbClr val="576F93">
              <a:alpha val="50000"/>
            </a:srgbClr>
          </a:solidFill>
          <a:ln w="12700">
            <a:noFill/>
            <a:prstDash val="sysDot"/>
          </a:ln>
        </p:spPr>
        <p:txBody>
          <a:bodyPr wrap="square" rtlCol="0">
            <a:spAutoFit/>
          </a:bodyPr>
          <a:lstStyle/>
          <a:p>
            <a:pPr algn="ctr"/>
            <a:r>
              <a:rPr lang="en-CA" sz="1200">
                <a:solidFill>
                  <a:schemeClr val="bg1"/>
                </a:solidFill>
              </a:rPr>
              <a:t>Linear Tape Open</a:t>
            </a:r>
            <a:br>
              <a:rPr lang="en-CA" sz="1200" dirty="0">
                <a:solidFill>
                  <a:schemeClr val="bg1"/>
                </a:solidFill>
              </a:rPr>
            </a:br>
            <a:r>
              <a:rPr lang="en-CA" sz="1200" dirty="0">
                <a:solidFill>
                  <a:schemeClr val="bg1"/>
                </a:solidFill>
              </a:rPr>
              <a:t>18TB</a:t>
            </a:r>
            <a:endParaRPr lang="en-CA" dirty="0">
              <a:solidFill>
                <a:schemeClr val="bg1"/>
              </a:solidFill>
            </a:endParaRPr>
          </a:p>
        </p:txBody>
      </p:sp>
      <p:sp>
        <p:nvSpPr>
          <p:cNvPr id="4" name="TextBox 3">
            <a:extLst>
              <a:ext uri="{FF2B5EF4-FFF2-40B4-BE49-F238E27FC236}">
                <a16:creationId xmlns:a16="http://schemas.microsoft.com/office/drawing/2014/main" id="{D870F57A-A0F6-112C-B813-D865AA6E942E}"/>
              </a:ext>
            </a:extLst>
          </p:cNvPr>
          <p:cNvSpPr txBox="1"/>
          <p:nvPr/>
        </p:nvSpPr>
        <p:spPr>
          <a:xfrm>
            <a:off x="3549932" y="3300317"/>
            <a:ext cx="2534236" cy="369333"/>
          </a:xfrm>
          <a:prstGeom prst="rect">
            <a:avLst/>
          </a:prstGeom>
          <a:solidFill>
            <a:schemeClr val="bg1">
              <a:alpha val="60000"/>
            </a:schemeClr>
          </a:solidFill>
          <a:ln w="12700" cap="rnd">
            <a:solidFill>
              <a:schemeClr val="tx1"/>
            </a:solidFill>
            <a:prstDash val="sysDot"/>
          </a:ln>
        </p:spPr>
        <p:txBody>
          <a:bodyPr wrap="square" rtlCol="0">
            <a:spAutoFit/>
          </a:bodyPr>
          <a:lstStyle/>
          <a:p>
            <a:pPr algn="ctr"/>
            <a:r>
              <a:rPr lang="en-CA" b="1" dirty="0"/>
              <a:t>Optical</a:t>
            </a:r>
          </a:p>
        </p:txBody>
      </p:sp>
    </p:spTree>
    <p:extLst>
      <p:ext uri="{BB962C8B-B14F-4D97-AF65-F5344CB8AC3E}">
        <p14:creationId xmlns:p14="http://schemas.microsoft.com/office/powerpoint/2010/main" val="201469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i="1"/>
              <a:t>Persistent</a:t>
            </a:r>
            <a:r>
              <a:rPr lang="en-CA"/>
              <a:t> storage devices historically</a:t>
            </a:r>
            <a:endParaRPr lang="en-CA" dirty="0"/>
          </a:p>
        </p:txBody>
      </p:sp>
      <p:sp>
        <p:nvSpPr>
          <p:cNvPr id="3" name="Content Placeholder 2"/>
          <p:cNvSpPr>
            <a:spLocks noGrp="1"/>
          </p:cNvSpPr>
          <p:nvPr>
            <p:ph idx="1"/>
          </p:nvPr>
        </p:nvSpPr>
        <p:spPr>
          <a:xfrm>
            <a:off x="288847" y="987574"/>
            <a:ext cx="8675641" cy="3943350"/>
          </a:xfrm>
        </p:spPr>
        <p:txBody>
          <a:bodyPr>
            <a:normAutofit/>
          </a:bodyPr>
          <a:lstStyle/>
          <a:p>
            <a:pPr marL="0" indent="0" algn="ctr">
              <a:spcBef>
                <a:spcPts val="0"/>
              </a:spcBef>
              <a:buNone/>
            </a:pPr>
            <a:r>
              <a:rPr lang="en-US">
                <a:ln w="25400">
                  <a:noFill/>
                </a:ln>
              </a:rPr>
              <a:t>Storage media were mounted on "drives" used by a "machine" </a:t>
            </a:r>
            <a:endParaRPr lang="en-US" dirty="0">
              <a:ln w="25400">
                <a:noFill/>
              </a:ln>
            </a:endParaRPr>
          </a:p>
        </p:txBody>
      </p:sp>
      <p:pic>
        <p:nvPicPr>
          <p:cNvPr id="1026" name="Picture 2" descr="https://i.stack.imgur.com/d9a21.jpg">
            <a:extLst>
              <a:ext uri="{FF2B5EF4-FFF2-40B4-BE49-F238E27FC236}">
                <a16:creationId xmlns:a16="http://schemas.microsoft.com/office/drawing/2014/main" id="{D96F1B8D-16AE-4333-A46F-E8EBA9B7F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47" y="1453395"/>
            <a:ext cx="2290564" cy="3435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stack.imgur.com/y0hco.jpg">
            <a:extLst>
              <a:ext uri="{FF2B5EF4-FFF2-40B4-BE49-F238E27FC236}">
                <a16:creationId xmlns:a16="http://schemas.microsoft.com/office/drawing/2014/main" id="{FA7A877C-5C3F-4AA2-AABD-22285FC81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720" y="1450760"/>
            <a:ext cx="2401743" cy="34801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1CCC1C9-2666-4D19-8266-6700B8423B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5772" y="1440160"/>
            <a:ext cx="3824182" cy="3147814"/>
          </a:xfrm>
          <a:prstGeom prst="rect">
            <a:avLst/>
          </a:prstGeom>
        </p:spPr>
      </p:pic>
      <p:sp>
        <p:nvSpPr>
          <p:cNvPr id="5" name="TextBox 4">
            <a:extLst>
              <a:ext uri="{FF2B5EF4-FFF2-40B4-BE49-F238E27FC236}">
                <a16:creationId xmlns:a16="http://schemas.microsoft.com/office/drawing/2014/main" id="{5BBD8CB3-FF84-425E-97D9-A1FBBC7989EB}"/>
              </a:ext>
            </a:extLst>
          </p:cNvPr>
          <p:cNvSpPr txBox="1"/>
          <p:nvPr/>
        </p:nvSpPr>
        <p:spPr>
          <a:xfrm>
            <a:off x="457200" y="3575507"/>
            <a:ext cx="1954560" cy="954107"/>
          </a:xfrm>
          <a:prstGeom prst="rect">
            <a:avLst/>
          </a:prstGeom>
          <a:noFill/>
          <a:ln cmpd="sng">
            <a:noFill/>
          </a:ln>
          <a:effectLst/>
        </p:spPr>
        <p:txBody>
          <a:bodyPr wrap="square" rtlCol="0" anchor="ctr" anchorCtr="1">
            <a:spAutoFit/>
          </a:bodyPr>
          <a:lstStyle/>
          <a:p>
            <a:pPr algn="ctr"/>
            <a:r>
              <a:rPr lang="en-CA" sz="2800" b="1">
                <a:ln w="25400" cap="sq" cmpd="tri">
                  <a:solidFill>
                    <a:schemeClr val="accent1">
                      <a:shade val="50000"/>
                    </a:schemeClr>
                  </a:solidFill>
                  <a:bevel/>
                </a:ln>
                <a:solidFill>
                  <a:schemeClr val="bg1"/>
                </a:solidFill>
              </a:rPr>
              <a:t>Tape Drive</a:t>
            </a:r>
            <a:endParaRPr lang="en-CA" sz="2800" b="1" dirty="0">
              <a:ln w="25400" cap="sq" cmpd="tri">
                <a:solidFill>
                  <a:schemeClr val="accent1">
                    <a:shade val="50000"/>
                  </a:schemeClr>
                </a:solidFill>
                <a:bevel/>
              </a:ln>
              <a:solidFill>
                <a:schemeClr val="bg1"/>
              </a:solidFill>
            </a:endParaRPr>
          </a:p>
        </p:txBody>
      </p:sp>
      <p:sp>
        <p:nvSpPr>
          <p:cNvPr id="8" name="TextBox 7">
            <a:extLst>
              <a:ext uri="{FF2B5EF4-FFF2-40B4-BE49-F238E27FC236}">
                <a16:creationId xmlns:a16="http://schemas.microsoft.com/office/drawing/2014/main" id="{0E500983-9573-41DA-A67D-D4398E05DD3A}"/>
              </a:ext>
            </a:extLst>
          </p:cNvPr>
          <p:cNvSpPr txBox="1"/>
          <p:nvPr/>
        </p:nvSpPr>
        <p:spPr>
          <a:xfrm>
            <a:off x="2959187" y="3880306"/>
            <a:ext cx="1954560" cy="954107"/>
          </a:xfrm>
          <a:prstGeom prst="rect">
            <a:avLst/>
          </a:prstGeom>
          <a:noFill/>
          <a:ln cmpd="sng">
            <a:noFill/>
          </a:ln>
          <a:effectLst/>
        </p:spPr>
        <p:txBody>
          <a:bodyPr wrap="square" rtlCol="0" anchor="ctr" anchorCtr="1">
            <a:spAutoFit/>
          </a:bodyPr>
          <a:lstStyle/>
          <a:p>
            <a:pPr algn="ctr"/>
            <a:r>
              <a:rPr lang="en-CA" sz="2800" b="1">
                <a:ln w="25400" cap="sq" cmpd="tri">
                  <a:solidFill>
                    <a:schemeClr val="accent1">
                      <a:shade val="50000"/>
                    </a:schemeClr>
                  </a:solidFill>
                  <a:bevel/>
                </a:ln>
                <a:solidFill>
                  <a:schemeClr val="bg1"/>
                </a:solidFill>
              </a:rPr>
              <a:t>Disk Pack</a:t>
            </a:r>
            <a:br>
              <a:rPr lang="en-CA" sz="2800" b="1" dirty="0">
                <a:ln w="25400" cap="sq" cmpd="tri">
                  <a:solidFill>
                    <a:schemeClr val="accent1">
                      <a:shade val="50000"/>
                    </a:schemeClr>
                  </a:solidFill>
                  <a:bevel/>
                </a:ln>
                <a:solidFill>
                  <a:schemeClr val="bg1"/>
                </a:solidFill>
              </a:rPr>
            </a:br>
            <a:r>
              <a:rPr lang="en-CA" sz="2800" b="1" dirty="0">
                <a:ln w="25400" cap="sq" cmpd="tri">
                  <a:solidFill>
                    <a:schemeClr val="accent1">
                      <a:shade val="50000"/>
                    </a:schemeClr>
                  </a:solidFill>
                  <a:bevel/>
                </a:ln>
                <a:solidFill>
                  <a:schemeClr val="bg1"/>
                </a:solidFill>
              </a:rPr>
              <a:t>Drive</a:t>
            </a:r>
          </a:p>
        </p:txBody>
      </p:sp>
      <p:sp>
        <p:nvSpPr>
          <p:cNvPr id="9" name="TextBox 8">
            <a:extLst>
              <a:ext uri="{FF2B5EF4-FFF2-40B4-BE49-F238E27FC236}">
                <a16:creationId xmlns:a16="http://schemas.microsoft.com/office/drawing/2014/main" id="{C3396696-B427-4797-8B22-2D68E0B6BD3B}"/>
              </a:ext>
            </a:extLst>
          </p:cNvPr>
          <p:cNvSpPr txBox="1"/>
          <p:nvPr/>
        </p:nvSpPr>
        <p:spPr>
          <a:xfrm>
            <a:off x="5305772" y="4366326"/>
            <a:ext cx="3586708" cy="523220"/>
          </a:xfrm>
          <a:prstGeom prst="rect">
            <a:avLst/>
          </a:prstGeom>
          <a:noFill/>
          <a:ln cmpd="sng">
            <a:noFill/>
          </a:ln>
          <a:effectLst/>
        </p:spPr>
        <p:txBody>
          <a:bodyPr wrap="square" rtlCol="0" anchor="ctr" anchorCtr="1">
            <a:spAutoFit/>
          </a:bodyPr>
          <a:lstStyle/>
          <a:p>
            <a:pPr algn="ctr"/>
            <a:r>
              <a:rPr lang="en-CA" sz="2800" b="1">
                <a:ln w="25400" cap="sq" cmpd="tri">
                  <a:solidFill>
                    <a:schemeClr val="accent1">
                      <a:shade val="50000"/>
                    </a:schemeClr>
                  </a:solidFill>
                  <a:bevel/>
                </a:ln>
                <a:solidFill>
                  <a:schemeClr val="bg1"/>
                </a:solidFill>
              </a:rPr>
              <a:t>Diskette Drive</a:t>
            </a:r>
            <a:endParaRPr lang="en-CA" sz="2800" b="1" dirty="0">
              <a:ln w="25400" cap="sq" cmpd="tri">
                <a:solidFill>
                  <a:schemeClr val="accent1">
                    <a:shade val="50000"/>
                  </a:schemeClr>
                </a:solidFill>
                <a:bevel/>
              </a:ln>
              <a:solidFill>
                <a:schemeClr val="bg1"/>
              </a:solidFill>
            </a:endParaRPr>
          </a:p>
        </p:txBody>
      </p:sp>
    </p:spTree>
    <p:extLst>
      <p:ext uri="{BB962C8B-B14F-4D97-AF65-F5344CB8AC3E}">
        <p14:creationId xmlns:p14="http://schemas.microsoft.com/office/powerpoint/2010/main" val="340734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OS mounts a storage device to a Drive</a:t>
            </a:r>
            <a:endParaRPr lang="en-CA" dirty="0"/>
          </a:p>
        </p:txBody>
      </p:sp>
      <p:sp>
        <p:nvSpPr>
          <p:cNvPr id="3" name="Content Placeholder 2"/>
          <p:cNvSpPr>
            <a:spLocks noGrp="1"/>
          </p:cNvSpPr>
          <p:nvPr>
            <p:ph idx="1"/>
          </p:nvPr>
        </p:nvSpPr>
        <p:spPr>
          <a:xfrm>
            <a:off x="251520" y="1059582"/>
            <a:ext cx="8892480" cy="3819872"/>
          </a:xfrm>
        </p:spPr>
        <p:txBody>
          <a:bodyPr>
            <a:noAutofit/>
          </a:bodyPr>
          <a:lstStyle/>
          <a:p>
            <a:pPr>
              <a:spcBef>
                <a:spcPts val="0"/>
              </a:spcBef>
            </a:pPr>
            <a:r>
              <a:rPr lang="en-CA">
                <a:solidFill>
                  <a:schemeClr val="tx2"/>
                </a:solidFill>
              </a:rPr>
              <a:t>Drive</a:t>
            </a:r>
            <a:r>
              <a:rPr lang="en-CA"/>
              <a:t>: storage device recognized by </a:t>
            </a:r>
            <a:r>
              <a:rPr lang="en-CA">
                <a:solidFill>
                  <a:schemeClr val="tx2"/>
                </a:solidFill>
              </a:rPr>
              <a:t>Operating System (</a:t>
            </a:r>
            <a:r>
              <a:rPr lang="en-CA" dirty="0">
                <a:solidFill>
                  <a:schemeClr val="tx2"/>
                </a:solidFill>
              </a:rPr>
              <a:t>OS)</a:t>
            </a:r>
          </a:p>
          <a:p>
            <a:pPr>
              <a:spcBef>
                <a:spcPts val="0"/>
              </a:spcBef>
            </a:pPr>
            <a:r>
              <a:rPr lang="en-CA"/>
              <a:t>OS </a:t>
            </a:r>
            <a:r>
              <a:rPr lang="en-CA">
                <a:solidFill>
                  <a:schemeClr val="tx2"/>
                </a:solidFill>
              </a:rPr>
              <a:t>mounts</a:t>
            </a:r>
            <a:r>
              <a:rPr lang="en-CA"/>
              <a:t> drives: recognizes hardware &amp; </a:t>
            </a:r>
            <a:r>
              <a:rPr lang="en-US"/>
              <a:t>assigns unique identifier</a:t>
            </a:r>
            <a:br>
              <a:rPr lang="en-US" dirty="0"/>
            </a:br>
            <a:r>
              <a:rPr lang="en-US" b="1">
                <a:latin typeface="Consolas" panose="020B0609020204030204" pitchFamily="49" charset="0"/>
              </a:rPr>
              <a:t>C:</a:t>
            </a:r>
            <a:r>
              <a:rPr lang="en-US"/>
              <a:t>  or  </a:t>
            </a:r>
            <a:r>
              <a:rPr lang="en-US" b="1">
                <a:latin typeface="Consolas" panose="020B0609020204030204" pitchFamily="49" charset="0"/>
              </a:rPr>
              <a:t>D:</a:t>
            </a:r>
            <a:r>
              <a:rPr lang="en-US"/>
              <a:t>  or  </a:t>
            </a:r>
            <a:r>
              <a:rPr lang="en-US" b="1">
                <a:latin typeface="Consolas" panose="020B0609020204030204" pitchFamily="49" charset="0"/>
              </a:rPr>
              <a:t>E:</a:t>
            </a:r>
            <a:r>
              <a:rPr lang="en-US"/>
              <a:t>  </a:t>
            </a:r>
            <a:r>
              <a:rPr lang="en-US" b="1">
                <a:latin typeface="Consolas" panose="020B0609020204030204" pitchFamily="49" charset="0"/>
              </a:rPr>
              <a:t>...</a:t>
            </a:r>
            <a:r>
              <a:rPr lang="en-US"/>
              <a:t>	in Windows (mounting is automagic</a:t>
            </a:r>
            <a:r>
              <a:rPr lang="en-US" dirty="0"/>
              <a:t>)</a:t>
            </a:r>
            <a:br>
              <a:rPr lang="en-US" b="1">
                <a:latin typeface="Consolas" panose="020B0609020204030204" pitchFamily="49" charset="0"/>
              </a:rPr>
            </a:br>
            <a:r>
              <a:rPr lang="en-CA" b="1">
                <a:latin typeface="Consolas" panose="020B0609020204030204" pitchFamily="49" charset="0"/>
              </a:rPr>
              <a:t># mount /</a:t>
            </a:r>
            <a:r>
              <a:rPr lang="en-CA" b="1" dirty="0">
                <a:latin typeface="Consolas" panose="020B0609020204030204" pitchFamily="49" charset="0"/>
              </a:rPr>
              <a:t>dev</a:t>
            </a:r>
            <a:r>
              <a:rPr lang="en-CA" b="1">
                <a:latin typeface="Consolas" panose="020B0609020204030204" pitchFamily="49" charset="0"/>
              </a:rPr>
              <a:t>/sdc1   /</a:t>
            </a:r>
            <a:r>
              <a:rPr lang="en-CA" b="1" dirty="0">
                <a:latin typeface="Consolas" panose="020B0609020204030204" pitchFamily="49" charset="0"/>
              </a:rPr>
              <a:t>media/</a:t>
            </a:r>
            <a:r>
              <a:rPr lang="en-CA" b="1">
                <a:latin typeface="Consolas" panose="020B0609020204030204" pitchFamily="49" charset="0"/>
              </a:rPr>
              <a:t>usb-drive/</a:t>
            </a:r>
            <a:r>
              <a:rPr lang="en-US" b="1">
                <a:latin typeface="Consolas" panose="020B0609020204030204" pitchFamily="49" charset="0"/>
              </a:rPr>
              <a:t> </a:t>
            </a:r>
            <a:r>
              <a:rPr lang="en-US"/>
              <a:t>in Linux</a:t>
            </a:r>
            <a:r>
              <a:rPr lang="en-US" dirty="0"/>
              <a:t>/Unix</a:t>
            </a:r>
            <a:br>
              <a:rPr lang="en-US"/>
            </a:br>
            <a:r>
              <a:rPr lang="en-CA" b="1">
                <a:latin typeface="Consolas" panose="020B0609020204030204" pitchFamily="49" charset="0"/>
              </a:rPr>
              <a:t>        -</a:t>
            </a:r>
            <a:r>
              <a:rPr lang="en-CA" i="1"/>
              <a:t>hardware</a:t>
            </a:r>
            <a:r>
              <a:rPr lang="en-CA" b="1">
                <a:latin typeface="Consolas" panose="020B0609020204030204" pitchFamily="49" charset="0"/>
              </a:rPr>
              <a:t>-   ----</a:t>
            </a:r>
            <a:r>
              <a:rPr lang="en-US" i="1"/>
              <a:t> identifier </a:t>
            </a:r>
            <a:r>
              <a:rPr lang="en-CA" b="1">
                <a:latin typeface="Consolas" panose="020B0609020204030204" pitchFamily="49" charset="0"/>
              </a:rPr>
              <a:t>----</a:t>
            </a:r>
            <a:endParaRPr lang="en-US" b="1" dirty="0">
              <a:latin typeface="Consolas" panose="020B0609020204030204" pitchFamily="49" charset="0"/>
            </a:endParaRPr>
          </a:p>
          <a:p>
            <a:pPr>
              <a:spcBef>
                <a:spcPts val="0"/>
              </a:spcBef>
            </a:pPr>
            <a:r>
              <a:rPr lang="en-CA" b="1">
                <a:solidFill>
                  <a:schemeClr val="tx2"/>
                </a:solidFill>
              </a:rPr>
              <a:t>Mounting</a:t>
            </a:r>
            <a:r>
              <a:rPr lang="en-CA"/>
              <a:t> is the process of making the file system on a storage device accessible to the OS and your applications / software</a:t>
            </a:r>
            <a:r>
              <a:rPr lang="en-CA" dirty="0"/>
              <a:t>.</a:t>
            </a:r>
          </a:p>
          <a:p>
            <a:pPr lvl="1">
              <a:spcBef>
                <a:spcPts val="0"/>
              </a:spcBef>
            </a:pPr>
            <a:r>
              <a:rPr lang="en-CA" dirty="0"/>
              <a:t>e.</a:t>
            </a:r>
            <a:r>
              <a:rPr lang="en-CA"/>
              <a:t>g. plug in a USB drive</a:t>
            </a:r>
            <a:endParaRPr lang="en-CA" dirty="0"/>
          </a:p>
        </p:txBody>
      </p:sp>
    </p:spTree>
    <p:extLst>
      <p:ext uri="{BB962C8B-B14F-4D97-AF65-F5344CB8AC3E}">
        <p14:creationId xmlns:p14="http://schemas.microsoft.com/office/powerpoint/2010/main" val="209474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CA" i="1"/>
              <a:t>Persistent</a:t>
            </a:r>
            <a:r>
              <a:rPr lang="en-CA"/>
              <a:t> storage – DAS   </a:t>
            </a:r>
            <a:r>
              <a:rPr lang="en-CA">
                <a:solidFill>
                  <a:schemeClr val="tx1">
                    <a:lumMod val="50000"/>
                    <a:lumOff val="50000"/>
                  </a:schemeClr>
                </a:solidFill>
              </a:rPr>
              <a:t>"</a:t>
            </a:r>
            <a:r>
              <a:rPr lang="en-CA" dirty="0">
                <a:solidFill>
                  <a:schemeClr val="tx1">
                    <a:lumMod val="50000"/>
                    <a:lumOff val="50000"/>
                  </a:schemeClr>
                </a:solidFill>
              </a:rPr>
              <a:t>D-A-S"</a:t>
            </a:r>
          </a:p>
        </p:txBody>
      </p:sp>
      <p:sp>
        <p:nvSpPr>
          <p:cNvPr id="3" name="Content Placeholder 2"/>
          <p:cNvSpPr>
            <a:spLocks noGrp="1"/>
          </p:cNvSpPr>
          <p:nvPr>
            <p:ph idx="1"/>
          </p:nvPr>
        </p:nvSpPr>
        <p:spPr>
          <a:xfrm>
            <a:off x="4729680" y="1059582"/>
            <a:ext cx="4414320" cy="3657600"/>
          </a:xfrm>
        </p:spPr>
        <p:txBody>
          <a:bodyPr wrap="square">
            <a:normAutofit fontScale="70000" lnSpcReduction="20000"/>
          </a:bodyPr>
          <a:lstStyle/>
          <a:p>
            <a:pPr marL="0" indent="0">
              <a:lnSpc>
                <a:spcPct val="120000"/>
              </a:lnSpc>
              <a:spcBef>
                <a:spcPts val="0"/>
              </a:spcBef>
              <a:buNone/>
            </a:pPr>
            <a:r>
              <a:rPr lang="en-CA" u="sng"/>
              <a:t>Direct Attached Storage</a:t>
            </a:r>
            <a:endParaRPr lang="en-CA" u="sng" dirty="0"/>
          </a:p>
          <a:p>
            <a:pPr>
              <a:lnSpc>
                <a:spcPct val="120000"/>
              </a:lnSpc>
              <a:spcBef>
                <a:spcPts val="0"/>
              </a:spcBef>
            </a:pPr>
            <a:r>
              <a:rPr lang="en-CA"/>
              <a:t>within same server case or frame, </a:t>
            </a:r>
            <a:br>
              <a:rPr lang="en-CA"/>
            </a:br>
            <a:r>
              <a:rPr lang="en-CA"/>
              <a:t>direct connect to system motherboard</a:t>
            </a:r>
            <a:endParaRPr lang="en-CA" dirty="0"/>
          </a:p>
          <a:p>
            <a:pPr>
              <a:lnSpc>
                <a:spcPct val="120000"/>
              </a:lnSpc>
              <a:spcBef>
                <a:spcPts val="0"/>
              </a:spcBef>
            </a:pPr>
            <a:r>
              <a:rPr lang="en-CA" b="1"/>
              <a:t>SSD</a:t>
            </a:r>
            <a:r>
              <a:rPr lang="en-CA"/>
              <a:t> – Solid State Drive</a:t>
            </a:r>
            <a:endParaRPr lang="en-CA" dirty="0"/>
          </a:p>
          <a:p>
            <a:pPr lvl="1">
              <a:lnSpc>
                <a:spcPct val="120000"/>
              </a:lnSpc>
              <a:spcBef>
                <a:spcPts val="0"/>
              </a:spcBef>
            </a:pPr>
            <a:r>
              <a:rPr lang="en-CA"/>
              <a:t>High performance, 10% of enterprise</a:t>
            </a:r>
            <a:r>
              <a:rPr lang="en-CA" dirty="0"/>
              <a:t>/cloud</a:t>
            </a:r>
          </a:p>
          <a:p>
            <a:pPr lvl="1">
              <a:lnSpc>
                <a:spcPct val="120000"/>
              </a:lnSpc>
              <a:spcBef>
                <a:spcPts val="0"/>
              </a:spcBef>
            </a:pPr>
            <a:r>
              <a:rPr lang="en-CA"/>
              <a:t>High </a:t>
            </a:r>
            <a:r>
              <a:rPr lang="en-CA" u="sng"/>
              <a:t>T</a:t>
            </a:r>
            <a:r>
              <a:rPr lang="en-CA"/>
              <a:t>otal </a:t>
            </a:r>
            <a:r>
              <a:rPr lang="en-CA" u="sng"/>
              <a:t>C</a:t>
            </a:r>
            <a:r>
              <a:rPr lang="en-CA"/>
              <a:t>ost of </a:t>
            </a:r>
            <a:r>
              <a:rPr lang="en-CA" u="sng"/>
              <a:t>O</a:t>
            </a:r>
            <a:r>
              <a:rPr lang="en-CA"/>
              <a:t>wnership (</a:t>
            </a:r>
            <a:r>
              <a:rPr lang="en-CA" dirty="0"/>
              <a:t>TCO)</a:t>
            </a:r>
          </a:p>
          <a:p>
            <a:pPr>
              <a:lnSpc>
                <a:spcPct val="120000"/>
              </a:lnSpc>
              <a:spcBef>
                <a:spcPts val="0"/>
              </a:spcBef>
            </a:pPr>
            <a:r>
              <a:rPr lang="en-CA" b="1"/>
              <a:t>HDD</a:t>
            </a:r>
            <a:r>
              <a:rPr lang="en-CA"/>
              <a:t> – Hard Disk Drive</a:t>
            </a:r>
            <a:endParaRPr lang="en-CA" dirty="0"/>
          </a:p>
          <a:p>
            <a:pPr lvl="1">
              <a:lnSpc>
                <a:spcPct val="120000"/>
              </a:lnSpc>
              <a:spcBef>
                <a:spcPts val="0"/>
              </a:spcBef>
            </a:pPr>
            <a:r>
              <a:rPr lang="en-CA"/>
              <a:t>Good performance, 90% of enterprise</a:t>
            </a:r>
            <a:r>
              <a:rPr lang="en-CA" dirty="0"/>
              <a:t>/cloud</a:t>
            </a:r>
          </a:p>
          <a:p>
            <a:pPr lvl="1">
              <a:lnSpc>
                <a:spcPct val="120000"/>
              </a:lnSpc>
              <a:spcBef>
                <a:spcPts val="0"/>
              </a:spcBef>
            </a:pPr>
            <a:r>
              <a:rPr lang="en-CA"/>
              <a:t>Low TCO</a:t>
            </a:r>
            <a:endParaRPr lang="en-CA" dirty="0"/>
          </a:p>
          <a:p>
            <a:pPr>
              <a:lnSpc>
                <a:spcPct val="120000"/>
              </a:lnSpc>
              <a:spcBef>
                <a:spcPts val="0"/>
              </a:spcBef>
            </a:pPr>
            <a:r>
              <a:rPr lang="en-CA" dirty="0"/>
              <a:t>Scalability</a:t>
            </a:r>
          </a:p>
          <a:p>
            <a:pPr lvl="1">
              <a:lnSpc>
                <a:spcPct val="120000"/>
              </a:lnSpc>
              <a:spcBef>
                <a:spcPts val="0"/>
              </a:spcBef>
            </a:pPr>
            <a:r>
              <a:rPr lang="en-CA"/>
              <a:t>constrained by drive capacity and</a:t>
            </a:r>
            <a:endParaRPr lang="en-CA" dirty="0"/>
          </a:p>
          <a:p>
            <a:pPr lvl="1">
              <a:lnSpc>
                <a:spcPct val="120000"/>
              </a:lnSpc>
              <a:spcBef>
                <a:spcPts val="0"/>
              </a:spcBef>
            </a:pPr>
            <a:r>
              <a:rPr lang="en-CA"/>
              <a:t>physical space within case or rack</a:t>
            </a:r>
            <a:endParaRPr lang="en-CA" dirty="0"/>
          </a:p>
          <a:p>
            <a:pPr>
              <a:lnSpc>
                <a:spcPct val="120000"/>
              </a:lnSpc>
              <a:spcBef>
                <a:spcPts val="0"/>
              </a:spcBef>
            </a:pPr>
            <a:r>
              <a:rPr lang="en-CA"/>
              <a:t>Total Cost of Ownership (</a:t>
            </a:r>
            <a:r>
              <a:rPr lang="en-CA" dirty="0"/>
              <a:t>TCO)</a:t>
            </a:r>
          </a:p>
          <a:p>
            <a:pPr lvl="1">
              <a:lnSpc>
                <a:spcPct val="120000"/>
              </a:lnSpc>
              <a:spcBef>
                <a:spcPts val="0"/>
              </a:spcBef>
            </a:pPr>
            <a:r>
              <a:rPr lang="en-CA"/>
              <a:t>1 × 22TB </a:t>
            </a:r>
            <a:r>
              <a:rPr lang="en-CA" b="1"/>
              <a:t>HDD is 1/6 TCO </a:t>
            </a:r>
            <a:r>
              <a:rPr lang="en-CA"/>
              <a:t>of 5.7 × 3.84TB SDD</a:t>
            </a:r>
            <a:endParaRPr lang="en-CA" dirty="0"/>
          </a:p>
          <a:p>
            <a:pPr lvl="2">
              <a:lnSpc>
                <a:spcPct val="120000"/>
              </a:lnSpc>
              <a:spcBef>
                <a:spcPts val="0"/>
              </a:spcBef>
            </a:pPr>
            <a:endParaRPr lang="en-CA" dirty="0"/>
          </a:p>
        </p:txBody>
      </p:sp>
      <p:pic>
        <p:nvPicPr>
          <p:cNvPr id="4" name="Picture 2" descr="https://img.purch.com/1525406403994-jpg/o/aHR0cDovL21lZGlhLmJlc3RvZm1pY3JvLmNvbS9XL0svNzY5NzAwL29yaWdpbmFsLzE1MjU0MDY0MDM5OTQuanBn">
            <a:extLst>
              <a:ext uri="{FF2B5EF4-FFF2-40B4-BE49-F238E27FC236}">
                <a16:creationId xmlns:a16="http://schemas.microsoft.com/office/drawing/2014/main" id="{8F0DACDE-9EC3-3366-6F24-36B53C617F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059582"/>
            <a:ext cx="45501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85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4">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344675"/>
      </a:hlink>
      <a:folHlink>
        <a:srgbClr val="344675"/>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43056</TotalTime>
  <Words>10278</Words>
  <Application>Microsoft Office PowerPoint</Application>
  <PresentationFormat>On-screen Show (16:9)</PresentationFormat>
  <Paragraphs>743</Paragraphs>
  <Slides>38</Slides>
  <Notes>38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Arial</vt:lpstr>
      <vt:lpstr>Calibri</vt:lpstr>
      <vt:lpstr>Cascadia Code</vt:lpstr>
      <vt:lpstr>Cascadia Mono</vt:lpstr>
      <vt:lpstr>Consolas</vt:lpstr>
      <vt:lpstr>Courier New</vt:lpstr>
      <vt:lpstr>Franklin Gothic Demi</vt:lpstr>
      <vt:lpstr>Helvetica Neue</vt:lpstr>
      <vt:lpstr>Linux Libertine</vt:lpstr>
      <vt:lpstr>Webdings</vt:lpstr>
      <vt:lpstr>Wingdings</vt:lpstr>
      <vt:lpstr>Wingdings 3</vt:lpstr>
      <vt:lpstr>Clarity</vt:lpstr>
      <vt:lpstr>Custom Design</vt:lpstr>
      <vt:lpstr>Computer Principles for Programmers</vt:lpstr>
      <vt:lpstr>Agenda</vt:lpstr>
      <vt:lpstr>Agenda</vt:lpstr>
      <vt:lpstr>If you had it all, where would you put it? </vt:lpstr>
      <vt:lpstr>Computer Storage</vt:lpstr>
      <vt:lpstr>Persistent secondary storage devices </vt:lpstr>
      <vt:lpstr>Persistent storage devices historically</vt:lpstr>
      <vt:lpstr>OS mounts a storage device to a Drive</vt:lpstr>
      <vt:lpstr>Persistent storage – DAS   "D-A-S"</vt:lpstr>
      <vt:lpstr>Persistent storage – SAN   "SAN"</vt:lpstr>
      <vt:lpstr>Persistent storage – Cloud</vt:lpstr>
      <vt:lpstr>Persistent storage – NAS   "N-A-S"</vt:lpstr>
      <vt:lpstr>Persistent storage – Attached</vt:lpstr>
      <vt:lpstr>Persistent storage – Offline &amp; Nearline</vt:lpstr>
      <vt:lpstr>What is a File? What is Data? </vt:lpstr>
      <vt:lpstr>Data as it appears to end user  </vt:lpstr>
      <vt:lpstr>PowerPoint Presentation</vt:lpstr>
      <vt:lpstr>How is a house and its things organized?</vt:lpstr>
      <vt:lpstr>Directory Structures, Parent-Child Directories</vt:lpstr>
      <vt:lpstr>Full Path to a Filename</vt:lpstr>
      <vt:lpstr>What is a File System?</vt:lpstr>
      <vt:lpstr>File Extensions</vt:lpstr>
      <vt:lpstr>Common File Extensions</vt:lpstr>
      <vt:lpstr>Naming Conventions</vt:lpstr>
      <vt:lpstr>Common File/Folder Operations</vt:lpstr>
      <vt:lpstr>Visual Studio demo and activity</vt:lpstr>
      <vt:lpstr>Notes</vt:lpstr>
      <vt:lpstr>Data format == meaning</vt:lpstr>
      <vt:lpstr>Persistent storage device architectures</vt:lpstr>
      <vt:lpstr>What is a Character?</vt:lpstr>
      <vt:lpstr>What are Reserved Characters?</vt:lpstr>
      <vt:lpstr>More About Directory Structures</vt:lpstr>
      <vt:lpstr>Absolute and Relative Paths</vt:lpstr>
      <vt:lpstr>Absolute and Relative Paths</vt:lpstr>
      <vt:lpstr>Absolute and Relative Paths (Cont’d)</vt:lpstr>
      <vt:lpstr>Wildcards</vt:lpstr>
      <vt:lpstr>Wildcards (Cont’d)</vt:lpstr>
      <vt:lpstr>File Attributes in Windows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Candice</dc:creator>
  <cp:lastModifiedBy>Tim McKenna</cp:lastModifiedBy>
  <cp:revision>961</cp:revision>
  <cp:lastPrinted>2019-05-07T05:17:45Z</cp:lastPrinted>
  <dcterms:created xsi:type="dcterms:W3CDTF">2016-05-30T19:06:58Z</dcterms:created>
  <dcterms:modified xsi:type="dcterms:W3CDTF">2024-05-03T20:20:50Z</dcterms:modified>
</cp:coreProperties>
</file>