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notesMasterIdLst>
    <p:notesMasterId r:id="rId42"/>
  </p:notesMasterIdLst>
  <p:handoutMasterIdLst>
    <p:handoutMasterId r:id="rId43"/>
  </p:handoutMasterIdLst>
  <p:sldIdLst>
    <p:sldId id="256" r:id="rId2"/>
    <p:sldId id="339" r:id="rId3"/>
    <p:sldId id="340" r:id="rId4"/>
    <p:sldId id="380" r:id="rId5"/>
    <p:sldId id="537" r:id="rId6"/>
    <p:sldId id="324" r:id="rId7"/>
    <p:sldId id="410" r:id="rId8"/>
    <p:sldId id="462" r:id="rId9"/>
    <p:sldId id="412" r:id="rId10"/>
    <p:sldId id="476" r:id="rId11"/>
    <p:sldId id="472" r:id="rId12"/>
    <p:sldId id="421" r:id="rId13"/>
    <p:sldId id="448" r:id="rId14"/>
    <p:sldId id="479" r:id="rId15"/>
    <p:sldId id="480" r:id="rId16"/>
    <p:sldId id="417" r:id="rId17"/>
    <p:sldId id="437" r:id="rId18"/>
    <p:sldId id="431" r:id="rId19"/>
    <p:sldId id="469" r:id="rId20"/>
    <p:sldId id="430" r:id="rId21"/>
    <p:sldId id="463" r:id="rId22"/>
    <p:sldId id="464" r:id="rId23"/>
    <p:sldId id="466" r:id="rId24"/>
    <p:sldId id="470" r:id="rId25"/>
    <p:sldId id="471" r:id="rId26"/>
    <p:sldId id="539" r:id="rId27"/>
    <p:sldId id="467" r:id="rId28"/>
    <p:sldId id="468" r:id="rId29"/>
    <p:sldId id="538" r:id="rId30"/>
    <p:sldId id="478" r:id="rId31"/>
    <p:sldId id="473" r:id="rId32"/>
    <p:sldId id="434" r:id="rId33"/>
    <p:sldId id="435" r:id="rId34"/>
    <p:sldId id="436" r:id="rId35"/>
    <p:sldId id="474" r:id="rId36"/>
    <p:sldId id="438" r:id="rId37"/>
    <p:sldId id="450" r:id="rId38"/>
    <p:sldId id="451" r:id="rId39"/>
    <p:sldId id="456" r:id="rId40"/>
    <p:sldId id="461" r:id="rId41"/>
  </p:sldIdLst>
  <p:sldSz cx="9144000" cy="5143500" type="screen16x9"/>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A023"/>
    <a:srgbClr val="465E9C"/>
    <a:srgbClr val="BA7417"/>
    <a:srgbClr val="BC771C"/>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59962" autoAdjust="0"/>
  </p:normalViewPr>
  <p:slideViewPr>
    <p:cSldViewPr>
      <p:cViewPr varScale="1">
        <p:scale>
          <a:sx n="125" d="100"/>
          <a:sy n="125" d="100"/>
        </p:scale>
        <p:origin x="2616" y="96"/>
      </p:cViewPr>
      <p:guideLst>
        <p:guide orient="horz" pos="1620"/>
        <p:guide pos="2880"/>
      </p:guideLst>
    </p:cSldViewPr>
  </p:slideViewPr>
  <p:outlineViewPr>
    <p:cViewPr>
      <p:scale>
        <a:sx n="33" d="100"/>
        <a:sy n="33" d="100"/>
      </p:scale>
      <p:origin x="0" y="-132"/>
    </p:cViewPr>
  </p:outlineViewPr>
  <p:notesTextViewPr>
    <p:cViewPr>
      <p:scale>
        <a:sx n="3" d="2"/>
        <a:sy n="3" d="2"/>
      </p:scale>
      <p:origin x="0" y="-42"/>
    </p:cViewPr>
  </p:notesTextViewPr>
  <p:sorterViewPr>
    <p:cViewPr>
      <p:scale>
        <a:sx n="106" d="100"/>
        <a:sy n="106" d="100"/>
      </p:scale>
      <p:origin x="0" y="-3576"/>
    </p:cViewPr>
  </p:sorterViewPr>
  <p:notesViewPr>
    <p:cSldViewPr>
      <p:cViewPr varScale="1">
        <p:scale>
          <a:sx n="76" d="100"/>
          <a:sy n="76" d="100"/>
        </p:scale>
        <p:origin x="288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40C6037-C58A-499B-8334-21DE712E61D6}"/>
              </a:ext>
            </a:extLst>
          </p:cNvPr>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90A5048A-2D85-49DD-8AA8-72C8BB609D4E}"/>
              </a:ext>
            </a:extLst>
          </p:cNvPr>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DEAC2722-48D1-4992-B995-9E0E2084662A}" type="datetimeFigureOut">
              <a:rPr lang="en-CA" smtClean="0"/>
              <a:t>2024-05-22</a:t>
            </a:fld>
            <a:endParaRPr lang="en-CA"/>
          </a:p>
        </p:txBody>
      </p:sp>
      <p:sp>
        <p:nvSpPr>
          <p:cNvPr id="4" name="Footer Placeholder 3">
            <a:extLst>
              <a:ext uri="{FF2B5EF4-FFF2-40B4-BE49-F238E27FC236}">
                <a16:creationId xmlns:a16="http://schemas.microsoft.com/office/drawing/2014/main" id="{1CC0D3CF-A708-4A05-9C1A-5B287AA1A590}"/>
              </a:ext>
            </a:extLst>
          </p:cNvPr>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7F4977CB-D791-47B2-8BCB-76A20089B0E6}"/>
              </a:ext>
            </a:extLst>
          </p:cNvPr>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35882B0D-5C3B-4F93-A60F-159C4D36C6CE}" type="slidenum">
              <a:rPr lang="en-CA" smtClean="0"/>
              <a:t>‹#›</a:t>
            </a:fld>
            <a:endParaRPr lang="en-CA"/>
          </a:p>
        </p:txBody>
      </p:sp>
    </p:spTree>
    <p:extLst>
      <p:ext uri="{BB962C8B-B14F-4D97-AF65-F5344CB8AC3E}">
        <p14:creationId xmlns:p14="http://schemas.microsoft.com/office/powerpoint/2010/main" val="25937237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Image Placeholder 8">
            <a:extLst>
              <a:ext uri="{FF2B5EF4-FFF2-40B4-BE49-F238E27FC236}">
                <a16:creationId xmlns:a16="http://schemas.microsoft.com/office/drawing/2014/main" id="{1299F1CD-BB41-45E3-934B-DE046CA3B08B}"/>
              </a:ext>
            </a:extLst>
          </p:cNvPr>
          <p:cNvSpPr>
            <a:spLocks noGrp="1" noRot="1" noChangeAspect="1"/>
          </p:cNvSpPr>
          <p:nvPr>
            <p:ph type="sldImg" idx="2"/>
          </p:nvPr>
        </p:nvSpPr>
        <p:spPr>
          <a:xfrm>
            <a:off x="908720" y="255712"/>
            <a:ext cx="3583491" cy="2016224"/>
          </a:xfrm>
          <a:prstGeom prst="rect">
            <a:avLst/>
          </a:prstGeom>
          <a:noFill/>
          <a:ln w="12700">
            <a:solidFill>
              <a:prstClr val="black"/>
            </a:solidFill>
          </a:ln>
        </p:spPr>
        <p:txBody>
          <a:bodyPr vert="horz" lIns="91440" tIns="45720" rIns="91440" bIns="45720" rtlCol="0" anchor="ctr"/>
          <a:lstStyle/>
          <a:p>
            <a:endParaRPr lang="en-CA"/>
          </a:p>
        </p:txBody>
      </p:sp>
      <p:sp>
        <p:nvSpPr>
          <p:cNvPr id="10" name="Notes Placeholder 9">
            <a:extLst>
              <a:ext uri="{FF2B5EF4-FFF2-40B4-BE49-F238E27FC236}">
                <a16:creationId xmlns:a16="http://schemas.microsoft.com/office/drawing/2014/main" id="{AA8F4CB6-0169-45A9-B750-610975AA3466}"/>
              </a:ext>
            </a:extLst>
          </p:cNvPr>
          <p:cNvSpPr>
            <a:spLocks noGrp="1"/>
          </p:cNvSpPr>
          <p:nvPr>
            <p:ph type="body" sz="quarter" idx="3"/>
          </p:nvPr>
        </p:nvSpPr>
        <p:spPr>
          <a:xfrm>
            <a:off x="476672" y="2271936"/>
            <a:ext cx="5832648" cy="655272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1" name="Slide Number Placeholder 10">
            <a:extLst>
              <a:ext uri="{FF2B5EF4-FFF2-40B4-BE49-F238E27FC236}">
                <a16:creationId xmlns:a16="http://schemas.microsoft.com/office/drawing/2014/main" id="{4762C498-E0E9-4A07-88F7-07C0D6617C7F}"/>
              </a:ext>
            </a:extLst>
          </p:cNvPr>
          <p:cNvSpPr>
            <a:spLocks noGrp="1"/>
          </p:cNvSpPr>
          <p:nvPr>
            <p:ph type="sldNum" sz="quarter" idx="5"/>
          </p:nvPr>
        </p:nvSpPr>
        <p:spPr>
          <a:xfrm>
            <a:off x="3212976" y="1263824"/>
            <a:ext cx="2971800" cy="466725"/>
          </a:xfrm>
          <a:prstGeom prst="rect">
            <a:avLst/>
          </a:prstGeom>
        </p:spPr>
        <p:txBody>
          <a:bodyPr vert="horz" lIns="91440" tIns="45720" rIns="91440" bIns="45720" rtlCol="0" anchor="b"/>
          <a:lstStyle>
            <a:lvl1pPr algn="r">
              <a:defRPr sz="1800"/>
            </a:lvl1pPr>
          </a:lstStyle>
          <a:p>
            <a:fld id="{4F680096-4B06-4E27-AFEB-B07A9567B62D}" type="slidenum">
              <a:rPr lang="en-CA" smtClean="0"/>
              <a:pPr/>
              <a:t>‹#›</a:t>
            </a:fld>
            <a:endParaRPr lang="en-CA" dirty="0"/>
          </a:p>
        </p:txBody>
      </p:sp>
    </p:spTree>
    <p:extLst>
      <p:ext uri="{BB962C8B-B14F-4D97-AF65-F5344CB8AC3E}">
        <p14:creationId xmlns:p14="http://schemas.microsoft.com/office/powerpoint/2010/main" val="190865836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lti.cs.vt.edu/OpenDSA/AV/Binary/huffmanCustomBuildAV.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qc2DvJpXh-A&amp;t=7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whathifi.com/advice/hi-res-music-streaming-services-compared"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eveloper.mozilla.org/en-US/docs/Web/Media/Formats/Image_types#webp_image"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en.wikipedia.org/wiki/JPEG_XL"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en.wikipedia.org/wiki/Hard_disk_drive" TargetMode="External"/><Relationship Id="rId3" Type="http://schemas.openxmlformats.org/officeDocument/2006/relationships/hyperlink" Target="https://en.wikipedia.org/wiki/Computer_storage" TargetMode="External"/><Relationship Id="rId7" Type="http://schemas.openxmlformats.org/officeDocument/2006/relationships/hyperlink" Target="https://en.wikipedia.org/wiki/Parity_bit#RAID" TargetMode="External"/><Relationship Id="rId12" Type="http://schemas.openxmlformats.org/officeDocument/2006/relationships/hyperlink" Target="https://en.wikipedia.org/wiki/Backup"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en.wikipedia.org/wiki/Disk_mirroring" TargetMode="External"/><Relationship Id="rId11" Type="http://schemas.openxmlformats.org/officeDocument/2006/relationships/hyperlink" Target="https://en.wikipedia.org/wiki/Data_loss" TargetMode="External"/><Relationship Id="rId5" Type="http://schemas.openxmlformats.org/officeDocument/2006/relationships/hyperlink" Target="https://en.wikipedia.org/wiki/Data_striping" TargetMode="External"/><Relationship Id="rId10" Type="http://schemas.openxmlformats.org/officeDocument/2006/relationships/hyperlink" Target="https://en.wikipedia.org/wiki/Standard_RAID_levels#cite_note-1" TargetMode="External"/><Relationship Id="rId4" Type="http://schemas.openxmlformats.org/officeDocument/2006/relationships/hyperlink" Target="https://en.wikipedia.org/wiki/RAID" TargetMode="External"/><Relationship Id="rId9" Type="http://schemas.openxmlformats.org/officeDocument/2006/relationships/hyperlink" Target="https://en.wikipedia.org/wiki/Storage_Networking_Industry_Associatio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unisuper.com.au/contact-us/outage-update#outagecause"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academia.edu/12429529/A_Survey_Of_Architectural_Approaches_for_Data_Compression_in_Cache_and_Main_Memory_Systems"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438150"/>
            <a:ext cx="4632325" cy="2606675"/>
          </a:xfrm>
          <a:prstGeom prst="rect">
            <a:avLst/>
          </a:prstGeom>
        </p:spPr>
      </p:sp>
      <p:sp>
        <p:nvSpPr>
          <p:cNvPr id="3" name="Notes Placeholder 2"/>
          <p:cNvSpPr>
            <a:spLocks noGrp="1"/>
          </p:cNvSpPr>
          <p:nvPr>
            <p:ph type="body" idx="1"/>
          </p:nvPr>
        </p:nvSpPr>
        <p:spPr>
          <a:xfrm>
            <a:off x="404664" y="2271936"/>
            <a:ext cx="6048672" cy="701874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How many programmers does it take to change a lightbulb?</a:t>
            </a:r>
          </a:p>
          <a:p>
            <a:r>
              <a:rPr lang="en-CA" dirty="0"/>
              <a:t>Punchline is encrypted with Advanced Encryption Standard (AES). </a:t>
            </a:r>
            <a:br>
              <a:rPr lang="en-CA" dirty="0"/>
            </a:br>
            <a:r>
              <a:rPr lang="en-CA" dirty="0"/>
              <a:t>Decrypt it…</a:t>
            </a:r>
            <a:br>
              <a:rPr lang="en-CA" dirty="0"/>
            </a:br>
            <a:endParaRPr lang="en-CA" dirty="0"/>
          </a:p>
          <a:p>
            <a:r>
              <a:rPr lang="en-CA" b="1" dirty="0">
                <a:latin typeface="Lucida Console" panose="020B0609040504020204" pitchFamily="49" charset="0"/>
              </a:rPr>
              <a:t>https://encode-decode.com/aes-128-cbc-encrypt-online/</a:t>
            </a:r>
            <a:br>
              <a:rPr lang="en-CA" b="1" dirty="0">
                <a:latin typeface="Lucida Console" panose="020B0609040504020204" pitchFamily="49" charset="0"/>
              </a:rPr>
            </a:br>
            <a:r>
              <a:rPr lang="en-US" dirty="0"/>
              <a:t>Paste secret.</a:t>
            </a:r>
            <a:r>
              <a:rPr lang="en-GB" sz="1200" b="0" kern="1200" baseline="0" dirty="0">
                <a:solidFill>
                  <a:schemeClr val="tx1"/>
                </a:solidFill>
                <a:latin typeface="+mn-lt"/>
                <a:ea typeface="+mn-ea"/>
                <a:cs typeface="+mn-cs"/>
              </a:rPr>
              <a:t>:</a:t>
            </a:r>
            <a:r>
              <a:rPr lang="en-GB" sz="1600" kern="1200" baseline="0" dirty="0">
                <a:solidFill>
                  <a:schemeClr val="tx1"/>
                </a:solidFill>
                <a:latin typeface="+mn-lt"/>
                <a:ea typeface="+mn-ea"/>
                <a:cs typeface="+mn-cs"/>
              </a:rPr>
              <a:t> </a:t>
            </a:r>
            <a:r>
              <a:rPr lang="en-GB" sz="1400" b="1" kern="1200" dirty="0">
                <a:solidFill>
                  <a:schemeClr val="tx1"/>
                </a:solidFill>
                <a:latin typeface="Consolas" panose="020B0609020204030204" pitchFamily="49" charset="0"/>
                <a:ea typeface="+mn-ea"/>
                <a:cs typeface="+mn-cs"/>
              </a:rPr>
              <a:t>CP4P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latin typeface="+mn-lt"/>
                <a:ea typeface="+mn-ea"/>
                <a:cs typeface="+mn-cs"/>
              </a:rPr>
              <a:t>Click</a:t>
            </a:r>
            <a:r>
              <a:rPr lang="en-GB" sz="1600" kern="1200" baseline="0" dirty="0">
                <a:solidFill>
                  <a:schemeClr val="tx1"/>
                </a:solidFill>
                <a:latin typeface="+mn-lt"/>
                <a:ea typeface="+mn-ea"/>
                <a:cs typeface="+mn-cs"/>
              </a:rPr>
              <a:t> </a:t>
            </a:r>
            <a:r>
              <a:rPr lang="en-GB" sz="1600" b="1" kern="1200" baseline="0" dirty="0">
                <a:solidFill>
                  <a:schemeClr val="tx1"/>
                </a:solidFill>
                <a:latin typeface="+mn-lt"/>
                <a:ea typeface="+mn-ea"/>
                <a:cs typeface="+mn-cs"/>
              </a:rPr>
              <a:t>Decrypt string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1" kern="1200" dirty="0">
                <a:solidFill>
                  <a:schemeClr val="tx1"/>
                </a:solidFill>
                <a:latin typeface="+mn-lt"/>
                <a:ea typeface="+mn-ea"/>
                <a:cs typeface="+mn-cs"/>
              </a:rPr>
              <a:t>"3ncrypt10n" </a:t>
            </a:r>
            <a:r>
              <a:rPr lang="en-US" sz="1600" b="0" i="1" dirty="0"/>
              <a:t>is "Encryption" in  B4S1C L33T SP34K – BASIC LEET SPEAK   </a:t>
            </a:r>
            <a:r>
              <a:rPr lang="en-US" sz="1600" b="0" i="0" dirty="0"/>
              <a:t> see https://www.gamehouse.com/blog/leet-speak-cheat-sheet/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kern="1200" baseline="0" dirty="0">
                <a:solidFill>
                  <a:schemeClr val="tx1"/>
                </a:solidFill>
                <a:latin typeface="+mn-lt"/>
                <a:ea typeface="+mn-ea"/>
                <a:cs typeface="+mn-cs"/>
              </a:rPr>
              <a:t>See https://cryptobook.nakov.com/encryption-symmetric-and-asymmetric</a:t>
            </a:r>
          </a:p>
        </p:txBody>
      </p:sp>
      <p:sp>
        <p:nvSpPr>
          <p:cNvPr id="5" name="Slide Number Placeholder 4">
            <a:extLst>
              <a:ext uri="{FF2B5EF4-FFF2-40B4-BE49-F238E27FC236}">
                <a16:creationId xmlns:a16="http://schemas.microsoft.com/office/drawing/2014/main" id="{2C212B38-0074-475B-9CD3-73D78E1E3BAA}"/>
              </a:ext>
            </a:extLst>
          </p:cNvPr>
          <p:cNvSpPr>
            <a:spLocks noGrp="1"/>
          </p:cNvSpPr>
          <p:nvPr>
            <p:ph type="sldNum" sz="quarter" idx="5"/>
          </p:nvPr>
        </p:nvSpPr>
        <p:spPr>
          <a:xfrm>
            <a:off x="3884613" y="8829675"/>
            <a:ext cx="2971800" cy="466725"/>
          </a:xfrm>
          <a:prstGeom prst="rect">
            <a:avLst/>
          </a:prstGeom>
        </p:spPr>
        <p:txBody>
          <a:bodyPr/>
          <a:lstStyle/>
          <a:p>
            <a:fld id="{6B4AFDE2-38B7-476D-8121-40D77B7EA414}" type="slidenum">
              <a:rPr lang="en-CA" smtClean="0"/>
              <a:t>1</a:t>
            </a:fld>
            <a:endParaRPr lang="en-CA"/>
          </a:p>
        </p:txBody>
      </p:sp>
    </p:spTree>
    <p:extLst>
      <p:ext uri="{BB962C8B-B14F-4D97-AF65-F5344CB8AC3E}">
        <p14:creationId xmlns:p14="http://schemas.microsoft.com/office/powerpoint/2010/main" val="2733718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255588"/>
            <a:ext cx="3584575" cy="20161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visual illustration of the matching and replacement of duplicate strings with pointer, i.e. LZW compression</a:t>
            </a:r>
            <a:br>
              <a:rPr lang="en-CA" dirty="0"/>
            </a:br>
            <a:r>
              <a:rPr lang="en-CA" sz="1200" dirty="0">
                <a:solidFill>
                  <a:schemeClr val="bg1"/>
                </a:solidFill>
              </a:rPr>
              <a:t>LZW does not drop all the placeholders like the animation shows.</a:t>
            </a:r>
          </a:p>
          <a:p>
            <a:endParaRPr lang="en-CA" sz="1200" dirty="0">
              <a:solidFill>
                <a:schemeClr val="bg1"/>
              </a:solidFill>
            </a:endParaRPr>
          </a:p>
          <a:p>
            <a:r>
              <a:rPr lang="en-CA" sz="1200" dirty="0">
                <a:solidFill>
                  <a:schemeClr val="bg1"/>
                </a:solidFill>
              </a:rPr>
              <a:t>The Lempel–Ziv–Welch </a:t>
            </a:r>
            <a:r>
              <a:rPr lang="en-CA" dirty="0"/>
              <a:t>lossless compression algorithm powers gifs, </a:t>
            </a:r>
            <a:r>
              <a:rPr lang="en-CA" dirty="0" err="1"/>
              <a:t>pngs</a:t>
            </a:r>
            <a:r>
              <a:rPr lang="en-CA" dirty="0"/>
              <a:t>, and most archive formats (zip, </a:t>
            </a:r>
            <a:r>
              <a:rPr lang="en-CA" dirty="0" err="1"/>
              <a:t>gzip</a:t>
            </a:r>
            <a:r>
              <a:rPr lang="en-CA" dirty="0"/>
              <a:t>, </a:t>
            </a:r>
            <a:r>
              <a:rPr lang="en-CA" dirty="0" err="1"/>
              <a:t>rar</a:t>
            </a:r>
            <a:r>
              <a:rPr lang="en-CA" dirty="0"/>
              <a:t>...). </a:t>
            </a:r>
          </a:p>
          <a:p>
            <a:r>
              <a:rPr lang="en-CA" dirty="0"/>
              <a:t>What does this have to do with pop music? </a:t>
            </a:r>
          </a:p>
          <a:p>
            <a:r>
              <a:rPr lang="en-CA" dirty="0"/>
              <a:t>The Lempel-Ziv algorithm works by exploiting repeated sequences. </a:t>
            </a:r>
          </a:p>
          <a:p>
            <a:r>
              <a:rPr lang="en-CA" dirty="0"/>
              <a:t>How efficiently LZ can compress a text is directly related to the number and length of the repeated sections. </a:t>
            </a:r>
          </a:p>
          <a:p>
            <a:r>
              <a:rPr lang="en-CA" dirty="0"/>
              <a:t>By compressing song lyrics and comparing compression rates, repetition in lyrics can be measured.</a:t>
            </a:r>
          </a:p>
          <a:p>
            <a:r>
              <a:rPr lang="en-CA" dirty="0"/>
              <a:t>https://pudding.cool/2017/05/song-repetition/</a:t>
            </a:r>
          </a:p>
          <a:p>
            <a:endParaRPr lang="en-CA" dirty="0"/>
          </a:p>
        </p:txBody>
      </p:sp>
      <p:sp>
        <p:nvSpPr>
          <p:cNvPr id="4" name="Slide Number Placeholder 3"/>
          <p:cNvSpPr>
            <a:spLocks noGrp="1"/>
          </p:cNvSpPr>
          <p:nvPr>
            <p:ph type="sldNum" sz="quarter" idx="5"/>
          </p:nvPr>
        </p:nvSpPr>
        <p:spPr/>
        <p:txBody>
          <a:bodyPr/>
          <a:lstStyle/>
          <a:p>
            <a:fld id="{4F680096-4B06-4E27-AFEB-B07A9567B62D}" type="slidenum">
              <a:rPr lang="en-CA" smtClean="0"/>
              <a:pPr/>
              <a:t>10</a:t>
            </a:fld>
            <a:endParaRPr lang="en-CA" dirty="0"/>
          </a:p>
        </p:txBody>
      </p:sp>
    </p:spTree>
    <p:extLst>
      <p:ext uri="{BB962C8B-B14F-4D97-AF65-F5344CB8AC3E}">
        <p14:creationId xmlns:p14="http://schemas.microsoft.com/office/powerpoint/2010/main" val="2770280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Huffman coding is a lossless data compression algorithm. </a:t>
            </a:r>
            <a:br>
              <a:rPr lang="en-CA" dirty="0"/>
            </a:br>
            <a:r>
              <a:rPr lang="en-CA" dirty="0"/>
              <a:t>Huffman encoding assigns variable-length codes based on the frequency of characters. (The encoding process is briefly illustrated in the notes below and the algorithm is shown in the animation.)</a:t>
            </a:r>
            <a:br>
              <a:rPr lang="en-CA" dirty="0"/>
            </a:br>
            <a:r>
              <a:rPr lang="en-CA" dirty="0"/>
              <a:t>So how is a meaningless string of encoded bits then decoded back into characters?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Decoding information (shown above as a flowchart) is included along with the encoded data. The more often a character repeats, the higher the compression.</a:t>
            </a:r>
          </a:p>
          <a:p>
            <a:endParaRPr lang="en-CA" dirty="0"/>
          </a:p>
          <a:p>
            <a:r>
              <a:rPr lang="en-CA" dirty="0"/>
              <a:t>Use cursor to walk thru flowchart, click for each letter found. i.e. 1 0 [click] 110 [click] 0 [click] 0 [click] 1 0 [click] 1 1 1  [click] 0 [click] 0 [click] </a:t>
            </a:r>
          </a:p>
          <a:p>
            <a:r>
              <a:rPr lang="en-CA" dirty="0"/>
              <a:t>The shortest path is for the most frequently used characters, or path length is inversely proportional to character frequency. </a:t>
            </a:r>
            <a:br>
              <a:rPr lang="en-CA" dirty="0"/>
            </a:br>
            <a:r>
              <a:rPr lang="en-CA" dirty="0"/>
              <a:t>Encode / Decode info is included with encoded bit stream in the compressed archive.</a:t>
            </a:r>
          </a:p>
          <a:p>
            <a:r>
              <a:rPr lang="en-CA" dirty="0">
                <a:latin typeface="Consolas" panose="020B0609020204030204" pitchFamily="49" charset="0"/>
              </a:rPr>
              <a:t>0=S, 10=L, 110=O, 111=E.</a:t>
            </a:r>
          </a:p>
          <a:p>
            <a:endParaRPr lang="en-CA" dirty="0"/>
          </a:p>
          <a:p>
            <a:r>
              <a:rPr lang="en-CA" dirty="0"/>
              <a:t>animation of Huffman binary tree building:</a:t>
            </a:r>
            <a:br>
              <a:rPr lang="en-CA" dirty="0"/>
            </a:br>
            <a:r>
              <a:rPr lang="en-CA" dirty="0">
                <a:hlinkClick r:id="rId3"/>
              </a:rPr>
              <a:t>http://lti.cs.vt.edu/OpenDSA/AV/Binary/huffmanCustomBuildAV.html</a:t>
            </a:r>
            <a:r>
              <a:rPr lang="en-CA" dirty="0"/>
              <a:t>  (script is runnable but a bit broken with no titles on buttons)</a:t>
            </a:r>
          </a:p>
          <a:p>
            <a:r>
              <a:rPr lang="en-CA" dirty="0"/>
              <a:t>To encode and decode the word "LOSSLESS" which has 2 L characters, one O, four S, and one E, copy and paste with the quotes  </a:t>
            </a:r>
            <a:r>
              <a:rPr lang="en-CA" b="1" dirty="0"/>
              <a:t>"L,2,  O,1,  S,4,  E,1"</a:t>
            </a:r>
            <a:r>
              <a:rPr lang="en-CA" dirty="0"/>
              <a:t>  and click Run which is the top left button or empty square (don't press Enter), then click ( &gt; ) Forward.</a:t>
            </a:r>
            <a:br>
              <a:rPr lang="en-CA" dirty="0"/>
            </a:br>
            <a:endParaRPr lang="en-CA" dirty="0"/>
          </a:p>
          <a:p>
            <a:r>
              <a:rPr lang="en-CA" sz="1200" b="0" kern="1200" dirty="0">
                <a:solidFill>
                  <a:schemeClr val="tx1"/>
                </a:solidFill>
                <a:effectLst/>
                <a:latin typeface="+mn-lt"/>
                <a:ea typeface="+mn-ea"/>
                <a:cs typeface="+mn-cs"/>
              </a:rPr>
              <a:t>Flowchart on slide is representing a binary tree used to decode. They are functionally identical, flowcharts are for people, binary trees are a software data structure. See https://en.wikipedia.org/wiki/Binary_tree</a:t>
            </a:r>
          </a:p>
          <a:p>
            <a:br>
              <a:rPr lang="en-CA" dirty="0"/>
            </a:br>
            <a:r>
              <a:rPr lang="en-CA" sz="1200" b="1" u="sng" kern="1200" dirty="0">
                <a:solidFill>
                  <a:schemeClr val="tx1"/>
                </a:solidFill>
                <a:effectLst/>
                <a:latin typeface="+mn-lt"/>
                <a:ea typeface="+mn-ea"/>
                <a:cs typeface="+mn-cs"/>
              </a:rPr>
              <a:t>Huffman Coding</a:t>
            </a:r>
            <a:br>
              <a:rPr lang="en-CA" sz="1200" b="1" kern="1200" dirty="0">
                <a:solidFill>
                  <a:schemeClr val="tx1"/>
                </a:solidFill>
                <a:effectLst/>
                <a:latin typeface="+mn-lt"/>
                <a:ea typeface="+mn-ea"/>
                <a:cs typeface="+mn-cs"/>
              </a:rPr>
            </a:br>
            <a:r>
              <a:rPr lang="en-CA" sz="1200" b="1" kern="1200" dirty="0">
                <a:solidFill>
                  <a:schemeClr val="tx1"/>
                </a:solidFill>
                <a:effectLst/>
                <a:latin typeface="Consolas" panose="020B0609020204030204" pitchFamily="49" charset="0"/>
                <a:ea typeface="+mn-ea"/>
                <a:cs typeface="+mn-cs"/>
              </a:rPr>
              <a:t>raw text:   LOSSLESS         &lt;== 8 char X 8 bits = 64 bits </a:t>
            </a:r>
            <a:br>
              <a:rPr lang="en-CA" sz="1200" b="1" kern="1200" dirty="0">
                <a:solidFill>
                  <a:schemeClr val="tx1"/>
                </a:solidFill>
                <a:effectLst/>
                <a:latin typeface="Consolas" panose="020B0609020204030204" pitchFamily="49" charset="0"/>
                <a:ea typeface="+mn-ea"/>
                <a:cs typeface="+mn-cs"/>
              </a:rPr>
            </a:br>
            <a:r>
              <a:rPr lang="en-CA" sz="1200" b="1" kern="1200" dirty="0" err="1">
                <a:solidFill>
                  <a:schemeClr val="tx1"/>
                </a:solidFill>
                <a:effectLst/>
                <a:latin typeface="Consolas" panose="020B0609020204030204" pitchFamily="49" charset="0"/>
                <a:ea typeface="+mn-ea"/>
                <a:cs typeface="+mn-cs"/>
              </a:rPr>
              <a:t>charArray</a:t>
            </a:r>
            <a:r>
              <a:rPr lang="en-CA" sz="1200" b="1" kern="1200" dirty="0">
                <a:solidFill>
                  <a:schemeClr val="tx1"/>
                </a:solidFill>
                <a:effectLst/>
                <a:latin typeface="Consolas" panose="020B0609020204030204" pitchFamily="49" charset="0"/>
                <a:ea typeface="+mn-ea"/>
                <a:cs typeface="+mn-cs"/>
              </a:rPr>
              <a:t>:  L   O   S   E    &lt;== unique chars in text</a:t>
            </a:r>
            <a:br>
              <a:rPr lang="en-CA" sz="1200" b="1" kern="1200" dirty="0">
                <a:solidFill>
                  <a:schemeClr val="tx1"/>
                </a:solidFill>
                <a:effectLst/>
                <a:latin typeface="Consolas" panose="020B0609020204030204" pitchFamily="49" charset="0"/>
                <a:ea typeface="+mn-ea"/>
                <a:cs typeface="+mn-cs"/>
              </a:rPr>
            </a:br>
            <a:r>
              <a:rPr lang="en-CA" sz="1200" b="1" kern="1200" dirty="0" err="1">
                <a:solidFill>
                  <a:schemeClr val="tx1"/>
                </a:solidFill>
                <a:effectLst/>
                <a:latin typeface="Consolas" panose="020B0609020204030204" pitchFamily="49" charset="0"/>
                <a:ea typeface="+mn-ea"/>
                <a:cs typeface="+mn-cs"/>
              </a:rPr>
              <a:t>counterAr</a:t>
            </a:r>
            <a:r>
              <a:rPr lang="en-CA" sz="1200" b="1" kern="1200" dirty="0">
                <a:solidFill>
                  <a:schemeClr val="tx1"/>
                </a:solidFill>
                <a:effectLst/>
                <a:latin typeface="Consolas" panose="020B0609020204030204" pitchFamily="49" charset="0"/>
                <a:ea typeface="+mn-ea"/>
                <a:cs typeface="+mn-cs"/>
              </a:rPr>
              <a:t>:  2   1   4   1    &lt;== count char in text</a:t>
            </a:r>
            <a:br>
              <a:rPr lang="en-CA" sz="1200" b="1" kern="1200" dirty="0">
                <a:solidFill>
                  <a:schemeClr val="tx1"/>
                </a:solidFill>
                <a:effectLst/>
                <a:latin typeface="Consolas" panose="020B0609020204030204" pitchFamily="49" charset="0"/>
                <a:ea typeface="+mn-ea"/>
                <a:cs typeface="+mn-cs"/>
              </a:rPr>
            </a:br>
            <a:r>
              <a:rPr lang="en-CA" sz="1200" b="1" kern="1200" dirty="0" err="1">
                <a:solidFill>
                  <a:schemeClr val="tx1"/>
                </a:solidFill>
                <a:effectLst/>
                <a:latin typeface="Consolas" panose="020B0609020204030204" pitchFamily="49" charset="0"/>
                <a:ea typeface="+mn-ea"/>
                <a:cs typeface="+mn-cs"/>
              </a:rPr>
              <a:t>Huff.Code</a:t>
            </a:r>
            <a:r>
              <a:rPr lang="en-CA" sz="1200" b="1" kern="1200" dirty="0">
                <a:solidFill>
                  <a:schemeClr val="tx1"/>
                </a:solidFill>
                <a:effectLst/>
                <a:latin typeface="Consolas" panose="020B0609020204030204" pitchFamily="49" charset="0"/>
                <a:ea typeface="+mn-ea"/>
                <a:cs typeface="+mn-cs"/>
              </a:rPr>
              <a:t>:  10  110 0   111  &lt;== variable-length binary based on frequency of characters (see above animation for encoding process)</a:t>
            </a:r>
            <a:br>
              <a:rPr lang="en-CA" sz="1200" b="1" kern="1200" dirty="0">
                <a:solidFill>
                  <a:schemeClr val="tx1"/>
                </a:solidFill>
                <a:effectLst/>
                <a:latin typeface="Consolas" panose="020B0609020204030204" pitchFamily="49" charset="0"/>
                <a:ea typeface="+mn-ea"/>
                <a:cs typeface="+mn-cs"/>
              </a:rPr>
            </a:br>
            <a:br>
              <a:rPr lang="en-CA" sz="1200" b="1" kern="1200" dirty="0">
                <a:solidFill>
                  <a:schemeClr val="tx1"/>
                </a:solidFill>
                <a:effectLst/>
                <a:latin typeface="+mn-lt"/>
                <a:ea typeface="+mn-ea"/>
                <a:cs typeface="+mn-cs"/>
              </a:rPr>
            </a:br>
            <a:r>
              <a:rPr lang="en-CA" sz="1200" b="1" kern="1200" dirty="0">
                <a:solidFill>
                  <a:schemeClr val="tx1"/>
                </a:solidFill>
                <a:effectLst/>
                <a:latin typeface="Consolas" panose="020B0609020204030204" pitchFamily="49" charset="0"/>
                <a:ea typeface="+mn-ea"/>
                <a:cs typeface="+mn-cs"/>
              </a:rPr>
              <a:t>encode:     </a:t>
            </a:r>
            <a:r>
              <a:rPr lang="en-CA" sz="1200" b="1" u="sng" kern="1200" dirty="0">
                <a:solidFill>
                  <a:schemeClr val="tx1"/>
                </a:solidFill>
                <a:effectLst/>
                <a:latin typeface="Consolas" panose="020B0609020204030204" pitchFamily="49" charset="0"/>
                <a:ea typeface="+mn-ea"/>
                <a:cs typeface="+mn-cs"/>
              </a:rPr>
              <a:t>1 0</a:t>
            </a:r>
            <a:r>
              <a:rPr lang="en-CA" sz="1200" b="1" kern="1200" dirty="0">
                <a:solidFill>
                  <a:schemeClr val="tx1"/>
                </a:solidFill>
                <a:effectLst/>
                <a:latin typeface="Consolas" panose="020B0609020204030204" pitchFamily="49" charset="0"/>
                <a:ea typeface="+mn-ea"/>
                <a:cs typeface="+mn-cs"/>
              </a:rPr>
              <a:t> </a:t>
            </a:r>
            <a:r>
              <a:rPr lang="en-CA" sz="1200" b="1" u="sng" kern="1200" dirty="0">
                <a:solidFill>
                  <a:schemeClr val="tx1"/>
                </a:solidFill>
                <a:effectLst/>
                <a:latin typeface="Consolas" panose="020B0609020204030204" pitchFamily="49" charset="0"/>
                <a:ea typeface="+mn-ea"/>
                <a:cs typeface="+mn-cs"/>
              </a:rPr>
              <a:t>1 1 0</a:t>
            </a:r>
            <a:r>
              <a:rPr lang="en-CA" sz="1200" b="1" kern="1200" dirty="0">
                <a:solidFill>
                  <a:schemeClr val="tx1"/>
                </a:solidFill>
                <a:effectLst/>
                <a:latin typeface="Consolas" panose="020B0609020204030204" pitchFamily="49" charset="0"/>
                <a:ea typeface="+mn-ea"/>
                <a:cs typeface="+mn-cs"/>
              </a:rPr>
              <a:t> </a:t>
            </a:r>
            <a:r>
              <a:rPr lang="en-CA" sz="1200" b="1" u="sng" kern="1200" dirty="0">
                <a:solidFill>
                  <a:schemeClr val="tx1"/>
                </a:solidFill>
                <a:effectLst/>
                <a:latin typeface="Consolas" panose="020B0609020204030204" pitchFamily="49" charset="0"/>
                <a:ea typeface="+mn-ea"/>
                <a:cs typeface="+mn-cs"/>
              </a:rPr>
              <a:t>0</a:t>
            </a:r>
            <a:r>
              <a:rPr lang="en-CA" sz="1200" b="1" kern="1200" dirty="0">
                <a:solidFill>
                  <a:schemeClr val="tx1"/>
                </a:solidFill>
                <a:effectLst/>
                <a:latin typeface="Consolas" panose="020B0609020204030204" pitchFamily="49" charset="0"/>
                <a:ea typeface="+mn-ea"/>
                <a:cs typeface="+mn-cs"/>
              </a:rPr>
              <a:t> </a:t>
            </a:r>
            <a:r>
              <a:rPr lang="en-CA" sz="1200" b="1" u="sng" kern="1200" dirty="0">
                <a:solidFill>
                  <a:schemeClr val="tx1"/>
                </a:solidFill>
                <a:effectLst/>
                <a:latin typeface="Consolas" panose="020B0609020204030204" pitchFamily="49" charset="0"/>
                <a:ea typeface="+mn-ea"/>
                <a:cs typeface="+mn-cs"/>
              </a:rPr>
              <a:t>0</a:t>
            </a:r>
            <a:r>
              <a:rPr lang="en-CA" sz="1200" b="1" kern="1200" dirty="0">
                <a:solidFill>
                  <a:schemeClr val="tx1"/>
                </a:solidFill>
                <a:effectLst/>
                <a:latin typeface="Consolas" panose="020B0609020204030204" pitchFamily="49" charset="0"/>
                <a:ea typeface="+mn-ea"/>
                <a:cs typeface="+mn-cs"/>
              </a:rPr>
              <a:t> </a:t>
            </a:r>
            <a:r>
              <a:rPr lang="en-CA" sz="1200" b="1" u="sng" kern="1200" dirty="0">
                <a:solidFill>
                  <a:schemeClr val="tx1"/>
                </a:solidFill>
                <a:effectLst/>
                <a:latin typeface="Consolas" panose="020B0609020204030204" pitchFamily="49" charset="0"/>
                <a:ea typeface="+mn-ea"/>
                <a:cs typeface="+mn-cs"/>
              </a:rPr>
              <a:t>1 0</a:t>
            </a:r>
            <a:r>
              <a:rPr lang="en-CA" sz="1200" b="1" kern="1200" dirty="0">
                <a:solidFill>
                  <a:schemeClr val="tx1"/>
                </a:solidFill>
                <a:effectLst/>
                <a:latin typeface="Consolas" panose="020B0609020204030204" pitchFamily="49" charset="0"/>
                <a:ea typeface="+mn-ea"/>
                <a:cs typeface="+mn-cs"/>
              </a:rPr>
              <a:t> </a:t>
            </a:r>
            <a:r>
              <a:rPr lang="en-CA" sz="1200" b="1" u="sng" kern="1200" dirty="0">
                <a:solidFill>
                  <a:schemeClr val="tx1"/>
                </a:solidFill>
                <a:effectLst/>
                <a:latin typeface="Consolas" panose="020B0609020204030204" pitchFamily="49" charset="0"/>
                <a:ea typeface="+mn-ea"/>
                <a:cs typeface="+mn-cs"/>
              </a:rPr>
              <a:t>1 1 1</a:t>
            </a:r>
            <a:r>
              <a:rPr lang="en-CA" sz="1200" b="1" kern="1200" dirty="0">
                <a:solidFill>
                  <a:schemeClr val="tx1"/>
                </a:solidFill>
                <a:effectLst/>
                <a:latin typeface="Consolas" panose="020B0609020204030204" pitchFamily="49" charset="0"/>
                <a:ea typeface="+mn-ea"/>
                <a:cs typeface="+mn-cs"/>
              </a:rPr>
              <a:t> </a:t>
            </a:r>
            <a:r>
              <a:rPr lang="en-CA" sz="1200" b="1" u="sng" kern="1200" dirty="0">
                <a:solidFill>
                  <a:schemeClr val="tx1"/>
                </a:solidFill>
                <a:effectLst/>
                <a:latin typeface="Consolas" panose="020B0609020204030204" pitchFamily="49" charset="0"/>
                <a:ea typeface="+mn-ea"/>
                <a:cs typeface="+mn-cs"/>
              </a:rPr>
              <a:t>0</a:t>
            </a:r>
            <a:r>
              <a:rPr lang="en-CA" sz="1200" b="1" kern="1200" dirty="0">
                <a:solidFill>
                  <a:schemeClr val="tx1"/>
                </a:solidFill>
                <a:effectLst/>
                <a:latin typeface="Consolas" panose="020B0609020204030204" pitchFamily="49" charset="0"/>
                <a:ea typeface="+mn-ea"/>
                <a:cs typeface="+mn-cs"/>
              </a:rPr>
              <a:t> </a:t>
            </a:r>
            <a:r>
              <a:rPr lang="en-CA" sz="1200" b="1" u="sng" kern="1200" dirty="0">
                <a:solidFill>
                  <a:schemeClr val="tx1"/>
                </a:solidFill>
                <a:effectLst/>
                <a:latin typeface="Consolas" panose="020B0609020204030204" pitchFamily="49" charset="0"/>
                <a:ea typeface="+mn-ea"/>
                <a:cs typeface="+mn-cs"/>
              </a:rPr>
              <a:t>0</a:t>
            </a:r>
            <a:r>
              <a:rPr lang="en-CA" sz="1200" b="1" kern="1200" dirty="0">
                <a:solidFill>
                  <a:schemeClr val="tx1"/>
                </a:solidFill>
                <a:effectLst/>
                <a:latin typeface="Consolas" panose="020B0609020204030204" pitchFamily="49" charset="0"/>
                <a:ea typeface="+mn-ea"/>
                <a:cs typeface="+mn-cs"/>
              </a:rPr>
              <a:t>    &lt;== </a:t>
            </a:r>
            <a:r>
              <a:rPr lang="en-CA" sz="1200" b="1" kern="1200" dirty="0">
                <a:solidFill>
                  <a:schemeClr val="tx1"/>
                </a:solidFill>
                <a:effectLst/>
                <a:latin typeface="+mn-lt"/>
                <a:ea typeface="+mn-ea"/>
                <a:cs typeface="+mn-cs"/>
              </a:rPr>
              <a:t>substitute each char in text for Huffman code, 14 bits or 22% of original </a:t>
            </a:r>
            <a:br>
              <a:rPr lang="en-CA" sz="1200" b="1"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                                                                                   plus </a:t>
            </a:r>
            <a:r>
              <a:rPr lang="en-CA" sz="1200" kern="1200" dirty="0" err="1">
                <a:solidFill>
                  <a:schemeClr val="tx1"/>
                </a:solidFill>
                <a:effectLst/>
                <a:latin typeface="+mn-lt"/>
                <a:ea typeface="+mn-ea"/>
                <a:cs typeface="+mn-cs"/>
              </a:rPr>
              <a:t>charArray</a:t>
            </a:r>
            <a:r>
              <a:rPr lang="en-CA" sz="1200" kern="1200" dirty="0">
                <a:solidFill>
                  <a:schemeClr val="tx1"/>
                </a:solidFill>
                <a:effectLst/>
                <a:latin typeface="+mn-lt"/>
                <a:ea typeface="+mn-ea"/>
                <a:cs typeface="+mn-cs"/>
              </a:rPr>
              <a:t> and </a:t>
            </a:r>
            <a:r>
              <a:rPr lang="en-CA" sz="1200" kern="1200" dirty="0" err="1">
                <a:solidFill>
                  <a:schemeClr val="tx1"/>
                </a:solidFill>
                <a:effectLst/>
                <a:latin typeface="+mn-lt"/>
                <a:ea typeface="+mn-ea"/>
                <a:cs typeface="+mn-cs"/>
              </a:rPr>
              <a:t>counterAR</a:t>
            </a:r>
            <a:r>
              <a:rPr lang="en-CA" sz="1200" kern="1200" dirty="0">
                <a:solidFill>
                  <a:schemeClr val="tx1"/>
                </a:solidFill>
                <a:effectLst/>
                <a:latin typeface="+mn-lt"/>
                <a:ea typeface="+mn-ea"/>
                <a:cs typeface="+mn-cs"/>
              </a:rPr>
              <a:t> to recreate binary tree</a:t>
            </a:r>
            <a:br>
              <a:rPr lang="en-CA" sz="1200" kern="1200" dirty="0">
                <a:solidFill>
                  <a:schemeClr val="tx1"/>
                </a:solidFill>
                <a:effectLst/>
                <a:latin typeface="+mn-lt"/>
                <a:ea typeface="+mn-ea"/>
                <a:cs typeface="+mn-cs"/>
              </a:rPr>
            </a:br>
            <a:r>
              <a:rPr lang="en-CA" sz="1200" b="1" kern="1200" dirty="0">
                <a:solidFill>
                  <a:schemeClr val="tx1"/>
                </a:solidFill>
                <a:effectLst/>
                <a:latin typeface="+mn-lt"/>
                <a:ea typeface="+mn-ea"/>
                <a:cs typeface="+mn-cs"/>
              </a:rPr>
              <a:t>decode:     1 goes right, 0 goes down/left, stop at end node, get char, restart at top.</a:t>
            </a:r>
            <a:br>
              <a:rPr lang="en-CA" sz="1200" b="1" kern="1200" dirty="0">
                <a:solidFill>
                  <a:schemeClr val="tx1"/>
                </a:solidFill>
                <a:effectLst/>
                <a:latin typeface="+mn-lt"/>
                <a:ea typeface="+mn-ea"/>
                <a:cs typeface="+mn-cs"/>
              </a:rPr>
            </a:br>
            <a:r>
              <a:rPr lang="en-CA" sz="1200" b="1" kern="1200" dirty="0">
                <a:solidFill>
                  <a:schemeClr val="tx1"/>
                </a:solidFill>
                <a:effectLst/>
                <a:latin typeface="+mn-lt"/>
                <a:ea typeface="+mn-ea"/>
                <a:cs typeface="+mn-cs"/>
              </a:rPr>
              <a:t>            shortest path in binary tree for most frequent characters</a:t>
            </a:r>
            <a:endParaRPr lang="en-CA" dirty="0"/>
          </a:p>
          <a:p>
            <a:endParaRPr lang="en-CA" dirty="0"/>
          </a:p>
          <a:p>
            <a:r>
              <a:rPr lang="en-US" dirty="0"/>
              <a:t>https://www.youtube.com/watch?v=ZdooBTdW5bM (how to compress )</a:t>
            </a:r>
            <a:br>
              <a:rPr lang="en-US" dirty="0"/>
            </a:br>
            <a:r>
              <a:rPr lang="en-US" dirty="0"/>
              <a:t>go to 4:30 in the video to decompress the bits at the end. Each encoded bit takes you down one branch of the tree.</a:t>
            </a:r>
          </a:p>
          <a:p>
            <a:endParaRPr lang="en-US" dirty="0"/>
          </a:p>
          <a:p>
            <a:r>
              <a:rPr lang="en-US" dirty="0"/>
              <a:t>For a quick encode &amp; decode explanation, see David Esposito's mini lecture/demonstration:</a:t>
            </a:r>
          </a:p>
          <a:p>
            <a:r>
              <a:rPr lang="en-US" dirty="0"/>
              <a:t>https://www.youtube.com/watch?v=AqFliCFNBWI (quick review of compression)</a:t>
            </a:r>
          </a:p>
          <a:p>
            <a:r>
              <a:rPr lang="en-US" dirty="0"/>
              <a:t>https://www.youtube.com/watch?v=kJE5u7PFY2E (the simplicity of decoding using binary trees)</a:t>
            </a:r>
            <a:br>
              <a:rPr lang="en-US" dirty="0"/>
            </a:br>
            <a:r>
              <a:rPr lang="en-CA" dirty="0"/>
              <a:t>raw text:	sally sells sea shells </a:t>
            </a:r>
          </a:p>
          <a:p>
            <a:r>
              <a:rPr lang="en-CA" dirty="0" err="1"/>
              <a:t>charArray</a:t>
            </a:r>
            <a:r>
              <a:rPr lang="en-CA" dirty="0"/>
              <a:t>:	s	a	l	y	_	e	h</a:t>
            </a:r>
          </a:p>
          <a:p>
            <a:r>
              <a:rPr lang="en-CA" dirty="0" err="1"/>
              <a:t>counterAr</a:t>
            </a:r>
            <a:r>
              <a:rPr lang="en-CA" dirty="0"/>
              <a:t>:	6	2	6	1	3	3	1</a:t>
            </a:r>
            <a:br>
              <a:rPr lang="en-CA" dirty="0"/>
            </a:br>
            <a:r>
              <a:rPr lang="en-CA" dirty="0"/>
              <a:t>Frequency of unique char used to build binary tree.</a:t>
            </a:r>
            <a:endParaRPr lang="en-US" dirty="0"/>
          </a:p>
        </p:txBody>
      </p:sp>
      <p:sp>
        <p:nvSpPr>
          <p:cNvPr id="5" name="Slide Number Placeholder 4">
            <a:extLst>
              <a:ext uri="{FF2B5EF4-FFF2-40B4-BE49-F238E27FC236}">
                <a16:creationId xmlns:a16="http://schemas.microsoft.com/office/drawing/2014/main" id="{8C668E62-0B9C-4007-A084-39D52339C07F}"/>
              </a:ext>
            </a:extLst>
          </p:cNvPr>
          <p:cNvSpPr>
            <a:spLocks noGrp="1"/>
          </p:cNvSpPr>
          <p:nvPr>
            <p:ph type="sldNum" sz="quarter" idx="5"/>
          </p:nvPr>
        </p:nvSpPr>
        <p:spPr/>
        <p:txBody>
          <a:bodyPr/>
          <a:lstStyle/>
          <a:p>
            <a:fld id="{6B4AFDE2-38B7-476D-8121-40D77B7EA414}" type="slidenum">
              <a:rPr lang="en-CA" smtClean="0"/>
              <a:pPr/>
              <a:t>11</a:t>
            </a:fld>
            <a:endParaRPr lang="en-CA"/>
          </a:p>
        </p:txBody>
      </p:sp>
      <p:sp>
        <p:nvSpPr>
          <p:cNvPr id="8" name="Slide Image Placeholder 7">
            <a:extLst>
              <a:ext uri="{FF2B5EF4-FFF2-40B4-BE49-F238E27FC236}">
                <a16:creationId xmlns:a16="http://schemas.microsoft.com/office/drawing/2014/main" id="{1B15B5BC-2C8E-4EE0-A6D2-E60B3A769F03}"/>
              </a:ext>
            </a:extLst>
          </p:cNvPr>
          <p:cNvSpPr>
            <a:spLocks noGrp="1" noRot="1" noChangeAspect="1"/>
          </p:cNvSpPr>
          <p:nvPr>
            <p:ph type="sldImg"/>
          </p:nvPr>
        </p:nvSpPr>
        <p:spPr>
          <a:xfrm>
            <a:off x="908050" y="255588"/>
            <a:ext cx="3584575" cy="2016125"/>
          </a:xfrm>
        </p:spPr>
      </p:sp>
    </p:spTree>
    <p:extLst>
      <p:ext uri="{BB962C8B-B14F-4D97-AF65-F5344CB8AC3E}">
        <p14:creationId xmlns:p14="http://schemas.microsoft.com/office/powerpoint/2010/main" val="3251893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Lossless files use compression techniques which preserve the original data in the file. </a:t>
            </a:r>
          </a:p>
          <a:p>
            <a:r>
              <a:rPr lang="en-US" dirty="0"/>
              <a:t>Digital, quantitative data such as characters, numbers, and symbols is ALWAYS stored in lossless format.</a:t>
            </a:r>
          </a:p>
          <a:p>
            <a:endParaRPr lang="en-US" dirty="0"/>
          </a:p>
          <a:p>
            <a:r>
              <a:rPr lang="en-US" b="1" dirty="0"/>
              <a:t>JPEG XL </a:t>
            </a:r>
            <a:r>
              <a:rPr lang="en-US" dirty="0"/>
              <a:t>is roughly 60% more efficient than JPEG. In March 2022, the JPEG XL specification was published as an ISO standard. https://jpeg.org/jpegxl/ (see also "Common Compression File Formats" slide)</a:t>
            </a:r>
          </a:p>
          <a:p>
            <a:r>
              <a:rPr lang="en-US" b="1" dirty="0" err="1"/>
              <a:t>WebP</a:t>
            </a:r>
            <a:r>
              <a:rPr lang="en-US" b="1" dirty="0"/>
              <a:t> </a:t>
            </a:r>
            <a:r>
              <a:rPr lang="en-US" dirty="0"/>
              <a:t>adoption has grown since 2019 and was on track to overtake PNG as the second most frequently used format. </a:t>
            </a:r>
            <a:br>
              <a:rPr lang="en-US" dirty="0"/>
            </a:br>
            <a:r>
              <a:rPr lang="en-US" b="0" dirty="0"/>
              <a:t>But with JPEG XL, it's a horse race. </a:t>
            </a:r>
          </a:p>
          <a:p>
            <a:endParaRPr lang="en-US" dirty="0"/>
          </a:p>
          <a:p>
            <a:r>
              <a:rPr lang="en-CA" sz="1200" b="0" i="0" kern="1200" dirty="0">
                <a:solidFill>
                  <a:schemeClr val="tx1"/>
                </a:solidFill>
                <a:effectLst/>
                <a:latin typeface="+mn-lt"/>
                <a:ea typeface="+mn-ea"/>
                <a:cs typeface="+mn-cs"/>
              </a:rPr>
              <a:t>Data representing qualitative properties in the analog world such as images, audio, and video can be stored as lossless (highest digital resolution of the original encoding/capture.) or "lossy" meaning resolution is reduced resulting in smaller file size. When lossless data is converted from one format to another, there is no loss in quality during the transformation. When lossy data is converted from one format to another, quality may be lost with each transformation. </a:t>
            </a:r>
            <a:br>
              <a:rPr lang="en-CA" sz="1200" b="0" i="0" kern="1200" dirty="0">
                <a:solidFill>
                  <a:schemeClr val="tx1"/>
                </a:solidFill>
                <a:effectLst/>
                <a:latin typeface="+mn-lt"/>
                <a:ea typeface="+mn-ea"/>
                <a:cs typeface="+mn-cs"/>
              </a:rPr>
            </a:br>
            <a:r>
              <a:rPr lang="en-CA" sz="1200" b="0" i="0" kern="1200" dirty="0">
                <a:solidFill>
                  <a:schemeClr val="tx1"/>
                </a:solidFill>
                <a:effectLst/>
                <a:latin typeface="+mn-lt"/>
                <a:ea typeface="+mn-ea"/>
                <a:cs typeface="+mn-cs"/>
              </a:rPr>
              <a:t>See </a:t>
            </a:r>
            <a:r>
              <a:rPr lang="en-GB" dirty="0">
                <a:hlinkClick r:id="rId3"/>
              </a:rPr>
              <a:t>Generation Loss – JPEG, </a:t>
            </a:r>
            <a:r>
              <a:rPr lang="en-GB" dirty="0" err="1">
                <a:hlinkClick r:id="rId3"/>
              </a:rPr>
              <a:t>WebP</a:t>
            </a:r>
            <a:r>
              <a:rPr lang="en-GB" dirty="0">
                <a:hlinkClick r:id="rId3"/>
              </a:rPr>
              <a:t>, JPEG XL, AVIF – </a:t>
            </a:r>
            <a:r>
              <a:rPr lang="en-GB" dirty="0"/>
              <a:t>a graphic 40second display </a:t>
            </a:r>
            <a:r>
              <a:rPr lang="en-CA" sz="1200" b="0" i="0" kern="1200" dirty="0">
                <a:solidFill>
                  <a:schemeClr val="tx1"/>
                </a:solidFill>
                <a:effectLst/>
                <a:latin typeface="+mn-lt"/>
                <a:ea typeface="+mn-ea"/>
                <a:cs typeface="+mn-cs"/>
              </a:rPr>
              <a:t>https://www.youtube.com/watch?v=qc2DvJpXh-A&amp;t=7s</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GIF = Graphics Interchange Format (1987) </a:t>
            </a:r>
          </a:p>
          <a:p>
            <a:r>
              <a:rPr lang="en-CA" sz="1200" b="0" i="0" kern="1200" dirty="0">
                <a:solidFill>
                  <a:schemeClr val="tx1"/>
                </a:solidFill>
                <a:effectLst/>
                <a:latin typeface="+mn-lt"/>
                <a:ea typeface="+mn-ea"/>
                <a:cs typeface="+mn-cs"/>
              </a:rPr>
              <a:t>PNG = Portable Network Graphics (1994)</a:t>
            </a:r>
          </a:p>
          <a:p>
            <a:r>
              <a:rPr lang="en-GB" b="0" dirty="0"/>
              <a:t>TIFF = Tag Image File Format for graphic designers (1992)</a:t>
            </a:r>
          </a:p>
          <a:p>
            <a:r>
              <a:rPr lang="en-US" sz="1200" b="0" i="0" kern="1200" dirty="0">
                <a:solidFill>
                  <a:schemeClr val="tx1"/>
                </a:solidFill>
                <a:effectLst/>
                <a:latin typeface="+mn-lt"/>
                <a:ea typeface="+mn-ea"/>
                <a:cs typeface="+mn-cs"/>
              </a:rPr>
              <a:t>JPEG = Joint Photographic Experts Group </a:t>
            </a:r>
            <a:r>
              <a:rPr lang="en-GB" b="0" dirty="0"/>
              <a:t>(1992) variable compression ratio </a:t>
            </a:r>
            <a:r>
              <a:rPr lang="en-US" dirty="0"/>
              <a:t>trading off picture quality for smaller file size</a:t>
            </a:r>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FLAC = Free Lossless Audio Codec, ALAC = Apple Lossless Audio Codec.</a:t>
            </a:r>
            <a:endParaRPr lang="en-US" dirty="0"/>
          </a:p>
          <a:p>
            <a:endParaRPr lang="en-US" dirty="0"/>
          </a:p>
          <a:p>
            <a:r>
              <a:rPr lang="en-US" dirty="0"/>
              <a:t>Lossy compression first degrades the quality of original data to reduce the size, then applies compression techniques on the remaining data.</a:t>
            </a:r>
          </a:p>
          <a:p>
            <a:r>
              <a:rPr lang="en-US" dirty="0"/>
              <a:t>Lossy files are for end-use only, not for modification/editing which requires original data ( from lossless compression).  Be mindful of the Use Case.</a:t>
            </a:r>
          </a:p>
          <a:p>
            <a:r>
              <a:rPr lang="en-US" dirty="0"/>
              <a:t>Creating a Lossy file from a Lossy file would introduce </a:t>
            </a:r>
            <a:r>
              <a:rPr lang="en-CA" dirty="0"/>
              <a:t>additional artifacts and further unnecessary information loss; always create a lossy file from the original, high-resolution, lossless source.</a:t>
            </a:r>
            <a:endParaRPr lang="en-US" dirty="0"/>
          </a:p>
          <a:p>
            <a:endParaRPr lang="en-US" dirty="0"/>
          </a:p>
          <a:p>
            <a:r>
              <a:rPr lang="en-US" dirty="0"/>
              <a:t>https://en.wikipedia.org/wiki/Lossless_compression</a:t>
            </a:r>
          </a:p>
          <a:p>
            <a:r>
              <a:rPr lang="en-US" dirty="0"/>
              <a:t>https://en.wikipedia.org/wiki/Lossy_compression</a:t>
            </a:r>
          </a:p>
        </p:txBody>
      </p:sp>
      <p:sp>
        <p:nvSpPr>
          <p:cNvPr id="5" name="Slide Number Placeholder 4">
            <a:extLst>
              <a:ext uri="{FF2B5EF4-FFF2-40B4-BE49-F238E27FC236}">
                <a16:creationId xmlns:a16="http://schemas.microsoft.com/office/drawing/2014/main" id="{CECB181D-DC62-4D9B-9A60-6F1C8EFE1F50}"/>
              </a:ext>
            </a:extLst>
          </p:cNvPr>
          <p:cNvSpPr>
            <a:spLocks noGrp="1"/>
          </p:cNvSpPr>
          <p:nvPr>
            <p:ph type="sldNum" sz="quarter" idx="5"/>
          </p:nvPr>
        </p:nvSpPr>
        <p:spPr/>
        <p:txBody>
          <a:bodyPr/>
          <a:lstStyle/>
          <a:p>
            <a:fld id="{6B4AFDE2-38B7-476D-8121-40D77B7EA414}" type="slidenum">
              <a:rPr lang="en-CA" smtClean="0"/>
              <a:pPr/>
              <a:t>12</a:t>
            </a:fld>
            <a:endParaRPr lang="en-CA"/>
          </a:p>
        </p:txBody>
      </p:sp>
      <p:sp>
        <p:nvSpPr>
          <p:cNvPr id="8" name="Slide Image Placeholder 7">
            <a:extLst>
              <a:ext uri="{FF2B5EF4-FFF2-40B4-BE49-F238E27FC236}">
                <a16:creationId xmlns:a16="http://schemas.microsoft.com/office/drawing/2014/main" id="{6DE1AF44-8D33-48E1-BFD0-737ACFE28A04}"/>
              </a:ext>
            </a:extLst>
          </p:cNvPr>
          <p:cNvSpPr>
            <a:spLocks noGrp="1" noRot="1" noChangeAspect="1"/>
          </p:cNvSpPr>
          <p:nvPr>
            <p:ph type="sldImg"/>
          </p:nvPr>
        </p:nvSpPr>
        <p:spPr>
          <a:xfrm>
            <a:off x="908050" y="255588"/>
            <a:ext cx="3584575" cy="2016125"/>
          </a:xfrm>
        </p:spPr>
      </p:sp>
    </p:spTree>
    <p:extLst>
      <p:ext uri="{BB962C8B-B14F-4D97-AF65-F5344CB8AC3E}">
        <p14:creationId xmlns:p14="http://schemas.microsoft.com/office/powerpoint/2010/main" val="3510987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Only give a graphic artist/designer a TIFF file: high-rez, no compression</a:t>
            </a:r>
          </a:p>
          <a:p>
            <a:r>
              <a:rPr lang="en-US" dirty="0"/>
              <a:t>JPG good for images (non-graphics) with built-in variable compression / resolution trade-off. Minimum compression is 90% of original. </a:t>
            </a:r>
          </a:p>
          <a:p>
            <a:r>
              <a:rPr lang="en-US" dirty="0"/>
              <a:t>PNG good for graphics (non-photo) with lossless compression.</a:t>
            </a:r>
          </a:p>
          <a:p>
            <a:endParaRPr lang="en-US" dirty="0"/>
          </a:p>
          <a:p>
            <a:pPr lvl="0"/>
            <a:r>
              <a:rPr lang="en-US" dirty="0"/>
              <a:t>Your eCommerce site must load quickly which means lossy compression of images </a:t>
            </a:r>
          </a:p>
          <a:p>
            <a:pPr lvl="0"/>
            <a:r>
              <a:rPr lang="en-US" dirty="0"/>
              <a:t>but the customer likely wants to sample details which means large files with time-consuming downloads.</a:t>
            </a:r>
          </a:p>
          <a:p>
            <a:pPr lvl="0"/>
            <a:r>
              <a:rPr lang="en-US" dirty="0"/>
              <a:t>You must balance your lossy compression choices to get optimum page load performance.</a:t>
            </a:r>
            <a:endParaRPr lang="en-CA" dirty="0"/>
          </a:p>
          <a:p>
            <a:endParaRPr lang="en-CA" dirty="0"/>
          </a:p>
          <a:p>
            <a:r>
              <a:rPr lang="en-CA" dirty="0"/>
              <a:t>All image formats have different uses and different attributes. Know exactly what image format to use for web use, print, social platforms, logos and much more with this handy cheat sheet. </a:t>
            </a:r>
            <a:r>
              <a:rPr lang="en-US" dirty="0"/>
              <a:t>See https://makeawebsitehub.com/image-formats-mega-cheat-sheets/ </a:t>
            </a:r>
          </a:p>
          <a:p>
            <a:r>
              <a:rPr lang="en-US" dirty="0"/>
              <a:t>https://kinsta.com/blog/optimize-images-for-web/</a:t>
            </a:r>
          </a:p>
          <a:p>
            <a:r>
              <a:rPr lang="en-US" dirty="0"/>
              <a:t>Google: </a:t>
            </a:r>
            <a:r>
              <a:rPr lang="en-CA" dirty="0"/>
              <a:t>optimize lossy and lossless compression for page load performance</a:t>
            </a:r>
            <a:endParaRPr lang="en-US" dirty="0"/>
          </a:p>
          <a:p>
            <a:endParaRPr lang="en-US" dirty="0"/>
          </a:p>
          <a:p>
            <a:r>
              <a:rPr lang="en-US" dirty="0"/>
              <a:t>Compression of analog images and music into digital artifacts is based on this:</a:t>
            </a:r>
            <a:br>
              <a:rPr lang="en-US" dirty="0"/>
            </a:br>
            <a:r>
              <a:rPr lang="en-CA" dirty="0"/>
              <a:t>https://getpocket.com/explore/item/</a:t>
            </a:r>
            <a:r>
              <a:rPr lang="en-CA" b="1" dirty="0"/>
              <a:t>the-math-trick-behind-mp3s-jpegs-and-homer-simpson-s-face</a:t>
            </a:r>
            <a:endParaRPr lang="en-US" dirty="0"/>
          </a:p>
          <a:p>
            <a:endParaRPr lang="en-US" dirty="0"/>
          </a:p>
        </p:txBody>
      </p:sp>
      <p:sp>
        <p:nvSpPr>
          <p:cNvPr id="5" name="Slide Number Placeholder 4">
            <a:extLst>
              <a:ext uri="{FF2B5EF4-FFF2-40B4-BE49-F238E27FC236}">
                <a16:creationId xmlns:a16="http://schemas.microsoft.com/office/drawing/2014/main" id="{B01F6884-CD4C-4374-A38A-0DFC64FE7E59}"/>
              </a:ext>
            </a:extLst>
          </p:cNvPr>
          <p:cNvSpPr>
            <a:spLocks noGrp="1"/>
          </p:cNvSpPr>
          <p:nvPr>
            <p:ph type="sldNum" sz="quarter" idx="5"/>
          </p:nvPr>
        </p:nvSpPr>
        <p:spPr/>
        <p:txBody>
          <a:bodyPr/>
          <a:lstStyle/>
          <a:p>
            <a:fld id="{6B4AFDE2-38B7-476D-8121-40D77B7EA414}" type="slidenum">
              <a:rPr lang="en-CA" smtClean="0"/>
              <a:pPr/>
              <a:t>13</a:t>
            </a:fld>
            <a:endParaRPr lang="en-CA"/>
          </a:p>
        </p:txBody>
      </p:sp>
      <p:sp>
        <p:nvSpPr>
          <p:cNvPr id="8" name="Slide Image Placeholder 7">
            <a:extLst>
              <a:ext uri="{FF2B5EF4-FFF2-40B4-BE49-F238E27FC236}">
                <a16:creationId xmlns:a16="http://schemas.microsoft.com/office/drawing/2014/main" id="{81717E37-A629-4679-8524-B48FD8F52504}"/>
              </a:ext>
            </a:extLst>
          </p:cNvPr>
          <p:cNvSpPr>
            <a:spLocks noGrp="1" noRot="1" noChangeAspect="1"/>
          </p:cNvSpPr>
          <p:nvPr>
            <p:ph type="sldImg"/>
          </p:nvPr>
        </p:nvSpPr>
        <p:spPr>
          <a:xfrm>
            <a:off x="908050" y="255588"/>
            <a:ext cx="3584575" cy="2016125"/>
          </a:xfrm>
        </p:spPr>
      </p:sp>
    </p:spTree>
    <p:extLst>
      <p:ext uri="{BB962C8B-B14F-4D97-AF65-F5344CB8AC3E}">
        <p14:creationId xmlns:p14="http://schemas.microsoft.com/office/powerpoint/2010/main" val="2199166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255588"/>
            <a:ext cx="3584575" cy="20161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sizes are proportional to the audio formats' kilo bits per second, the amount of musical detail.</a:t>
            </a:r>
            <a:br>
              <a:rPr lang="en-CA" dirty="0"/>
            </a:br>
            <a:r>
              <a:rPr lang="en-CA" dirty="0"/>
              <a:t>Fortunately, ears are better than eyes at filling in the blanks and resolving what isn't there.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High-Resolution Audio’s (HRA) bitrate of 9,216 kbps is the resolution of many recording studio masters, is 6.5 times higher than that of CD WAV files (1,411 kbps) and almost 29 times higher than that of MP3/AAC (320 kbps). </a:t>
            </a:r>
            <a:endParaRPr lang="en-US" dirty="0"/>
          </a:p>
          <a:p>
            <a:endParaRPr lang="en-CA" dirty="0"/>
          </a:p>
          <a:p>
            <a:r>
              <a:rPr lang="en-CA" b="1" dirty="0"/>
              <a:t>The reproduction equipment and the environment where it is used determines suitability. </a:t>
            </a:r>
          </a:p>
          <a:p>
            <a:r>
              <a:rPr lang="en-CA" dirty="0"/>
              <a:t>On the subway, with so-so earphones getting signal from a weak amplifier on the noisy main board of your smartphone fed by a software DAC, it is hard to notice the difference between an AAC and </a:t>
            </a:r>
            <a:r>
              <a:rPr lang="en-CA" dirty="0" err="1"/>
              <a:t>HiRes</a:t>
            </a:r>
            <a:r>
              <a:rPr lang="en-CA" dirty="0"/>
              <a:t> source.</a:t>
            </a:r>
          </a:p>
          <a:p>
            <a:r>
              <a:rPr lang="en-CA" dirty="0"/>
              <a:t>In a quiet room, with excellent speakers played at concert volume by a high-power class A/B amp fed by a high-quality outboard DAC, </a:t>
            </a:r>
            <a:br>
              <a:rPr lang="en-CA" dirty="0"/>
            </a:br>
            <a:r>
              <a:rPr lang="en-CA" dirty="0"/>
              <a:t>a 24bit/96kHz source sounds like you are in the recording studio and an MP3 file sounds like you are still on the subway.</a:t>
            </a:r>
          </a:p>
          <a:p>
            <a:endParaRPr lang="en-CA" dirty="0"/>
          </a:p>
          <a:p>
            <a:r>
              <a:rPr lang="en-US" b="1" dirty="0"/>
              <a:t>Apple iTunes made a brilliant compromise on audio files: </a:t>
            </a:r>
          </a:p>
          <a:p>
            <a:pPr marL="171450" indent="-171450">
              <a:buFont typeface="Arial" panose="020B0604020202020204" pitchFamily="34" charset="0"/>
              <a:buChar char="•"/>
            </a:pPr>
            <a:r>
              <a:rPr lang="en-US" dirty="0"/>
              <a:t>the proprietary AAC format sounded better than MP3 at the same bitrate and file size. </a:t>
            </a:r>
          </a:p>
          <a:p>
            <a:pPr marL="628650" lvl="1" indent="-171450">
              <a:buFont typeface="Arial" panose="020B0604020202020204" pitchFamily="34" charset="0"/>
              <a:buChar char="•"/>
            </a:pPr>
            <a:r>
              <a:rPr lang="en-US" dirty="0"/>
              <a:t>AAC is now playable on Android but is guaranteed to sound worse. This problem is remedied by purchasing an Apple product or using industry standard file formats.</a:t>
            </a:r>
          </a:p>
          <a:p>
            <a:pPr marL="171450" indent="-171450">
              <a:buFont typeface="Arial" panose="020B0604020202020204" pitchFamily="34" charset="0"/>
              <a:buChar char="•"/>
            </a:pPr>
            <a:r>
              <a:rPr lang="en-US" dirty="0"/>
              <a:t>It sounded good enough the way most Apple users listened to their music.</a:t>
            </a:r>
          </a:p>
          <a:p>
            <a:pPr marL="0" indent="0">
              <a:buFont typeface="Arial" panose="020B0604020202020204" pitchFamily="34" charset="0"/>
              <a:buNone/>
            </a:pPr>
            <a:r>
              <a:rPr lang="en-US" dirty="0"/>
              <a:t>The AAC file size was small enough to </a:t>
            </a:r>
          </a:p>
          <a:p>
            <a:pPr marL="457200" lvl="1" indent="0">
              <a:buFont typeface="Arial" panose="020B0604020202020204" pitchFamily="34" charset="0"/>
              <a:buNone/>
            </a:pPr>
            <a:r>
              <a:rPr lang="en-US" dirty="0"/>
              <a:t>a) not blow up your mobile data plan, </a:t>
            </a:r>
          </a:p>
          <a:p>
            <a:pPr marL="457200" lvl="1" indent="0">
              <a:buFont typeface="Arial" panose="020B0604020202020204" pitchFamily="34" charset="0"/>
              <a:buNone/>
            </a:pPr>
            <a:r>
              <a:rPr lang="en-US" dirty="0"/>
              <a:t>b) not take too long to download, </a:t>
            </a:r>
          </a:p>
          <a:p>
            <a:pPr marL="457200" lvl="1" indent="0">
              <a:buFont typeface="Arial" panose="020B0604020202020204" pitchFamily="34" charset="0"/>
              <a:buNone/>
            </a:pPr>
            <a:r>
              <a:rPr lang="en-US" dirty="0"/>
              <a:t>c) not fill up secondary storage on your iPod / iPhone too soon, </a:t>
            </a:r>
          </a:p>
          <a:p>
            <a:pPr marL="0" lvl="0" indent="0">
              <a:buFont typeface="Arial" panose="020B0604020202020204" pitchFamily="34" charset="0"/>
              <a:buNone/>
            </a:pPr>
            <a:r>
              <a:rPr lang="en-US" dirty="0"/>
              <a:t>thus allowing you to make many more iTunes purchases, and eventually another iPhone with more storage.</a:t>
            </a:r>
          </a:p>
          <a:p>
            <a:pPr lvl="0"/>
            <a:endParaRPr lang="en-US" dirty="0"/>
          </a:p>
          <a:p>
            <a:pPr lvl="0"/>
            <a:r>
              <a:rPr lang="en-US" dirty="0"/>
              <a:t>Size of one hour of music:</a:t>
            </a:r>
          </a:p>
          <a:p>
            <a:pPr lvl="0"/>
            <a:r>
              <a:rPr lang="en-CA" dirty="0"/>
              <a:t>CD/WAV: 1,411.2 kbps, 16 bit, 44.1 </a:t>
            </a:r>
            <a:r>
              <a:rPr lang="en-CA" dirty="0" err="1"/>
              <a:t>KHz</a:t>
            </a:r>
            <a:r>
              <a:rPr lang="en-CA" dirty="0"/>
              <a:t>, 635.04 MB  </a:t>
            </a:r>
            <a:r>
              <a:rPr lang="en-CA" b="1" dirty="0"/>
              <a:t>100% baseline</a:t>
            </a:r>
          </a:p>
          <a:p>
            <a:pPr lvl="0"/>
            <a:r>
              <a:rPr lang="en-US" dirty="0"/>
              <a:t>MP3/AAC: 320 kbps, </a:t>
            </a:r>
            <a:r>
              <a:rPr lang="en-CA" dirty="0"/>
              <a:t>144.0 MB   23% of WAV, 7% of HRA</a:t>
            </a:r>
          </a:p>
          <a:p>
            <a:pPr lvl="0"/>
            <a:r>
              <a:rPr lang="en-US" dirty="0"/>
              <a:t>F</a:t>
            </a:r>
            <a:r>
              <a:rPr lang="en-CA" dirty="0"/>
              <a:t>LAC: lossless, about 50% of WAV or HRA native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t>
            </a:r>
            <a:r>
              <a:rPr lang="en-CA" dirty="0"/>
              <a:t>RA: 9,216 kbps, 24 bit, 96KHz, ~4 GB native format is 6.5 times the size of a WAV file which is why HRA is always shipped in FLAC file format.</a:t>
            </a:r>
          </a:p>
          <a:p>
            <a:pPr lvl="0"/>
            <a:r>
              <a:rPr lang="en-CA" dirty="0"/>
              <a:t>HRA in FLAC format is ~2 GB or 327% of WAV</a:t>
            </a:r>
          </a:p>
          <a:p>
            <a:pPr lvl="0"/>
            <a:endParaRPr lang="en-CA" dirty="0"/>
          </a:p>
          <a:p>
            <a:pPr lvl="0"/>
            <a:r>
              <a:rPr lang="en-CA" dirty="0"/>
              <a:t>In one professor's </a:t>
            </a:r>
            <a:r>
              <a:rPr lang="en-CA" dirty="0" err="1"/>
              <a:t>HRA</a:t>
            </a:r>
            <a:r>
              <a:rPr lang="en-CA" dirty="0"/>
              <a:t> collection of 1,000+ files, the average size is 63 MB per file.</a:t>
            </a:r>
          </a:p>
          <a:p>
            <a:pPr lvl="0"/>
            <a:endParaRPr lang="en-CA" dirty="0"/>
          </a:p>
          <a:p>
            <a:r>
              <a:rPr lang="en-CA" dirty="0"/>
              <a:t>https://www.stereophile.com/features/308mp3cd/index.html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https://www.whathifi.com/us/advice/mp3-aac-wav-flac-all-the-audio-file-formats-explained</a:t>
            </a:r>
          </a:p>
          <a:p>
            <a:r>
              <a:rPr lang="en-US" dirty="0"/>
              <a:t>https://en.wikipedia.org/wiki/Vorbis describes ogg file extension</a:t>
            </a:r>
          </a:p>
          <a:p>
            <a:r>
              <a:rPr lang="en-US" dirty="0"/>
              <a:t>https://www.soundguys.com/the-ultimate-guide-to-bluetooth-headphones-aac-20296/</a:t>
            </a:r>
          </a:p>
          <a:p>
            <a:r>
              <a:rPr lang="en-US" dirty="0"/>
              <a:t>https://www.masteringthemix.com/blogs/learn/113159685-sample-rates-and-bit-depth-in-a-nutshell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This is how mp3 </a:t>
            </a:r>
            <a:r>
              <a:rPr lang="en-CA"/>
              <a:t>compression is done </a:t>
            </a:r>
            <a:r>
              <a:rPr lang="en-CA" dirty="0"/>
              <a:t>and why it works: </a:t>
            </a:r>
            <a:br>
              <a:rPr lang="en-CA" dirty="0"/>
            </a:br>
            <a:r>
              <a:rPr lang="en-CA" dirty="0"/>
              <a:t>https://cs.stanford.edu/people/eroberts/courses/soco/projects/data-compression/lossy/mp3/concept.htm</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See also Psychoacoustic Models for Perceptual Audio Coding</a:t>
            </a:r>
            <a:br>
              <a:rPr lang="en-CA" dirty="0"/>
            </a:br>
            <a:r>
              <a:rPr lang="en-CA" dirty="0"/>
              <a:t>https://www.mdpi.com/2076-3417/9/14/2854</a:t>
            </a:r>
            <a:endParaRPr lang="en-US" b="1" dirty="0"/>
          </a:p>
          <a:p>
            <a:endParaRPr lang="en-US" dirty="0"/>
          </a:p>
          <a:p>
            <a:r>
              <a:rPr lang="en-US" dirty="0"/>
              <a:t>How Fourier Transformation enables MP3 compression</a:t>
            </a:r>
            <a:br>
              <a:rPr lang="en-US" dirty="0"/>
            </a:br>
            <a:r>
              <a:rPr lang="en-US" dirty="0"/>
              <a:t>https://getpocket.com/explore/item/the-math-trick-behind-mp3s-jpegs-and-homer-simpson-s-face?utm_source=pocket-newtab</a:t>
            </a:r>
          </a:p>
          <a:p>
            <a:r>
              <a:rPr lang="en-CA" dirty="0"/>
              <a:t>https://www.rollingstone.com/feature/beatles-sgt-pepper-artwork-10-things-you-didnt-know-107812/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680096-4B06-4E27-AFEB-B07A9567B62D}" type="slidenum">
              <a:rPr kumimoji="0" lang="en-CA"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2938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255588"/>
            <a:ext cx="3584575" cy="20161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resolutions are proportional to the audio formats' kilo bits per second, the amount of musical detail.</a:t>
            </a:r>
            <a:br>
              <a:rPr lang="en-CA" dirty="0"/>
            </a:br>
            <a:r>
              <a:rPr lang="en-CA" dirty="0"/>
              <a:t>Fortunately, ears are better than eyes at filling in the blanks and resolving what isn't really there.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If you are going to listen to streamed music, please use Tidal. They pay artists 2 to 40 times more than other services such as Spotify.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Amazon Prime Music and YouTube audio is only 256kbps.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Most other services offer CD-quality (16-bit/44.1kHz) streams at a minimum, with Hi-Res tier optional offerings.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N.B. If you listen on wireless headphones | earbuds | speakers, CD-quality is as good as wireless gets; don't waste money on the Hi-Res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hlinkClick r:id="rId3"/>
              </a:rPr>
              <a:t>Hi-res music streaming services compared: which should you subscribe to? | What Hi-Fi? </a:t>
            </a:r>
            <a:r>
              <a:rPr lang="en-CA">
                <a:hlinkClick r:id="rId3"/>
              </a:rPr>
              <a:t>(whathifi.com)</a:t>
            </a:r>
            <a:br>
              <a:rPr lang="en-CA"/>
            </a:br>
            <a:r>
              <a:rPr lang="en-CA"/>
              <a:t>https://www.whathifi.com/advice/hi-res-music-streaming-services-compared</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680096-4B06-4E27-AFEB-B07A9567B62D}" type="slidenum">
              <a:rPr kumimoji="0" lang="en-CA"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4176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JXL is the new improved JPEG </a:t>
            </a:r>
            <a:r>
              <a:rPr lang="en-US" b="1" dirty="0"/>
              <a:t>XL</a:t>
            </a:r>
            <a:r>
              <a:rPr lang="en-US" dirty="0"/>
              <a:t>, ISO standard in March 2022 to replace .JPG, .GIF, .PNG</a:t>
            </a:r>
            <a:br>
              <a:rPr lang="en-US" dirty="0"/>
            </a:br>
            <a:r>
              <a:rPr lang="en-US" dirty="0"/>
              <a:t>-- has both lossless and lossy options, animations like GIF and PNG, </a:t>
            </a:r>
            <a:r>
              <a:rPr lang="en-GB" b="0" i="0" dirty="0">
                <a:solidFill>
                  <a:srgbClr val="111111"/>
                </a:solidFill>
                <a:effectLst/>
                <a:latin typeface="Roboto" panose="02000000000000000000" pitchFamily="2" charset="0"/>
              </a:rPr>
              <a:t>royalty free. </a:t>
            </a:r>
            <a:r>
              <a:rPr lang="en-US" dirty="0"/>
              <a:t>(more below)</a:t>
            </a:r>
          </a:p>
          <a:p>
            <a:endParaRPr lang="en-US" dirty="0"/>
          </a:p>
          <a:p>
            <a:r>
              <a:rPr lang="en-US" dirty="0"/>
              <a:t>Data archives </a:t>
            </a:r>
            <a:r>
              <a:rPr lang="en-US" b="1" dirty="0"/>
              <a:t>must</a:t>
            </a:r>
            <a:r>
              <a:rPr lang="en-US" dirty="0"/>
              <a:t> be lossless. Higher quality music is lossless if you consider CD quality “lossless”. Scalable images must be vector-based or lossless format. Everything else is a judgement call as to end-user requirements. The only  thing that is not a judgement call is to use ZIP archive format because every platform can read/write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SEE https://en.wikipedia.org/wiki/List_of_archive_formats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ZIP </a:t>
            </a:r>
            <a:r>
              <a:rPr lang="en-CA" b="0" dirty="0"/>
              <a:t>archive for folders &amp; files, with default compression and optional compression strategies &amp; types. Wide cross-platform 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Microsoft Office files with .- - - </a:t>
            </a:r>
            <a:r>
              <a:rPr lang="en-CA" b="1" dirty="0"/>
              <a:t>x</a:t>
            </a:r>
            <a:r>
              <a:rPr lang="en-CA" b="0" dirty="0"/>
              <a:t> </a:t>
            </a:r>
            <a:r>
              <a:rPr lang="en-GB" b="0" dirty="0"/>
              <a:t>extension indicate compressed OOXML files.</a:t>
            </a: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7z &amp; 7zip </a:t>
            </a:r>
            <a:r>
              <a:rPr lang="en-CA" b="0" dirty="0"/>
              <a:t>– open source standard </a:t>
            </a:r>
            <a:r>
              <a:rPr lang="en-CA" b="0" i="1" dirty="0"/>
              <a:t>but for </a:t>
            </a:r>
            <a:r>
              <a:rPr lang="en-CA" b="1" i="1" dirty="0"/>
              <a:t>Windows only </a:t>
            </a:r>
            <a:r>
              <a:rPr lang="en-CA" b="0" dirty="0"/>
              <a:t>with slightly better compression and much better encryption than ZIP.</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RAR</a:t>
            </a:r>
            <a:r>
              <a:rPr lang="en-CA" b="0" dirty="0"/>
              <a:t> – </a:t>
            </a:r>
            <a:r>
              <a:rPr lang="en-GB" b="0" dirty="0"/>
              <a:t>proprietary format, requires licensed copyrighted code to create .</a:t>
            </a:r>
            <a:r>
              <a:rPr lang="en-GB" b="0" dirty="0" err="1"/>
              <a:t>rar</a:t>
            </a:r>
            <a:r>
              <a:rPr lang="en-GB" b="0" dirty="0"/>
              <a:t> files. Many cross-platform utilities available to extract data from .</a:t>
            </a:r>
            <a:r>
              <a:rPr lang="en-GB" b="0" dirty="0" err="1"/>
              <a:t>rar</a:t>
            </a:r>
            <a:r>
              <a:rPr lang="en-GB" b="0" dirty="0"/>
              <a:t> files. Although second in popularity after zip files, its feature benefits over zip were workarounds to old technology constraints that are now mostly moot. These days, .</a:t>
            </a:r>
            <a:r>
              <a:rPr lang="en-GB" b="0" dirty="0" err="1"/>
              <a:t>rar</a:t>
            </a:r>
            <a:r>
              <a:rPr lang="en-GB" b="0" dirty="0"/>
              <a:t> files just annoy people; requires software (purchase and) installation with negligible benefit over ZIP format. </a:t>
            </a: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.tar.gz (*nix) TAR = </a:t>
            </a:r>
            <a:r>
              <a:rPr lang="en-US" b="1" dirty="0" err="1"/>
              <a:t>T</a:t>
            </a:r>
            <a:r>
              <a:rPr lang="en-US" b="0" dirty="0" err="1"/>
              <a:t>ape</a:t>
            </a:r>
            <a:r>
              <a:rPr lang="en-US" b="1" dirty="0" err="1"/>
              <a:t>AR</a:t>
            </a:r>
            <a:r>
              <a:rPr lang="en-US" b="0" dirty="0" err="1"/>
              <a:t>chive</a:t>
            </a:r>
            <a:r>
              <a:rPr lang="en-US" b="0" dirty="0"/>
              <a:t>. aka </a:t>
            </a:r>
            <a:r>
              <a:rPr lang="en-US" b="0" dirty="0" err="1"/>
              <a:t>tarball</a:t>
            </a:r>
            <a:r>
              <a:rPr lang="en-US" b="0" dirty="0"/>
              <a:t>  .tar with additional .suffix indicating the compression used such as .</a:t>
            </a:r>
            <a:r>
              <a:rPr lang="en-US" b="0" dirty="0" err="1"/>
              <a:t>gz</a:t>
            </a:r>
            <a:r>
              <a:rPr lang="en-US" b="0" dirty="0"/>
              <a:t> for </a:t>
            </a:r>
            <a:r>
              <a:rPr lang="en-US" b="0" dirty="0" err="1"/>
              <a:t>gzip</a:t>
            </a:r>
            <a:r>
              <a:rPr lang="en-US" b="0" dirty="0"/>
              <a:t>.  See https://en.wikipedia.org/wiki/Tar_(computing)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StuffIt </a:t>
            </a:r>
            <a:r>
              <a:rPr lang="en-US" b="0" dirty="0"/>
              <a:t>(should be considered a proprietary Apple macOS format. As of December 2020, its owner/developer declared “</a:t>
            </a:r>
            <a:r>
              <a:rPr lang="en-GB" b="0" i="0" dirty="0">
                <a:solidFill>
                  <a:srgbClr val="202122"/>
                </a:solidFill>
                <a:effectLst/>
                <a:latin typeface="Arial" panose="020B0604020202020204" pitchFamily="34" charset="0"/>
              </a:rPr>
              <a:t>end-of-life”</a:t>
            </a:r>
            <a:r>
              <a:rPr lang="en-US" b="0" dirty="0"/>
              <a:t>).</a:t>
            </a:r>
            <a:br>
              <a:rPr lang="en-US" b="0" dirty="0"/>
            </a:br>
            <a:r>
              <a:rPr lang="en-US" b="0" dirty="0"/>
              <a:t>https://en.wikipedia.org/wiki/StuffIt</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b="1" dirty="0"/>
            </a:br>
            <a:r>
              <a:rPr lang="en-CA" b="0" dirty="0">
                <a:solidFill>
                  <a:schemeClr val="tx2"/>
                </a:solidFill>
              </a:rPr>
              <a:t>SEE</a:t>
            </a:r>
            <a:r>
              <a:rPr lang="en-CA" dirty="0">
                <a:solidFill>
                  <a:schemeClr val="tx2"/>
                </a:solidFill>
              </a:rPr>
              <a:t> </a:t>
            </a:r>
            <a:r>
              <a:rPr lang="en-GB" dirty="0">
                <a:hlinkClick r:id="rId3"/>
              </a:rPr>
              <a:t>Image file type and format guide - Web media technologies | MDN (mozilla.org)</a:t>
            </a:r>
            <a:r>
              <a:rPr lang="en-GB" dirty="0"/>
              <a:t> when making web design decisions.</a:t>
            </a:r>
            <a:br>
              <a:rPr lang="en-GB" dirty="0"/>
            </a:br>
            <a:r>
              <a:rPr lang="en-GB" dirty="0"/>
              <a:t>https://developer.mozilla.org/en-US/docs/Web/Media/Formats/Image_types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GIF </a:t>
            </a:r>
            <a:r>
              <a:rPr lang="en-CA" dirty="0"/>
              <a:t>– Graphics Information File. Oldest format with wide support</a:t>
            </a:r>
            <a:r>
              <a:rPr lang="en-CA" dirty="0">
                <a:solidFill>
                  <a:schemeClr val="tx2"/>
                </a:solidFill>
              </a:rPr>
              <a:t>, has animation option; now a popular retro adornment in place of innumerable emoticons.</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JPEG</a:t>
            </a:r>
            <a:r>
              <a:rPr lang="en-CA" dirty="0"/>
              <a:t> – Joint Photographic Experts Group (IBM, Canon, other heavy hitters. Now an ISO organization.) JPEGs can have varying degrees of lossy compression.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JPEG XL – </a:t>
            </a:r>
            <a:r>
              <a:rPr lang="en-GB" dirty="0"/>
              <a:t>better than JPEG, GIF, and PNG</a:t>
            </a:r>
            <a:r>
              <a:rPr lang="en-CA" dirty="0"/>
              <a:t> (</a:t>
            </a:r>
            <a:r>
              <a:rPr lang="en-CA" dirty="0" err="1"/>
              <a:t>WebP</a:t>
            </a:r>
            <a:r>
              <a:rPr lang="en-CA" dirty="0"/>
              <a:t>?) https://en.wikipedia.org/wiki/JPEG_XL   </a:t>
            </a:r>
            <a:r>
              <a:rPr lang="en-US" dirty="0"/>
              <a:t>https://jpeg.org/jpegxl/ https://jpegxl.io/articles/browser-support/ -- is slowly rolling out or being debugged.</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RAW </a:t>
            </a:r>
            <a:r>
              <a:rPr lang="en-CA" dirty="0"/>
              <a:t>– raw data from a camera's CCD sensor. Very large files even with built-in compression.</a:t>
            </a:r>
            <a:br>
              <a:rPr lang="en-CA" dirty="0"/>
            </a:br>
            <a:r>
              <a:rPr lang="en-CA" b="1" dirty="0">
                <a:solidFill>
                  <a:schemeClr val="tx2"/>
                </a:solidFill>
              </a:rPr>
              <a:t>PNG </a:t>
            </a:r>
            <a:r>
              <a:rPr lang="en-CA" dirty="0">
                <a:solidFill>
                  <a:schemeClr val="tx2"/>
                </a:solidFill>
              </a:rPr>
              <a:t>– Portable Network Graphics; has animation option.</a:t>
            </a:r>
            <a:br>
              <a:rPr lang="en-CA" dirty="0">
                <a:solidFill>
                  <a:schemeClr val="tx2"/>
                </a:solidFill>
              </a:rPr>
            </a:br>
            <a:r>
              <a:rPr lang="en-CA" b="1" i="0" dirty="0">
                <a:solidFill>
                  <a:schemeClr val="tx2"/>
                </a:solidFill>
              </a:rPr>
              <a:t>TIFF </a:t>
            </a:r>
            <a:r>
              <a:rPr lang="en-CA" i="1" dirty="0">
                <a:solidFill>
                  <a:schemeClr val="tx2"/>
                </a:solidFill>
              </a:rPr>
              <a:t>– </a:t>
            </a:r>
            <a:r>
              <a:rPr lang="en-CA" dirty="0">
                <a:solidFill>
                  <a:schemeClr val="tx2"/>
                </a:solidFill>
              </a:rPr>
              <a:t>Tagged Image File Format typically used in graphics design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chemeClr val="tx2"/>
                </a:solidFill>
              </a:rPr>
              <a:t>Newer &amp; better formats with optional lossy or lossless compression, </a:t>
            </a:r>
            <a:r>
              <a:rPr lang="en-CA" b="0" dirty="0">
                <a:solidFill>
                  <a:schemeClr val="tx2"/>
                </a:solidFill>
              </a:rPr>
              <a:t>supported only in </a:t>
            </a:r>
            <a:r>
              <a:rPr lang="en-US" b="0" dirty="0">
                <a:solidFill>
                  <a:schemeClr val="tx2"/>
                </a:solidFill>
              </a:rPr>
              <a:t>latest versions of major web browsers:</a:t>
            </a:r>
            <a:br>
              <a:rPr lang="en-CA" dirty="0">
                <a:solidFill>
                  <a:schemeClr val="tx2"/>
                </a:solidFill>
              </a:rPr>
            </a:br>
            <a:r>
              <a:rPr lang="en-CA" b="1" dirty="0">
                <a:solidFill>
                  <a:schemeClr val="tx2"/>
                </a:solidFill>
              </a:rPr>
              <a:t>AVIF</a:t>
            </a:r>
            <a:r>
              <a:rPr lang="en-CA" b="0" dirty="0">
                <a:solidFill>
                  <a:schemeClr val="tx2"/>
                </a:solidFill>
              </a:rPr>
              <a:t> – best image compression;</a:t>
            </a:r>
            <a:r>
              <a:rPr lang="en-CA" dirty="0">
                <a:solidFill>
                  <a:schemeClr val="tx2"/>
                </a:solidFill>
              </a:rPr>
              <a:t> has animation option.</a:t>
            </a:r>
            <a:endParaRPr lang="en-CA" b="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solidFill>
                  <a:schemeClr val="tx2"/>
                </a:solidFill>
              </a:rPr>
              <a:t>WebP</a:t>
            </a:r>
            <a:r>
              <a:rPr lang="en-CA" b="0" dirty="0">
                <a:solidFill>
                  <a:schemeClr val="tx2"/>
                </a:solidFill>
              </a:rPr>
              <a:t> – somewhat better support in current browsers than AVIF but with less compression factor;</a:t>
            </a:r>
            <a:r>
              <a:rPr lang="en-CA" dirty="0">
                <a:solidFill>
                  <a:schemeClr val="tx2"/>
                </a:solidFill>
              </a:rPr>
              <a:t> has animation option. </a:t>
            </a:r>
            <a:br>
              <a:rPr lang="en-CA" dirty="0">
                <a:solidFill>
                  <a:schemeClr val="tx2"/>
                </a:solidFill>
              </a:rPr>
            </a:br>
            <a:r>
              <a:rPr lang="en-CA" dirty="0">
                <a:solidFill>
                  <a:schemeClr val="tx2"/>
                </a:solidFill>
              </a:rPr>
              <a:t>See https://webptojpgs.com/blog/webp-vs-png-vs-jpg-which-is-better-and-when-to-use-which</a:t>
            </a:r>
            <a:br>
              <a:rPr lang="en-CA" dirty="0">
                <a:solidFill>
                  <a:schemeClr val="tx2"/>
                </a:solidFill>
              </a:rPr>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Music: </a:t>
            </a:r>
            <a:br>
              <a:rPr lang="en-US" dirty="0"/>
            </a:br>
            <a:r>
              <a:rPr lang="en-CA" dirty="0"/>
              <a:t>AAC = Apple </a:t>
            </a:r>
            <a:r>
              <a:rPr lang="en-US" dirty="0"/>
              <a:t>Audio Codec which sounds much better on Apple iPhones than Android; everyone knows why.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FLAC =  Free Lossless Audio Codec. </a:t>
            </a:r>
            <a:r>
              <a:rPr lang="en-CA" dirty="0"/>
              <a:t>Both FLAC and ogg are free and open software, i.e. royalty-free. Not supporting FLAC / ogg is a marketing decision, not a technical or financial one. </a:t>
            </a:r>
            <a:r>
              <a:rPr lang="en-US" dirty="0"/>
              <a:t>Neither ogg nor FLAC is </a:t>
            </a:r>
            <a:r>
              <a:rPr lang="en-CA" dirty="0"/>
              <a:t>supported by Apple; </a:t>
            </a:r>
            <a:r>
              <a:rPr lang="en-US" dirty="0"/>
              <a:t>everyone knows why.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WAV files on CDs are called “lossless” but contain music down-sampled from original analog or digital masters to 16bit </a:t>
            </a:r>
            <a:r>
              <a:rPr lang="en-CA" dirty="0"/>
              <a:t>dynamic range </a:t>
            </a:r>
            <a:r>
              <a:rPr lang="en-US" dirty="0"/>
              <a:t>depth / 44.1kHz sample frequency; this is lossy compression but not so lossy to result in reduced musicality on most audio systems to most people’s ears; thus, most people perceive it as “lossless”. WAV has significantly better resolution (musicality) than MP3/AAC formats.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WAV is the native Compact Disc (Redbook) music file often stored in FLAC format at about half the file size. (FLAC stores what is common </a:t>
            </a:r>
            <a:r>
              <a:rPr lang="en-CA" dirty="0"/>
              <a:t>to both left and right channels, and only the differences for left &amp; right channels.</a:t>
            </a:r>
            <a:r>
              <a:rPr lang="en-US" dirty="0"/>
              <a:t>) </a:t>
            </a:r>
            <a:br>
              <a:rPr lang="en-US" dirty="0"/>
            </a:br>
            <a:r>
              <a:rPr lang="en-US" dirty="0"/>
              <a:t>MQA is the newest lossy encoding technique. It is a proprietary format (think royalties) which can deliver </a:t>
            </a:r>
            <a:r>
              <a:rPr lang="en-US" dirty="0" err="1"/>
              <a:t>HiRes</a:t>
            </a:r>
            <a:r>
              <a:rPr lang="en-US" dirty="0"/>
              <a:t> Audio in about twice the CD WAV file size but 60% of the size of </a:t>
            </a:r>
            <a:r>
              <a:rPr lang="en-CA" dirty="0"/>
              <a:t>24BIT/96kHz file with little noticeable loss in quality; data is stored in FLAC format; used by </a:t>
            </a:r>
            <a:r>
              <a:rPr lang="en-CA" dirty="0" err="1"/>
              <a:t>HiRes</a:t>
            </a:r>
            <a:r>
              <a:rPr lang="en-CA" dirty="0"/>
              <a:t> streaming services.</a:t>
            </a:r>
          </a:p>
          <a:p>
            <a:endParaRPr lang="en-US" dirty="0"/>
          </a:p>
          <a:p>
            <a:r>
              <a:rPr lang="en-US" dirty="0"/>
              <a:t>Many of these formats use </a:t>
            </a:r>
            <a:r>
              <a:rPr lang="en-CA" dirty="0"/>
              <a:t>Lempel–Ziv–Welch and/or Huffman Coding.</a:t>
            </a:r>
            <a:br>
              <a:rPr lang="en-CA" dirty="0"/>
            </a:br>
            <a:endParaRPr lang="en-US" dirty="0"/>
          </a:p>
          <a:p>
            <a:r>
              <a:rPr lang="en-US" dirty="0"/>
              <a:t>Note: MS-Office 2007+ files are compressed when saved as .docx, .pptx, .___x formats. Open with 7zip to inspect contents.</a:t>
            </a:r>
          </a:p>
          <a:p>
            <a:r>
              <a:rPr lang="en-US" dirty="0"/>
              <a:t>Additional file compression into a 7zip .7z file format yields a some extra compression but is generally not worth the </a:t>
            </a:r>
            <a:r>
              <a:rPr lang="en-GB" dirty="0"/>
              <a:t>incompatibility on non-Windows platforms or the necessity of installing 7zip on Windows. Developers using Windows platforms usually do install 7zip because it can decompress almost any other archive/compression format.</a:t>
            </a:r>
            <a:endParaRPr lang="en-US" dirty="0"/>
          </a:p>
          <a:p>
            <a:endParaRPr lang="en-US" dirty="0"/>
          </a:p>
          <a:p>
            <a:r>
              <a:rPr lang="en-US" dirty="0"/>
              <a:t>Software/firmware utilizing any Music, Video, Image file formats (e.g. VLC) has built-in decompression functions so the data can be used (e.g. as a temporary, uncompressed stream). Special editing software, e.g. Audacity, is needed to create compressed music or video files.</a:t>
            </a:r>
          </a:p>
        </p:txBody>
      </p:sp>
      <p:sp>
        <p:nvSpPr>
          <p:cNvPr id="5" name="Slide Number Placeholder 4">
            <a:extLst>
              <a:ext uri="{FF2B5EF4-FFF2-40B4-BE49-F238E27FC236}">
                <a16:creationId xmlns:a16="http://schemas.microsoft.com/office/drawing/2014/main" id="{1F55BB58-30E4-4D2D-B21E-E71722496C77}"/>
              </a:ext>
            </a:extLst>
          </p:cNvPr>
          <p:cNvSpPr>
            <a:spLocks noGrp="1"/>
          </p:cNvSpPr>
          <p:nvPr>
            <p:ph type="sldNum" sz="quarter" idx="5"/>
          </p:nvPr>
        </p:nvSpPr>
        <p:spPr/>
        <p:txBody>
          <a:bodyPr/>
          <a:lstStyle/>
          <a:p>
            <a:fld id="{6B4AFDE2-38B7-476D-8121-40D77B7EA414}" type="slidenum">
              <a:rPr lang="en-CA" smtClean="0"/>
              <a:pPr/>
              <a:t>16</a:t>
            </a:fld>
            <a:endParaRPr lang="en-CA"/>
          </a:p>
        </p:txBody>
      </p:sp>
      <p:sp>
        <p:nvSpPr>
          <p:cNvPr id="8" name="Slide Image Placeholder 7">
            <a:extLst>
              <a:ext uri="{FF2B5EF4-FFF2-40B4-BE49-F238E27FC236}">
                <a16:creationId xmlns:a16="http://schemas.microsoft.com/office/drawing/2014/main" id="{66F9A548-2014-42CA-ADCE-CE2E090AE8A2}"/>
              </a:ext>
            </a:extLst>
          </p:cNvPr>
          <p:cNvSpPr>
            <a:spLocks noGrp="1" noRot="1" noChangeAspect="1"/>
          </p:cNvSpPr>
          <p:nvPr>
            <p:ph type="sldImg"/>
          </p:nvPr>
        </p:nvSpPr>
        <p:spPr>
          <a:xfrm>
            <a:off x="908050" y="255588"/>
            <a:ext cx="3584575" cy="2016125"/>
          </a:xfrm>
        </p:spPr>
      </p:sp>
    </p:spTree>
    <p:extLst>
      <p:ext uri="{BB962C8B-B14F-4D97-AF65-F5344CB8AC3E}">
        <p14:creationId xmlns:p14="http://schemas.microsoft.com/office/powerpoint/2010/main" val="3425499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TIME:</a:t>
            </a:r>
          </a:p>
          <a:p>
            <a:r>
              <a:rPr lang="en-US" dirty="0"/>
              <a:t>Increases in transmission latency over TCP/IP can reduce throughput significantly. </a:t>
            </a:r>
          </a:p>
          <a:p>
            <a:pPr lvl="0"/>
            <a:r>
              <a:rPr lang="en-US" dirty="0"/>
              <a:t>E.g. from </a:t>
            </a:r>
            <a:r>
              <a:rPr lang="en-CA" dirty="0"/>
              <a:t>93.5 </a:t>
            </a:r>
            <a:r>
              <a:rPr lang="en-CA" dirty="0" err="1"/>
              <a:t>Mbps</a:t>
            </a:r>
            <a:r>
              <a:rPr lang="en-CA" dirty="0"/>
              <a:t> to 16.2 </a:t>
            </a:r>
            <a:r>
              <a:rPr lang="en-CA" dirty="0" err="1"/>
              <a:t>Mbps</a:t>
            </a:r>
            <a:r>
              <a:rPr lang="en-CA" dirty="0"/>
              <a:t> with 30ms latency or 17% of a zero latency connection.</a:t>
            </a:r>
          </a:p>
          <a:p>
            <a:r>
              <a:rPr lang="en-CA" dirty="0"/>
              <a:t>http://smutz.us/techtips/NetworkLatency.html</a:t>
            </a:r>
          </a:p>
          <a:p>
            <a:endParaRPr lang="en-US" dirty="0"/>
          </a:p>
          <a:p>
            <a:r>
              <a:rPr lang="en-US" dirty="0"/>
              <a:t>SPACE: in addition to the archive’s space, you need space for the unarchived &amp; uncompressed files to be extracted before they can be used. Double clicking on a file within a ZIP archive extracts the file to a temporary area before it is opened. Files with compression built into the software that reads them still require memory or temp work files.</a:t>
            </a:r>
          </a:p>
          <a:p>
            <a:endParaRPr lang="en-US" dirty="0"/>
          </a:p>
          <a:p>
            <a:r>
              <a:rPr lang="en-CA" dirty="0"/>
              <a:t>Integrity</a:t>
            </a:r>
            <a:endParaRPr lang="en-US" dirty="0"/>
          </a:p>
          <a:p>
            <a:r>
              <a:rPr lang="en-CA" dirty="0"/>
              <a:t>Standard compression compresses the individual files, and then archives them into a single file. Data corruption may affect only a single compressed file, not the entire archive, however special zip file recovery tools will be needed and recovery of one, some, or almost all files from a corrupted archive is more about luck than technology.</a:t>
            </a:r>
          </a:p>
          <a:p>
            <a:r>
              <a:rPr lang="en-US" dirty="0"/>
              <a:t>In a solid archive, all </a:t>
            </a:r>
            <a:r>
              <a:rPr lang="en-CA" dirty="0"/>
              <a:t>files are first archived into a single data block and then compressed. It is more efficient because compression of redundancies occurs across all data in all files instead of within individual files. However, it makes recovery very difficult, if not impossible, in cases of corruption. https://en.wikipedia.org/wiki/Solid_compression</a:t>
            </a:r>
          </a:p>
          <a:p>
            <a:r>
              <a:rPr lang="en-CA" dirty="0"/>
              <a:t>There is the "potential for corruption" for anything in storage regardless of format. The issue with archives is their data is usually unrecoverable with any data corruption whatsoever -- even a single bad bit can compromise the archive's integrity and all data can be lost. Even if repair is possible, some data will always be lost. Whereas, if a simple text file had a single bad bit, it would corrupt only a single character within the file.</a:t>
            </a:r>
          </a:p>
          <a:p>
            <a:endParaRPr lang="en-CA" dirty="0"/>
          </a:p>
          <a:p>
            <a:r>
              <a:rPr lang="en-CA" b="1" dirty="0"/>
              <a:t>Recoverability</a:t>
            </a:r>
            <a:br>
              <a:rPr lang="en-CA" b="1" dirty="0"/>
            </a:br>
            <a:r>
              <a:rPr lang="en-CA" dirty="0"/>
              <a:t>Lossless compression has 100% recovery of original data. Lossy compression does not. The appropriateness and degree of lossy compression depends on the Use Case. E.g. high lossy compression might be used for thumbnail images, or for some audio when portability or low bandwidth streaming is a priority over quality.</a:t>
            </a:r>
          </a:p>
        </p:txBody>
      </p:sp>
      <p:sp>
        <p:nvSpPr>
          <p:cNvPr id="5" name="Slide Number Placeholder 4">
            <a:extLst>
              <a:ext uri="{FF2B5EF4-FFF2-40B4-BE49-F238E27FC236}">
                <a16:creationId xmlns:a16="http://schemas.microsoft.com/office/drawing/2014/main" id="{5E314D1A-D1DF-49FB-83D4-2CA5AB566641}"/>
              </a:ext>
            </a:extLst>
          </p:cNvPr>
          <p:cNvSpPr>
            <a:spLocks noGrp="1"/>
          </p:cNvSpPr>
          <p:nvPr>
            <p:ph type="sldNum" sz="quarter" idx="5"/>
          </p:nvPr>
        </p:nvSpPr>
        <p:spPr/>
        <p:txBody>
          <a:bodyPr/>
          <a:lstStyle/>
          <a:p>
            <a:fld id="{6B4AFDE2-38B7-476D-8121-40D77B7EA414}" type="slidenum">
              <a:rPr lang="en-CA" smtClean="0"/>
              <a:pPr/>
              <a:t>17</a:t>
            </a:fld>
            <a:endParaRPr lang="en-CA"/>
          </a:p>
        </p:txBody>
      </p:sp>
      <p:sp>
        <p:nvSpPr>
          <p:cNvPr id="8" name="Slide Image Placeholder 7">
            <a:extLst>
              <a:ext uri="{FF2B5EF4-FFF2-40B4-BE49-F238E27FC236}">
                <a16:creationId xmlns:a16="http://schemas.microsoft.com/office/drawing/2014/main" id="{9EB00F4E-004E-4CD1-92BA-060EB8BD0CE2}"/>
              </a:ext>
            </a:extLst>
          </p:cNvPr>
          <p:cNvSpPr>
            <a:spLocks noGrp="1" noRot="1" noChangeAspect="1"/>
          </p:cNvSpPr>
          <p:nvPr>
            <p:ph type="sldImg"/>
          </p:nvPr>
        </p:nvSpPr>
        <p:spPr>
          <a:xfrm>
            <a:off x="908050" y="255588"/>
            <a:ext cx="3584575" cy="2016125"/>
          </a:xfrm>
        </p:spPr>
      </p:sp>
    </p:spTree>
    <p:extLst>
      <p:ext uri="{BB962C8B-B14F-4D97-AF65-F5344CB8AC3E}">
        <p14:creationId xmlns:p14="http://schemas.microsoft.com/office/powerpoint/2010/main" val="4201470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Accidental deletion is the #1 cause of data loss. </a:t>
            </a:r>
            <a:br>
              <a:rPr lang="en-CA" dirty="0"/>
            </a:br>
            <a:r>
              <a:rPr lang="en-CA" dirty="0"/>
              <a:t>A distant second is Hardware failure.</a:t>
            </a:r>
          </a:p>
          <a:p>
            <a:r>
              <a:rPr lang="en-CA" dirty="0"/>
              <a:t>Note: servers always have UPS systems to guard against power failures, surges, and brownouts. UPS allows for orderly server shutdown to prevent systems crashing upon power loss.  Many servers also have redundant internal power supplies and other sub-system redundancies. All storage devices will eventually fail, HDDs before SSDs. But even solid state devices wear out. Flash memory has a life-time: a limited number of read / write cycles. The higher the quality ($$$), the longer it lasts.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PCs are replaced before their drives wear out now that secondary storage has improved reliability.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web/search?q=</a:t>
            </a:r>
            <a:r>
              <a:rPr lang="en-CA" dirty="0" err="1"/>
              <a:t>cloud+provider+business+failure</a:t>
            </a:r>
            <a:r>
              <a:rPr lang="en-CA" dirty="0"/>
              <a:t>  e.g. https://www.datamation.com/cloud-computing/slideshows/top-10-cloud-computing-failures.html</a:t>
            </a:r>
          </a:p>
          <a:p>
            <a:r>
              <a:rPr lang="en-CA" dirty="0"/>
              <a:t>web/</a:t>
            </a:r>
            <a:r>
              <a:rPr lang="en-CA" dirty="0" err="1"/>
              <a:t>search?q</a:t>
            </a:r>
            <a:r>
              <a:rPr lang="en-CA" dirty="0"/>
              <a:t>=</a:t>
            </a:r>
            <a:r>
              <a:rPr lang="en-CA" dirty="0" err="1"/>
              <a:t>single+point+of+failure</a:t>
            </a:r>
            <a:endParaRPr lang="en-CA" dirty="0"/>
          </a:p>
          <a:p>
            <a:r>
              <a:rPr lang="en-CA" dirty="0"/>
              <a:t>See https://www.dell.com/support/article/ca/en/cadhs1/sln156899/hard-drive-why-do-solid-state-devices-ssd-wear-out?lang=en</a:t>
            </a:r>
          </a:p>
          <a:p>
            <a:r>
              <a:rPr lang="en-CA" dirty="0"/>
              <a:t>https://www.howtogeek.com/322856/how-long-do-solid-state-drives-really-last/</a:t>
            </a:r>
          </a:p>
          <a:p>
            <a:r>
              <a:rPr lang="en-CA" dirty="0"/>
              <a:t>https://www.researchgate.net/publication/273398289_Soft_Failures_in_Large_Datacenters</a:t>
            </a:r>
          </a:p>
          <a:p>
            <a:r>
              <a:rPr lang="en-CA" dirty="0"/>
              <a:t>https://en.wikipedia.org/wiki/Data_corruption</a:t>
            </a:r>
          </a:p>
          <a:p>
            <a:r>
              <a:rPr lang="en-CA" dirty="0"/>
              <a:t>https://en.wikipedia.org/wiki/Data_degradation</a:t>
            </a:r>
          </a:p>
          <a:p>
            <a:r>
              <a:rPr lang="en-CA" dirty="0"/>
              <a:t>https://electronics.stackexchange.com/questions/27455/how-often-does-bit-rot-occur</a:t>
            </a:r>
          </a:p>
        </p:txBody>
      </p:sp>
      <p:sp>
        <p:nvSpPr>
          <p:cNvPr id="5" name="Slide Number Placeholder 4">
            <a:extLst>
              <a:ext uri="{FF2B5EF4-FFF2-40B4-BE49-F238E27FC236}">
                <a16:creationId xmlns:a16="http://schemas.microsoft.com/office/drawing/2014/main" id="{7376D9EF-BD8F-430D-BCD5-3301FDA6267A}"/>
              </a:ext>
            </a:extLst>
          </p:cNvPr>
          <p:cNvSpPr>
            <a:spLocks noGrp="1"/>
          </p:cNvSpPr>
          <p:nvPr>
            <p:ph type="sldNum" sz="quarter" idx="5"/>
          </p:nvPr>
        </p:nvSpPr>
        <p:spPr/>
        <p:txBody>
          <a:bodyPr/>
          <a:lstStyle/>
          <a:p>
            <a:fld id="{6B4AFDE2-38B7-476D-8121-40D77B7EA414}" type="slidenum">
              <a:rPr lang="en-CA" smtClean="0"/>
              <a:pPr/>
              <a:t>18</a:t>
            </a:fld>
            <a:endParaRPr lang="en-CA"/>
          </a:p>
        </p:txBody>
      </p:sp>
      <p:sp>
        <p:nvSpPr>
          <p:cNvPr id="8" name="Slide Image Placeholder 7">
            <a:extLst>
              <a:ext uri="{FF2B5EF4-FFF2-40B4-BE49-F238E27FC236}">
                <a16:creationId xmlns:a16="http://schemas.microsoft.com/office/drawing/2014/main" id="{5CBA04B6-F5C2-4B9A-8518-BA21B17CF82E}"/>
              </a:ext>
            </a:extLst>
          </p:cNvPr>
          <p:cNvSpPr>
            <a:spLocks noGrp="1" noRot="1" noChangeAspect="1"/>
          </p:cNvSpPr>
          <p:nvPr>
            <p:ph type="sldImg"/>
          </p:nvPr>
        </p:nvSpPr>
        <p:spPr>
          <a:xfrm>
            <a:off x="908050" y="255588"/>
            <a:ext cx="3584575" cy="2016125"/>
          </a:xfrm>
        </p:spPr>
      </p:sp>
    </p:spTree>
    <p:extLst>
      <p:ext uri="{BB962C8B-B14F-4D97-AF65-F5344CB8AC3E}">
        <p14:creationId xmlns:p14="http://schemas.microsoft.com/office/powerpoint/2010/main" val="1777080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CA" dirty="0"/>
              <a:t>RAID is </a:t>
            </a:r>
            <a:r>
              <a:rPr lang="en-CA" i="1" dirty="0"/>
              <a:t>not</a:t>
            </a:r>
            <a:r>
              <a:rPr lang="en-CA" dirty="0"/>
              <a:t> backup, it is hardware redundancy. One physical drive can fail without interrupting normal server operations.</a:t>
            </a:r>
            <a:br>
              <a:rPr lang="en-CA" dirty="0"/>
            </a:br>
            <a:r>
              <a:rPr lang="en-CA" dirty="0"/>
              <a:t>RAID 1 mirrors one drive on another; doubles storage cost but a good solution for small NAS.</a:t>
            </a:r>
          </a:p>
          <a:p>
            <a:r>
              <a:rPr lang="en-CA" dirty="0"/>
              <a:t>RAID 1 &amp; 5 provides for continuous data integrity when a single drive fails. One (or two with RAID 6) drives can fail without system operations or data integrity being compromised. There is reduced overall I/O performance in case of drive failure but no catastrophic loss as there would be without RAID. </a:t>
            </a:r>
          </a:p>
          <a:p>
            <a:endParaRPr lang="en-CA" dirty="0"/>
          </a:p>
          <a:p>
            <a:r>
              <a:rPr lang="en-CA" dirty="0"/>
              <a:t>OS is alerted that a RAID drive has failed and hardware maintenance is required. System operator / IT Administrator should monitor for these alerts.</a:t>
            </a:r>
          </a:p>
          <a:p>
            <a:r>
              <a:rPr lang="en-CA" dirty="0"/>
              <a:t>Note that RAID is usually a hardware level feature of the disk storage controller. The OS mounts this secondary storage as a single logical drive – the OS is unaware that the drive it sees is an array of physical drives. RAID requires multiple IDENTICAL drives; allows hot swapping in case of a failed drive. Some *nix systems have a software level RAID feature built into the OS which does not require a hardware RAID disk controller.</a:t>
            </a:r>
          </a:p>
          <a:p>
            <a:endParaRPr lang="en-US" dirty="0"/>
          </a:p>
          <a:p>
            <a:r>
              <a:rPr lang="en-US" dirty="0"/>
              <a:t>A file’s data is “striped” across three drives. A parity value is calculated and written to the fourth drive (minimum three drives needed). </a:t>
            </a:r>
          </a:p>
          <a:p>
            <a:r>
              <a:rPr lang="en-US" dirty="0"/>
              <a:t>The operating system/RAID controller does performance and space balancing across the drives when stripes are written.</a:t>
            </a:r>
          </a:p>
          <a:p>
            <a:r>
              <a:rPr lang="en-US" dirty="0"/>
              <a:t>In the event one drive is lost, simple arithmetic can calculate the missing stripe. There is a performance penalty after a disk loss but not a data loss. The OS issues a message to the sysop that a RAID drive has failed. Call the service technician…The bad drive is hot swapped out and the operating system/RAID controller rebuilds the new drive when the service technician activates the replacement drive.</a:t>
            </a:r>
          </a:p>
          <a:p>
            <a:endParaRPr lang="en-US" dirty="0"/>
          </a:p>
          <a:p>
            <a:r>
              <a:rPr lang="en-US" dirty="0"/>
              <a:t>Servers also have a variety of redundancies to avoid other hardware issues, e.g. dual power supplies, UPS power conditioning systems, </a:t>
            </a:r>
            <a:r>
              <a:rPr lang="en-CA" dirty="0"/>
              <a:t>Error-correcting code memory (ECC memory). </a:t>
            </a:r>
          </a:p>
          <a:p>
            <a:r>
              <a:rPr lang="en-CA" dirty="0"/>
              <a:t>Mainframes can have redundant array of independent memory (RAIM).</a:t>
            </a:r>
            <a:endParaRPr lang="en-US" dirty="0"/>
          </a:p>
          <a:p>
            <a:r>
              <a:rPr lang="en-US" dirty="0"/>
              <a:t>Small and personal systems use RAID-1 for data protection. Each drive is mirrored by a twin drive. R</a:t>
            </a:r>
            <a:r>
              <a:rPr lang="en-CA" dirty="0"/>
              <a:t>aid-1 mirroring, Fault Tolerance: n − 1 drive failures, requires 2X drives</a:t>
            </a:r>
            <a:br>
              <a:rPr lang="en-CA" dirty="0"/>
            </a:br>
            <a:r>
              <a:rPr lang="en-CA" dirty="0"/>
              <a:t>RAID 5 consists of block-level striping with distributed parity. It requires that all drives but one be present to operate. Upon failure of a single drive, subsequent reads can be calculated from the distributed parity such that no data is lost. RAID 5 requires at least three disks. Fault Tolerance: 1 drive failure, requires minimum 3 drives– n with data, 1 with parity. E.g. Data1=3, Data2=2, Parity=5. Lose 1 (5 – 2 = 3). Lose 2 (5 – 3 = 2). Lose Parity, still have original.</a:t>
            </a:r>
            <a:endParaRPr lang="en-US" dirty="0"/>
          </a:p>
          <a:p>
            <a:r>
              <a:rPr lang="en-CA" dirty="0"/>
              <a:t>https://www.thegeekstuff.com/2010/08/raid-levels-tutorial</a:t>
            </a:r>
          </a:p>
          <a:p>
            <a:r>
              <a:rPr lang="en-CA" dirty="0"/>
              <a:t>https://en.wikipedia.org/wiki/Standard_RAID_levels</a:t>
            </a:r>
          </a:p>
          <a:p>
            <a:r>
              <a:rPr lang="en-CA" dirty="0"/>
              <a:t>https://en.wikipedia.org/wiki/Nested_RAID_levels</a:t>
            </a:r>
          </a:p>
          <a:p>
            <a:r>
              <a:rPr lang="en-CA" dirty="0"/>
              <a:t>In </a:t>
            </a:r>
            <a:r>
              <a:rPr lang="en-CA" dirty="0">
                <a:hlinkClick r:id="rId3" tooltip="Computer storage"/>
              </a:rPr>
              <a:t>computer storage</a:t>
            </a:r>
            <a:r>
              <a:rPr lang="en-CA" dirty="0"/>
              <a:t>, the standard RAID levels comprise a basic set of </a:t>
            </a:r>
            <a:r>
              <a:rPr lang="en-CA" dirty="0">
                <a:hlinkClick r:id="rId4" tooltip="RAID"/>
              </a:rPr>
              <a:t>RAID</a:t>
            </a:r>
            <a:r>
              <a:rPr lang="en-CA" dirty="0"/>
              <a:t> (redundant array of independent disks) configurations that employ the techniques of </a:t>
            </a:r>
            <a:r>
              <a:rPr lang="en-CA" dirty="0">
                <a:hlinkClick r:id="rId5" tooltip="Data striping"/>
              </a:rPr>
              <a:t>striping</a:t>
            </a:r>
            <a:r>
              <a:rPr lang="en-CA" dirty="0"/>
              <a:t>, </a:t>
            </a:r>
            <a:r>
              <a:rPr lang="en-CA" dirty="0">
                <a:hlinkClick r:id="rId6" tooltip="Disk mirroring"/>
              </a:rPr>
              <a:t>mirroring</a:t>
            </a:r>
            <a:r>
              <a:rPr lang="en-CA" dirty="0"/>
              <a:t>, or </a:t>
            </a:r>
            <a:r>
              <a:rPr lang="en-CA" dirty="0">
                <a:hlinkClick r:id="rId7" tooltip="Parity bit"/>
              </a:rPr>
              <a:t>parity</a:t>
            </a:r>
            <a:r>
              <a:rPr lang="en-CA" dirty="0"/>
              <a:t> to create large reliable data stores from multiple general-purpose computer </a:t>
            </a:r>
            <a:r>
              <a:rPr lang="en-CA" dirty="0">
                <a:hlinkClick r:id="rId8" tooltip="Hard disk drive"/>
              </a:rPr>
              <a:t>hard disk drives</a:t>
            </a:r>
            <a:r>
              <a:rPr lang="en-CA" dirty="0"/>
              <a:t> (HDDs). The most common types are RAID 0 (striping), RAID 1 and its variants (mirroring), RAID 5 (distributed parity), and RAID 6 (dual parity). RAID levels and their associated data formats are standardized by the </a:t>
            </a:r>
            <a:r>
              <a:rPr lang="en-CA" dirty="0">
                <a:hlinkClick r:id="rId9" tooltip="Storage Networking Industry Association"/>
              </a:rPr>
              <a:t>Storage Networking Industry Association</a:t>
            </a:r>
            <a:r>
              <a:rPr lang="en-CA" dirty="0"/>
              <a:t> (SNIA) in the Common RAID Disk Drive Format (DDF) standard.</a:t>
            </a:r>
            <a:r>
              <a:rPr lang="en-CA" dirty="0">
                <a:hlinkClick r:id="rId10"/>
              </a:rPr>
              <a:t>[1]</a:t>
            </a:r>
            <a:endParaRPr lang="en-CA" dirty="0"/>
          </a:p>
          <a:p>
            <a:r>
              <a:rPr lang="en-CA" dirty="0"/>
              <a:t>While most RAID levels can provide good protection against and recovery from hardware defects or defective sectors/read errors (hard errors), they do not provide any protection against </a:t>
            </a:r>
            <a:r>
              <a:rPr lang="en-CA" dirty="0">
                <a:hlinkClick r:id="rId11" tooltip="Data loss"/>
              </a:rPr>
              <a:t>data loss</a:t>
            </a:r>
            <a:r>
              <a:rPr lang="en-CA" dirty="0"/>
              <a:t> due to catastrophic failures (fire, water) or soft errors such as user error, software malfunction, malware infection. For valuable data, RAID is only one building block of a larger data loss prevention and recovery scheme, it cannot replace a </a:t>
            </a:r>
            <a:r>
              <a:rPr lang="en-CA" dirty="0">
                <a:hlinkClick r:id="rId12" tooltip="Backup"/>
              </a:rPr>
              <a:t>backup plan</a:t>
            </a:r>
            <a:r>
              <a:rPr lang="en-CA" dirty="0"/>
              <a:t>.</a:t>
            </a:r>
          </a:p>
        </p:txBody>
      </p:sp>
      <p:sp>
        <p:nvSpPr>
          <p:cNvPr id="5" name="Slide Number Placeholder 4">
            <a:extLst>
              <a:ext uri="{FF2B5EF4-FFF2-40B4-BE49-F238E27FC236}">
                <a16:creationId xmlns:a16="http://schemas.microsoft.com/office/drawing/2014/main" id="{1C85336E-D8FE-426D-9D3A-77CAA528FDCD}"/>
              </a:ext>
            </a:extLst>
          </p:cNvPr>
          <p:cNvSpPr>
            <a:spLocks noGrp="1"/>
          </p:cNvSpPr>
          <p:nvPr>
            <p:ph type="sldNum" sz="quarter" idx="5"/>
          </p:nvPr>
        </p:nvSpPr>
        <p:spPr/>
        <p:txBody>
          <a:bodyPr/>
          <a:lstStyle/>
          <a:p>
            <a:fld id="{6B4AFDE2-38B7-476D-8121-40D77B7EA414}" type="slidenum">
              <a:rPr lang="en-CA" smtClean="0"/>
              <a:pPr/>
              <a:t>19</a:t>
            </a:fld>
            <a:endParaRPr lang="en-CA"/>
          </a:p>
        </p:txBody>
      </p:sp>
      <p:sp>
        <p:nvSpPr>
          <p:cNvPr id="8" name="Slide Image Placeholder 7">
            <a:extLst>
              <a:ext uri="{FF2B5EF4-FFF2-40B4-BE49-F238E27FC236}">
                <a16:creationId xmlns:a16="http://schemas.microsoft.com/office/drawing/2014/main" id="{BC77CCAB-F741-4509-B6BD-C686CFB6BD25}"/>
              </a:ext>
            </a:extLst>
          </p:cNvPr>
          <p:cNvSpPr>
            <a:spLocks noGrp="1" noRot="1" noChangeAspect="1"/>
          </p:cNvSpPr>
          <p:nvPr>
            <p:ph type="sldImg"/>
          </p:nvPr>
        </p:nvSpPr>
        <p:spPr>
          <a:xfrm>
            <a:off x="908050" y="255588"/>
            <a:ext cx="3584575" cy="2016125"/>
          </a:xfrm>
        </p:spPr>
      </p:sp>
    </p:spTree>
    <p:extLst>
      <p:ext uri="{BB962C8B-B14F-4D97-AF65-F5344CB8AC3E}">
        <p14:creationId xmlns:p14="http://schemas.microsoft.com/office/powerpoint/2010/main" val="3690606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a:prstGeom prst="rect">
            <a:avLst/>
          </a:prstGeom>
        </p:spPr>
      </p:sp>
      <p:sp>
        <p:nvSpPr>
          <p:cNvPr id="3" name="Notes Placeholder 2"/>
          <p:cNvSpPr>
            <a:spLocks noGrp="1"/>
          </p:cNvSpPr>
          <p:nvPr>
            <p:ph type="body" idx="1"/>
          </p:nvPr>
        </p:nvSpPr>
        <p:spPr>
          <a:xfrm>
            <a:off x="404664" y="2271936"/>
            <a:ext cx="6048672" cy="7018746"/>
          </a:xfrm>
          <a:prstGeom prst="rect">
            <a:avLst/>
          </a:prstGeom>
        </p:spPr>
        <p:txBody>
          <a:bodyPr/>
          <a:lstStyle/>
          <a:p>
            <a:endParaRPr lang="en-CA" dirty="0"/>
          </a:p>
        </p:txBody>
      </p:sp>
      <p:sp>
        <p:nvSpPr>
          <p:cNvPr id="5" name="Slide Number Placeholder 4">
            <a:extLst>
              <a:ext uri="{FF2B5EF4-FFF2-40B4-BE49-F238E27FC236}">
                <a16:creationId xmlns:a16="http://schemas.microsoft.com/office/drawing/2014/main" id="{982289CA-1E43-4829-8C78-3677F9EF3E3F}"/>
              </a:ext>
            </a:extLst>
          </p:cNvPr>
          <p:cNvSpPr>
            <a:spLocks noGrp="1"/>
          </p:cNvSpPr>
          <p:nvPr>
            <p:ph type="sldNum" sz="quarter" idx="5"/>
          </p:nvPr>
        </p:nvSpPr>
        <p:spPr>
          <a:xfrm>
            <a:off x="3884613" y="8829675"/>
            <a:ext cx="2971800" cy="466725"/>
          </a:xfrm>
          <a:prstGeom prst="rect">
            <a:avLst/>
          </a:prstGeom>
        </p:spPr>
        <p:txBody>
          <a:bodyPr/>
          <a:lstStyle/>
          <a:p>
            <a:fld id="{6B4AFDE2-38B7-476D-8121-40D77B7EA414}" type="slidenum">
              <a:rPr lang="en-CA" smtClean="0"/>
              <a:t>2</a:t>
            </a:fld>
            <a:endParaRPr lang="en-CA"/>
          </a:p>
        </p:txBody>
      </p:sp>
    </p:spTree>
    <p:extLst>
      <p:ext uri="{BB962C8B-B14F-4D97-AF65-F5344CB8AC3E}">
        <p14:creationId xmlns:p14="http://schemas.microsoft.com/office/powerpoint/2010/main" val="1758017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Autofit/>
          </a:bodyPr>
          <a:lstStyle/>
          <a:p>
            <a:r>
              <a:rPr lang="en-US" dirty="0"/>
              <a:t>https://en.wikipedia.org/wiki/Backup</a:t>
            </a:r>
          </a:p>
          <a:p>
            <a:r>
              <a:rPr lang="en-US" dirty="0"/>
              <a:t>a copy  -- just because the cloud backs up your data doesn’t mean a) the cloud cannot mess it up, b) you won’t accidently delete it, c) your account and the cloud service will always be there.</a:t>
            </a:r>
          </a:p>
          <a:p>
            <a:r>
              <a:rPr lang="en-US" dirty="0"/>
              <a:t>in a geographically separate location – if the building burns down or your machine is stolen, your external HDD backup drive is going with it.</a:t>
            </a:r>
          </a:p>
          <a:p>
            <a:r>
              <a:rPr lang="en-US" dirty="0"/>
              <a:t>that is platform independent. OneDrive or Dropbox or Google Backup &amp; Sync (there is a reason they differentiate between Backup and Sync) or anything that does two-way synchronization with your system is not platform independent, it is platform inter-dependent. If the synch software gets confused, it does not know which is good and which is bad. The GOOD version may end up synced to look like the BAD version. This is known as the Byzantine fault tolerance problem. </a:t>
            </a:r>
            <a:r>
              <a:rPr lang="en-CA" dirty="0"/>
              <a:t>A Byzantine fault is any fault presenting different symptoms to different observers. A failed node can generate arbitrary data, pretending to be a correct one, which makes fault tolerance difficult. https://en.wikipedia.org/wiki/Byzantine_fault_tolerance#Background</a:t>
            </a:r>
          </a:p>
          <a:p>
            <a:r>
              <a:rPr lang="en-US" dirty="0"/>
              <a:t>Backup Stories</a:t>
            </a:r>
          </a:p>
          <a:p>
            <a:r>
              <a:rPr lang="en-US" dirty="0"/>
              <a:t>"I need an extension. My work was backed up to a USB drive that I left beside my laptop. When I came home, the house had burned down."</a:t>
            </a:r>
          </a:p>
          <a:p>
            <a:r>
              <a:rPr lang="en-US" dirty="0"/>
              <a:t>"Data backed up to husband's computer which was located across the room. Thieves broke in and stole ALL the computers. Two weeks later, it would not have mattered. The apartment in New Orleans was underwater after Hurricane Katrina."</a:t>
            </a:r>
          </a:p>
          <a:p>
            <a:r>
              <a:rPr lang="en-US" dirty="0"/>
              <a:t>"Had complete backup in external drive which was in backpack with laptop. Backpack was stolen."</a:t>
            </a:r>
          </a:p>
          <a:p>
            <a:r>
              <a:rPr lang="en-US" dirty="0"/>
              <a:t>"I had a big problem going to a customer in Brazil. I was going to attend a meeting with all the Bayer regional managers. Some managers came from other cities. It was a big event and I was responsible for the GIS presentation. Before leaving home, I had a presage. Some angel made me come back and made a backup on a cd disk. I was robbed on the way and someone took my notebook. "</a:t>
            </a:r>
          </a:p>
          <a:p>
            <a:r>
              <a:rPr lang="en-US" dirty="0"/>
              <a:t>Ransomware will encrypt both live and backup files stored on the same platform. There may be copies in a remote Network-Access-Storage system but if it is not platform independent, the ransomware can see it. This happened to a CDN company in July, 2017 and the ransom paid was $425,000.</a:t>
            </a:r>
          </a:p>
          <a:p>
            <a:r>
              <a:rPr lang="en-US" dirty="0"/>
              <a:t>Another scenario: two machines running Windows 8.1 synced to OneDrive and, via OneDrive, synced to each other. One is a backup of the other? Wrong. Not platform independent. Performed a Windows 10 upgrade on one machine…a week’s work to undo the disaster: 4,857 files found in Recycle bin, &gt;5,000 disappeared files restored from backup or the Windows 8.1 machine only because, fortunately, the OneDrive synch service stopped.</a:t>
            </a:r>
          </a:p>
        </p:txBody>
      </p:sp>
      <p:sp>
        <p:nvSpPr>
          <p:cNvPr id="5" name="Slide Number Placeholder 4">
            <a:extLst>
              <a:ext uri="{FF2B5EF4-FFF2-40B4-BE49-F238E27FC236}">
                <a16:creationId xmlns:a16="http://schemas.microsoft.com/office/drawing/2014/main" id="{9F20862A-82E3-4B74-B7DF-F4314561A2E0}"/>
              </a:ext>
            </a:extLst>
          </p:cNvPr>
          <p:cNvSpPr>
            <a:spLocks noGrp="1"/>
          </p:cNvSpPr>
          <p:nvPr>
            <p:ph type="sldNum" sz="quarter" idx="5"/>
          </p:nvPr>
        </p:nvSpPr>
        <p:spPr/>
        <p:txBody>
          <a:bodyPr/>
          <a:lstStyle/>
          <a:p>
            <a:fld id="{6B4AFDE2-38B7-476D-8121-40D77B7EA414}" type="slidenum">
              <a:rPr lang="en-CA" smtClean="0"/>
              <a:pPr/>
              <a:t>20</a:t>
            </a:fld>
            <a:endParaRPr lang="en-CA"/>
          </a:p>
        </p:txBody>
      </p:sp>
      <p:sp>
        <p:nvSpPr>
          <p:cNvPr id="8" name="Slide Image Placeholder 7">
            <a:extLst>
              <a:ext uri="{FF2B5EF4-FFF2-40B4-BE49-F238E27FC236}">
                <a16:creationId xmlns:a16="http://schemas.microsoft.com/office/drawing/2014/main" id="{40F83CC4-8C03-4BB3-A014-A3AA6B5EF49D}"/>
              </a:ext>
            </a:extLst>
          </p:cNvPr>
          <p:cNvSpPr>
            <a:spLocks noGrp="1" noRot="1" noChangeAspect="1"/>
          </p:cNvSpPr>
          <p:nvPr>
            <p:ph type="sldImg"/>
          </p:nvPr>
        </p:nvSpPr>
        <p:spPr>
          <a:xfrm>
            <a:off x="908050" y="255588"/>
            <a:ext cx="3584575" cy="2016125"/>
          </a:xfrm>
        </p:spPr>
      </p:sp>
    </p:spTree>
    <p:extLst>
      <p:ext uri="{BB962C8B-B14F-4D97-AF65-F5344CB8AC3E}">
        <p14:creationId xmlns:p14="http://schemas.microsoft.com/office/powerpoint/2010/main" val="2287576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Full + Differential and Full + Incremental are strategies used to backup to any external device (temporarily connected storage system), location (cloud), or media (tape or industrial optical). </a:t>
            </a:r>
          </a:p>
          <a:p>
            <a:r>
              <a:rPr lang="en-US" dirty="0"/>
              <a:t>A Full backup of all files takes time and usually requires exclusive use of the system. </a:t>
            </a:r>
          </a:p>
          <a:p>
            <a:pPr lvl="0"/>
            <a:r>
              <a:rPr lang="en-US" dirty="0"/>
              <a:t>How does system know which files are to be differentially backed up? Backup software applications maintain a catalog of all previous backups and compare the current files' date/timestamp, size, </a:t>
            </a:r>
            <a:r>
              <a:rPr lang="en-CA" dirty="0" err="1"/>
              <a:t>CheckSum</a:t>
            </a:r>
            <a:r>
              <a:rPr lang="en-CA" dirty="0"/>
              <a:t> to the backup catalog’s in order to identify what has changed in the file system. The backup software also records all file renaming, moving, and deleting so that the restore process can recreate the current state of the file system. (Don’t forget to ensure the backup application’s catalog is also backed up.) Most backup software can maintain generational versions of files on external devices or locations instead of simply replacing existing files at the target</a:t>
            </a:r>
          </a:p>
          <a:p>
            <a:pPr lvl="0"/>
            <a:r>
              <a:rPr lang="en-CA" dirty="0"/>
              <a:t>For faster restore, the backup software should be set to create a mirror of the source system on the external device or location including all file renaming, moving, and deleting maintenance.</a:t>
            </a:r>
            <a:endParaRPr lang="en-US" dirty="0"/>
          </a:p>
          <a:p>
            <a:endParaRPr lang="en-US" dirty="0"/>
          </a:p>
          <a:p>
            <a:r>
              <a:rPr lang="en-US" dirty="0"/>
              <a:t>Simple PC backups: full and differential can be created with zip </a:t>
            </a:r>
            <a:r>
              <a:rPr lang="en-US" dirty="0" err="1"/>
              <a:t>utilites</a:t>
            </a:r>
            <a:r>
              <a:rPr lang="en-US" dirty="0"/>
              <a:t> such as 7zip and WinRAR which compare the date/timestamp and size of current files to the files in the Full backup.</a:t>
            </a:r>
          </a:p>
          <a:p>
            <a:r>
              <a:rPr lang="en-US" dirty="0"/>
              <a:t>Google backup utilities using 7zip</a:t>
            </a:r>
          </a:p>
          <a:p>
            <a:r>
              <a:rPr lang="en-CA" dirty="0"/>
              <a:t>https://portableapps.com/apps/utilities/toucan  -- makes the process easier</a:t>
            </a:r>
          </a:p>
          <a:p>
            <a:r>
              <a:rPr lang="en-CA" dirty="0"/>
              <a:t>http://www.techradar.com/news/software/10-essential-tools-for-backing-up-and-protecting-your-pc-1284497</a:t>
            </a:r>
          </a:p>
          <a:p>
            <a:r>
              <a:rPr lang="en-CA" dirty="0"/>
              <a:t>https://www.codetwo.com/admins-blog/difference-differential-incremental-backup/</a:t>
            </a:r>
          </a:p>
        </p:txBody>
      </p:sp>
      <p:sp>
        <p:nvSpPr>
          <p:cNvPr id="5" name="Slide Number Placeholder 4">
            <a:extLst>
              <a:ext uri="{FF2B5EF4-FFF2-40B4-BE49-F238E27FC236}">
                <a16:creationId xmlns:a16="http://schemas.microsoft.com/office/drawing/2014/main" id="{FBBD9E57-0EB1-4825-8D2E-7A0CF9DA84C1}"/>
              </a:ext>
            </a:extLst>
          </p:cNvPr>
          <p:cNvSpPr>
            <a:spLocks noGrp="1"/>
          </p:cNvSpPr>
          <p:nvPr>
            <p:ph type="sldNum" sz="quarter" idx="5"/>
          </p:nvPr>
        </p:nvSpPr>
        <p:spPr/>
        <p:txBody>
          <a:bodyPr/>
          <a:lstStyle/>
          <a:p>
            <a:fld id="{6B4AFDE2-38B7-476D-8121-40D77B7EA414}" type="slidenum">
              <a:rPr lang="en-CA" smtClean="0"/>
              <a:pPr/>
              <a:t>21</a:t>
            </a:fld>
            <a:endParaRPr lang="en-CA"/>
          </a:p>
        </p:txBody>
      </p:sp>
      <p:sp>
        <p:nvSpPr>
          <p:cNvPr id="8" name="Slide Image Placeholder 7">
            <a:extLst>
              <a:ext uri="{FF2B5EF4-FFF2-40B4-BE49-F238E27FC236}">
                <a16:creationId xmlns:a16="http://schemas.microsoft.com/office/drawing/2014/main" id="{611CC71A-1C93-48CA-A384-7CE7E1A7E245}"/>
              </a:ext>
            </a:extLst>
          </p:cNvPr>
          <p:cNvSpPr>
            <a:spLocks noGrp="1" noRot="1" noChangeAspect="1"/>
          </p:cNvSpPr>
          <p:nvPr>
            <p:ph type="sldImg"/>
          </p:nvPr>
        </p:nvSpPr>
        <p:spPr>
          <a:xfrm>
            <a:off x="908050" y="255588"/>
            <a:ext cx="3584575" cy="2016125"/>
          </a:xfrm>
        </p:spPr>
      </p:sp>
    </p:spTree>
    <p:extLst>
      <p:ext uri="{BB962C8B-B14F-4D97-AF65-F5344CB8AC3E}">
        <p14:creationId xmlns:p14="http://schemas.microsoft.com/office/powerpoint/2010/main" val="3140815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How does system know which files are to be incrementally backed up? Server quality backup software maintains catalogs of all previous backups and compares the current files' date/timestamp, size, </a:t>
            </a:r>
            <a:r>
              <a:rPr lang="en-CA" dirty="0" err="1"/>
              <a:t>CheckSum</a:t>
            </a:r>
            <a:r>
              <a:rPr lang="en-CA" dirty="0"/>
              <a:t> to the backup catalog's.</a:t>
            </a:r>
            <a:endParaRPr lang="en-US" dirty="0"/>
          </a:p>
          <a:p>
            <a:r>
              <a:rPr lang="en-US" dirty="0"/>
              <a:t>A simpler method is checking the Archive bit which is set by OS whenever file is changed in any way. The Archive bit is set off when the file is backed up, and set on when the file is changed. WinRAR can use the Archive bit in this way. 7zip cannot – 7 zip would require an intelligent PowerShell script to accomplish this.</a:t>
            </a:r>
          </a:p>
          <a:p>
            <a:r>
              <a:rPr lang="en-US" dirty="0"/>
              <a:t>Backup Types: full and differential can be created with zip </a:t>
            </a:r>
            <a:r>
              <a:rPr lang="en-US" dirty="0" err="1"/>
              <a:t>utilites</a:t>
            </a:r>
            <a:r>
              <a:rPr lang="en-US" dirty="0"/>
              <a:t> such as 7zip and WinRAR.</a:t>
            </a:r>
            <a:endParaRPr lang="en-CA" dirty="0"/>
          </a:p>
          <a:p>
            <a:r>
              <a:rPr lang="en-CA" dirty="0"/>
              <a:t>https://www.codetwo.com/admins-blog/difference-differential-incremental-backup/</a:t>
            </a:r>
          </a:p>
          <a:p>
            <a:r>
              <a:rPr lang="en-CA" dirty="0"/>
              <a:t>Incremental Pros:</a:t>
            </a:r>
            <a:br>
              <a:rPr lang="en-CA" dirty="0"/>
            </a:br>
            <a:r>
              <a:rPr lang="en-CA" dirty="0"/>
              <a:t>The backup process is even faster than the differential job, not to mention the full backup. It is, in fact, so fast that it can be performed every hour or even minute.</a:t>
            </a:r>
          </a:p>
          <a:p>
            <a:r>
              <a:rPr lang="en-CA" dirty="0"/>
              <a:t>Each iteration of the backup job copies just the data that was changed. Therefore, only a small amount of storage is required each time.</a:t>
            </a:r>
          </a:p>
          <a:p>
            <a:r>
              <a:rPr lang="en-CA" dirty="0"/>
              <a:t>Cons:</a:t>
            </a:r>
            <a:br>
              <a:rPr lang="en-CA" dirty="0"/>
            </a:br>
            <a:r>
              <a:rPr lang="en-CA" dirty="0"/>
              <a:t>In most cases, the backup/restore software requires all iterations of the incremental backup for data restoration. If one of the pieces is missing – the restore is impossible.</a:t>
            </a:r>
          </a:p>
          <a:p>
            <a:r>
              <a:rPr lang="en-CA" dirty="0"/>
              <a:t>The restore process might take some time as the software needs to rebuild data from separate incremental pieces and also the last full backup piece too.</a:t>
            </a:r>
          </a:p>
          <a:p>
            <a:r>
              <a:rPr lang="en-US" dirty="0"/>
              <a:t>Classic File Backup Schedule</a:t>
            </a:r>
            <a:br>
              <a:rPr lang="en-US" dirty="0"/>
            </a:br>
            <a:r>
              <a:rPr lang="en-CA" dirty="0"/>
              <a:t>Month-end: Full backup, retained for 2 years</a:t>
            </a:r>
            <a:br>
              <a:rPr lang="en-CA" dirty="0"/>
            </a:br>
            <a:r>
              <a:rPr lang="en-CA" dirty="0"/>
              <a:t>Weekend (Sunday): Differential backup, retained for 2 months (Differences since last Full)</a:t>
            </a:r>
            <a:br>
              <a:rPr lang="en-CA" dirty="0"/>
            </a:br>
            <a:r>
              <a:rPr lang="en-CA" dirty="0"/>
              <a:t>Daily (Monday – Saturday): Incremental backup, retained for 2 weeks (changes since last backup of any type)</a:t>
            </a:r>
          </a:p>
        </p:txBody>
      </p:sp>
      <p:sp>
        <p:nvSpPr>
          <p:cNvPr id="5" name="Slide Number Placeholder 4">
            <a:extLst>
              <a:ext uri="{FF2B5EF4-FFF2-40B4-BE49-F238E27FC236}">
                <a16:creationId xmlns:a16="http://schemas.microsoft.com/office/drawing/2014/main" id="{B4751CF6-A08F-4805-8690-95B8CD17EC05}"/>
              </a:ext>
            </a:extLst>
          </p:cNvPr>
          <p:cNvSpPr>
            <a:spLocks noGrp="1"/>
          </p:cNvSpPr>
          <p:nvPr>
            <p:ph type="sldNum" sz="quarter" idx="5"/>
          </p:nvPr>
        </p:nvSpPr>
        <p:spPr/>
        <p:txBody>
          <a:bodyPr/>
          <a:lstStyle/>
          <a:p>
            <a:fld id="{6B4AFDE2-38B7-476D-8121-40D77B7EA414}" type="slidenum">
              <a:rPr lang="en-CA" smtClean="0"/>
              <a:pPr/>
              <a:t>22</a:t>
            </a:fld>
            <a:endParaRPr lang="en-CA"/>
          </a:p>
        </p:txBody>
      </p:sp>
      <p:sp>
        <p:nvSpPr>
          <p:cNvPr id="8" name="Slide Image Placeholder 7">
            <a:extLst>
              <a:ext uri="{FF2B5EF4-FFF2-40B4-BE49-F238E27FC236}">
                <a16:creationId xmlns:a16="http://schemas.microsoft.com/office/drawing/2014/main" id="{D9C1A524-20D2-43E8-9C67-3E067E656034}"/>
              </a:ext>
            </a:extLst>
          </p:cNvPr>
          <p:cNvSpPr>
            <a:spLocks noGrp="1" noRot="1" noChangeAspect="1"/>
          </p:cNvSpPr>
          <p:nvPr>
            <p:ph type="sldImg"/>
          </p:nvPr>
        </p:nvSpPr>
        <p:spPr>
          <a:xfrm>
            <a:off x="908050" y="255588"/>
            <a:ext cx="3584575" cy="2016125"/>
          </a:xfrm>
        </p:spPr>
      </p:sp>
    </p:spTree>
    <p:extLst>
      <p:ext uri="{BB962C8B-B14F-4D97-AF65-F5344CB8AC3E}">
        <p14:creationId xmlns:p14="http://schemas.microsoft.com/office/powerpoint/2010/main" val="1563268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err="1"/>
              <a:t>GoodSync</a:t>
            </a:r>
            <a:r>
              <a:rPr lang="en-US" dirty="0"/>
              <a:t> or </a:t>
            </a:r>
            <a:r>
              <a:rPr lang="en-US" dirty="0" err="1"/>
              <a:t>Bareos</a:t>
            </a:r>
            <a:r>
              <a:rPr lang="en-US" dirty="0"/>
              <a:t> are examples of backup software which maintains a DB of the server's file system and what was backed up; when it runs, it compares the requested backup type (Full, Diff, </a:t>
            </a:r>
            <a:r>
              <a:rPr lang="en-US" dirty="0" err="1"/>
              <a:t>Incr</a:t>
            </a:r>
            <a:r>
              <a:rPr lang="en-US" dirty="0"/>
              <a:t>) for files currently in the server to its DB of previous backups.</a:t>
            </a:r>
          </a:p>
          <a:p>
            <a:r>
              <a:rPr lang="en-US" dirty="0"/>
              <a:t>Tertiary storage is cold storage: safely offline but accessible...in a while from now.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Secondary storage 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online drives, SAN, high-performance cloud.</a:t>
            </a:r>
          </a:p>
          <a:p>
            <a:r>
              <a:rPr lang="en-US" dirty="0"/>
              <a:t>- Hot storage for databases, transactional business data (e.g. debit/credit cards, banking), frequently read data, frequently changed data (AKA volatile).</a:t>
            </a:r>
          </a:p>
          <a:p>
            <a:r>
              <a:rPr lang="en-US" dirty="0"/>
              <a:t>- Warm storage is file serving, NAS, standard cloud IaaS.</a:t>
            </a:r>
          </a:p>
          <a:p>
            <a:r>
              <a:rPr lang="en-US" dirty="0"/>
              <a:t>Primary storage is RAM.</a:t>
            </a:r>
          </a:p>
          <a:p>
            <a:endParaRPr lang="en-US" dirty="0"/>
          </a:p>
          <a:p>
            <a:r>
              <a:rPr lang="en-US" dirty="0"/>
              <a:t>https://www.enterprisestorageforum.com/management/cold-cloud-data-storage/</a:t>
            </a:r>
          </a:p>
          <a:p>
            <a:endParaRPr lang="en-US" dirty="0"/>
          </a:p>
          <a:p>
            <a:r>
              <a:rPr lang="en-CA" dirty="0"/>
              <a:t>Linear Tape-Open (LTO) - https://en.wikipedia.org/wiki/Linear_Tape-Open</a:t>
            </a:r>
          </a:p>
          <a:p>
            <a:r>
              <a:rPr lang="en-CA" dirty="0"/>
              <a:t>LTOv9 cartridge capacity of 18TB raw or 45TB compressed written at 1GB/sec. Special LTO Streaming Lossless Data Compression rate of 2.5:1</a:t>
            </a:r>
          </a:p>
          <a:p>
            <a:r>
              <a:rPr lang="en-CA" dirty="0"/>
              <a:t>Cartridge size is approx. 10cm X 10cm X 2cm</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Save strategies: </a:t>
            </a:r>
            <a:br>
              <a:rPr lang="en-CA" dirty="0"/>
            </a:br>
            <a:r>
              <a:rPr lang="en-CA" dirty="0"/>
              <a:t>- directly to tape (D2T) is slowest because server must wait for data to stream to tape, even at 1GB per second.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 backup to disk then copy to tape (D2D2T) is as fast as writes to disk can be;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 backup to the cloud (D2C/D2D2C) has similar throughput as tape </a:t>
            </a:r>
            <a:r>
              <a:rPr lang="en-CA" i="1" dirty="0"/>
              <a:t>with</a:t>
            </a:r>
            <a:r>
              <a:rPr lang="en-CA" dirty="0"/>
              <a:t> 10 Gb/sec dedicated bandwidth upload speed and assuming the cloud can receive data at that speed. (see below)</a:t>
            </a:r>
          </a:p>
          <a:p>
            <a:endParaRPr lang="en-CA" dirty="0"/>
          </a:p>
          <a:p>
            <a:r>
              <a:rPr lang="en-CA" dirty="0"/>
              <a:t>https://medium.com/roxiler-systems-pvt-ltd/amazon-glacier-vs-google-nearline-107de9e3f95c</a:t>
            </a:r>
          </a:p>
          <a:p>
            <a:r>
              <a:rPr lang="en-US" dirty="0"/>
              <a:t>https://phys.org/news/2018-03-golden-next-gen-optical-disk-storage.html</a:t>
            </a:r>
          </a:p>
          <a:p>
            <a:r>
              <a:rPr lang="en-CA" dirty="0"/>
              <a:t>https://www.google.com/search?q=cloud+hot+warm+cold+storage</a:t>
            </a:r>
          </a:p>
          <a:p>
            <a:endParaRPr lang="en-US" dirty="0"/>
          </a:p>
          <a:p>
            <a:r>
              <a:rPr lang="en-US" dirty="0"/>
              <a:t>Any cloud storage should be “Zero-knowledge”, i.e. </a:t>
            </a:r>
            <a:r>
              <a:rPr lang="en-CA" dirty="0"/>
              <a:t>encrypting and decrypting data is purely client-side. </a:t>
            </a:r>
          </a:p>
          <a:p>
            <a:pPr lvl="0"/>
            <a:endParaRPr lang="en-US" dirty="0"/>
          </a:p>
          <a:p>
            <a:pPr lvl="0"/>
            <a:r>
              <a:rPr lang="en-US" dirty="0"/>
              <a:t>See https://www.cloudwards.net/online-storage-vs-online-backup-whats-the-difference/ </a:t>
            </a:r>
          </a:p>
          <a:p>
            <a:endParaRPr lang="en-US" dirty="0"/>
          </a:p>
          <a:p>
            <a:r>
              <a:rPr lang="en-US" dirty="0"/>
              <a:t>Two-way cloud sync is not backup, it is synchronizing two (or more) systems via the cloud to keep data on all systems the same. A synchronized file is not a copy, it is the same file co-existing on different systems. Because one system can change the other (for better or worse), there may be no way to recover from data loss or to return to a previous version of a file. If a file is accidently deleted or improperly synchronized, it will be done in both locations. A backup isn’t a backup if it changes dynamically with the original file. Although, some cloud sync services maintain versioning and permanent storage of deleted files – this is highly recommended.</a:t>
            </a:r>
          </a:p>
          <a:p>
            <a:endParaRPr lang="en-US" dirty="0"/>
          </a:p>
          <a:p>
            <a:r>
              <a:rPr lang="en-US" dirty="0"/>
              <a:t>Cloud backup services often have hidden bandwidth throttling. The initial full backup could take as long as weeks to complete. After that, incremental backups are practical. Is the service's restore similarly throttled? Can you download all your data in a practical length of time?</a:t>
            </a:r>
          </a:p>
          <a:p>
            <a:r>
              <a:rPr lang="en-US" dirty="0"/>
              <a:t>https://www.forbes.com/sites/tonybradley/2013/07/23/the-myth-of-online-backup/#324bd3adef49</a:t>
            </a:r>
          </a:p>
          <a:p>
            <a:r>
              <a:rPr lang="en-US" dirty="0"/>
              <a:t>http://revuezzle.com/cloud-backup/cloud-backup-articles/news2/faster-backup-carbonite-cuts-throttling/</a:t>
            </a:r>
          </a:p>
          <a:p>
            <a:endParaRPr lang="en-US" dirty="0"/>
          </a:p>
          <a:p>
            <a:r>
              <a:rPr lang="en-CA" dirty="0"/>
              <a:t>Top 7 Risks of Cloud File Sync &amp; Share</a:t>
            </a:r>
            <a:endParaRPr lang="en-US" dirty="0"/>
          </a:p>
          <a:p>
            <a:r>
              <a:rPr lang="en-CA" dirty="0"/>
              <a:t>https://marketplace.mobileiron.com/servlet/servlet.FileDownload?file=00P3400000hF9ynEAC</a:t>
            </a:r>
          </a:p>
          <a:p>
            <a:endParaRPr lang="en-US" dirty="0"/>
          </a:p>
          <a:p>
            <a:r>
              <a:rPr lang="en-CA" dirty="0"/>
              <a:t>https://www.zdnet.com/article/why-cloud-sync-not-backup-worked-better-for-business-continuity-during-the-hurricane/</a:t>
            </a:r>
          </a:p>
          <a:p>
            <a:r>
              <a:rPr lang="en-CA" dirty="0"/>
              <a:t>https://www.zdnet.com/article/when-it-comes-to-cloud-storage-the-all-you-can-eat-buffet-is-closing-rapidly/</a:t>
            </a:r>
          </a:p>
          <a:p>
            <a:r>
              <a:rPr lang="en-CA" dirty="0"/>
              <a:t>https://www.zdnet.com/article/ultimate-guide-to-gmail-backup/</a:t>
            </a:r>
          </a:p>
        </p:txBody>
      </p:sp>
      <p:sp>
        <p:nvSpPr>
          <p:cNvPr id="5" name="Slide Number Placeholder 4">
            <a:extLst>
              <a:ext uri="{FF2B5EF4-FFF2-40B4-BE49-F238E27FC236}">
                <a16:creationId xmlns:a16="http://schemas.microsoft.com/office/drawing/2014/main" id="{1F25BA93-396E-4976-AE1C-0B97C6D9518A}"/>
              </a:ext>
            </a:extLst>
          </p:cNvPr>
          <p:cNvSpPr>
            <a:spLocks noGrp="1"/>
          </p:cNvSpPr>
          <p:nvPr>
            <p:ph type="sldNum" sz="quarter" idx="5"/>
          </p:nvPr>
        </p:nvSpPr>
        <p:spPr/>
        <p:txBody>
          <a:bodyPr/>
          <a:lstStyle/>
          <a:p>
            <a:fld id="{6B4AFDE2-38B7-476D-8121-40D77B7EA414}" type="slidenum">
              <a:rPr lang="en-CA" smtClean="0"/>
              <a:pPr/>
              <a:t>23</a:t>
            </a:fld>
            <a:endParaRPr lang="en-CA"/>
          </a:p>
        </p:txBody>
      </p:sp>
      <p:sp>
        <p:nvSpPr>
          <p:cNvPr id="8" name="Slide Image Placeholder 7">
            <a:extLst>
              <a:ext uri="{FF2B5EF4-FFF2-40B4-BE49-F238E27FC236}">
                <a16:creationId xmlns:a16="http://schemas.microsoft.com/office/drawing/2014/main" id="{7D9305F5-0434-4B3B-88BA-9FA90A809EB8}"/>
              </a:ext>
            </a:extLst>
          </p:cNvPr>
          <p:cNvSpPr>
            <a:spLocks noGrp="1" noRot="1" noChangeAspect="1"/>
          </p:cNvSpPr>
          <p:nvPr>
            <p:ph type="sldImg"/>
          </p:nvPr>
        </p:nvSpPr>
        <p:spPr>
          <a:xfrm>
            <a:off x="908050" y="255588"/>
            <a:ext cx="3584575" cy="2016125"/>
          </a:xfrm>
        </p:spPr>
      </p:sp>
    </p:spTree>
    <p:extLst>
      <p:ext uri="{BB962C8B-B14F-4D97-AF65-F5344CB8AC3E}">
        <p14:creationId xmlns:p14="http://schemas.microsoft.com/office/powerpoint/2010/main" val="1280178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If drive is always connected, it is not a backup, just a copy – i.e. neither geographically separate nor platform independent.</a:t>
            </a:r>
            <a:endParaRPr lang="en-CA" dirty="0"/>
          </a:p>
          <a:p>
            <a:endParaRPr lang="en-CA" dirty="0"/>
          </a:p>
          <a:p>
            <a:r>
              <a:rPr lang="en-CA" dirty="0"/>
              <a:t>http://www.pcworld.com/article/2974385/windows/how-to-use-windows-10s-file-history-backup-feature.html</a:t>
            </a:r>
          </a:p>
          <a:p>
            <a:r>
              <a:rPr lang="en-CA" dirty="0"/>
              <a:t>By default, Windows 10's File History will back up all the folders in your User folder. If you also want other folders backed up, you must configure it. This is an issue in corporate environments – do you have enough control over where users save their files? Are you always consistent about where you store your own data? File History is for user data recovery, not system recovery.</a:t>
            </a:r>
            <a:endParaRPr lang="en-US" dirty="0"/>
          </a:p>
          <a:p>
            <a:endParaRPr lang="en-US" dirty="0"/>
          </a:p>
          <a:p>
            <a:r>
              <a:rPr lang="en-CA" dirty="0"/>
              <a:t>Apple </a:t>
            </a:r>
            <a:r>
              <a:rPr lang="en-CA" dirty="0" err="1"/>
              <a:t>macOS</a:t>
            </a:r>
            <a:r>
              <a:rPr lang="en-CA" dirty="0"/>
              <a:t> Time Machine backups up everything. An entire system can be recovered. It automatically makes hourly backups for the past 24 hours, daily backups for the past month, and weekly backups for all previous months. The oldest backups are deleted when the external backup drive is full. Time Machine uses a Full &amp; Differential &amp; Incremental backup strategy. https://support.apple.com/en-ca/HT201250 </a:t>
            </a:r>
            <a:endParaRPr lang="en-US" dirty="0"/>
          </a:p>
          <a:p>
            <a:endParaRPr lang="en-US" dirty="0"/>
          </a:p>
          <a:p>
            <a:r>
              <a:rPr lang="en-US" dirty="0"/>
              <a:t>T</a:t>
            </a:r>
            <a:r>
              <a:rPr lang="en-CA" dirty="0"/>
              <a:t>rash / Recycle Bin can be emptied – files are gone. If the Bin/Trash is full, new deletions push out oldest deletions.</a:t>
            </a:r>
          </a:p>
          <a:p>
            <a:endParaRPr lang="en-CA" dirty="0"/>
          </a:p>
          <a:p>
            <a:r>
              <a:rPr lang="en-CA" dirty="0"/>
              <a:t>Low-level utilities can be used to recover only in extraordinary circumstances. </a:t>
            </a:r>
          </a:p>
        </p:txBody>
      </p:sp>
      <p:sp>
        <p:nvSpPr>
          <p:cNvPr id="5" name="Slide Number Placeholder 4">
            <a:extLst>
              <a:ext uri="{FF2B5EF4-FFF2-40B4-BE49-F238E27FC236}">
                <a16:creationId xmlns:a16="http://schemas.microsoft.com/office/drawing/2014/main" id="{83B82CD3-84C9-48B1-902A-C11FF8A001CD}"/>
              </a:ext>
            </a:extLst>
          </p:cNvPr>
          <p:cNvSpPr>
            <a:spLocks noGrp="1"/>
          </p:cNvSpPr>
          <p:nvPr>
            <p:ph type="sldNum" sz="quarter" idx="5"/>
          </p:nvPr>
        </p:nvSpPr>
        <p:spPr/>
        <p:txBody>
          <a:bodyPr/>
          <a:lstStyle/>
          <a:p>
            <a:fld id="{6B4AFDE2-38B7-476D-8121-40D77B7EA414}" type="slidenum">
              <a:rPr lang="en-CA" smtClean="0"/>
              <a:pPr/>
              <a:t>24</a:t>
            </a:fld>
            <a:endParaRPr lang="en-CA"/>
          </a:p>
        </p:txBody>
      </p:sp>
      <p:sp>
        <p:nvSpPr>
          <p:cNvPr id="8" name="Slide Image Placeholder 7">
            <a:extLst>
              <a:ext uri="{FF2B5EF4-FFF2-40B4-BE49-F238E27FC236}">
                <a16:creationId xmlns:a16="http://schemas.microsoft.com/office/drawing/2014/main" id="{00C85DCC-05E6-41E2-B073-0CB3B98C113F}"/>
              </a:ext>
            </a:extLst>
          </p:cNvPr>
          <p:cNvSpPr>
            <a:spLocks noGrp="1" noRot="1" noChangeAspect="1"/>
          </p:cNvSpPr>
          <p:nvPr>
            <p:ph type="sldImg"/>
          </p:nvPr>
        </p:nvSpPr>
        <p:spPr>
          <a:xfrm>
            <a:off x="908050" y="255588"/>
            <a:ext cx="3584575" cy="2016125"/>
          </a:xfrm>
        </p:spPr>
      </p:sp>
    </p:spTree>
    <p:extLst>
      <p:ext uri="{BB962C8B-B14F-4D97-AF65-F5344CB8AC3E}">
        <p14:creationId xmlns:p14="http://schemas.microsoft.com/office/powerpoint/2010/main" val="704519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CA" dirty="0"/>
              <a:t>2 different formats/platforms: do not make copies on the same technology or platform. If the tech fails or system is compromised, you may lose both backups.</a:t>
            </a:r>
            <a:endParaRPr lang="en-US" dirty="0"/>
          </a:p>
          <a:p>
            <a:endParaRPr lang="en-US" dirty="0"/>
          </a:p>
          <a:p>
            <a:r>
              <a:rPr lang="en-US" dirty="0"/>
              <a:t>A fire proof safe is somewhat in between a local copy and a geographically separate location: It is not likely to be stolen and might survive a disaster. (but see next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Simple small business: rotate external drive from office to home, or home to vehicle.</a:t>
            </a:r>
          </a:p>
          <a:p>
            <a:endParaRPr lang="en-US"/>
          </a:p>
          <a:p>
            <a:r>
              <a:rPr lang="en-US"/>
              <a:t>media </a:t>
            </a:r>
            <a:r>
              <a:rPr lang="en-US" dirty="0"/>
              <a:t>rotation and storage services, e.g. Iron Mountain</a:t>
            </a:r>
            <a:br>
              <a:rPr lang="en-US" dirty="0"/>
            </a:br>
            <a:r>
              <a:rPr lang="en-US" dirty="0"/>
              <a:t>https://www.ironmountain.ca/en/secure-storage/records-and-media/offsite-tape-vaulting</a:t>
            </a:r>
            <a:br>
              <a:rPr lang="en-US" dirty="0"/>
            </a:br>
            <a:r>
              <a:rPr lang="en-US" dirty="0"/>
              <a:t>https://www.ironmountain.ca/en/digital-transformation/iron-cloud-data-management</a:t>
            </a:r>
          </a:p>
          <a:p>
            <a:endParaRPr lang="en-US" dirty="0"/>
          </a:p>
          <a:p>
            <a:r>
              <a:rPr lang="en-US" dirty="0"/>
              <a:t>3 – local files on server, </a:t>
            </a:r>
          </a:p>
          <a:p>
            <a:r>
              <a:rPr lang="en-US" dirty="0"/>
              <a:t>2 – traditional full/incremental backup to LTO tape, e.g. with Duplicity  https://en.wikipedia.org/wiki/Duplicity_(software)</a:t>
            </a:r>
          </a:p>
          <a:p>
            <a:r>
              <a:rPr lang="en-US" dirty="0"/>
              <a:t>1 – cloud backup, e.g. with </a:t>
            </a:r>
            <a:r>
              <a:rPr lang="en-US" dirty="0" err="1"/>
              <a:t>Restic</a:t>
            </a:r>
            <a:r>
              <a:rPr lang="en-US" dirty="0"/>
              <a:t> which uses deduplication. https://restic.net/  https://en.wikipedia.org/wiki/Data_deduplication</a:t>
            </a:r>
          </a:p>
          <a:p>
            <a:endParaRPr lang="en-CA" dirty="0"/>
          </a:p>
          <a:p>
            <a:r>
              <a:rPr lang="en-CA" dirty="0"/>
              <a:t>https://www.backblaze.com/blog/the-3-2-1-backup-strategy/</a:t>
            </a:r>
          </a:p>
          <a:p>
            <a:r>
              <a:rPr lang="en-CA" dirty="0"/>
              <a:t>https://www.backblaze.com/cloud-backup.html</a:t>
            </a:r>
          </a:p>
          <a:p>
            <a:r>
              <a:rPr lang="en-CA" dirty="0"/>
              <a:t>https://www.backblaze.com/blog/backing-linux-backblaze-b2-duplicity-restic/</a:t>
            </a:r>
          </a:p>
          <a:p>
            <a:r>
              <a:rPr lang="en-CA" dirty="0"/>
              <a:t>https://www.cyberciti.biz/open-source/awesome-backup-software-for-linux-unix-osx-windows-systems/</a:t>
            </a:r>
          </a:p>
          <a:p>
            <a:r>
              <a:rPr lang="en-CA" dirty="0"/>
              <a:t>https://help.ubuntu.com/community/BackupYourSystem</a:t>
            </a:r>
          </a:p>
          <a:p>
            <a:r>
              <a:rPr lang="en-CA" dirty="0"/>
              <a:t>http://windowsitpro.com/blog/why-3-2-1-backup-rule-still-makes-sense</a:t>
            </a:r>
          </a:p>
          <a:p>
            <a:r>
              <a:rPr lang="en-CA" dirty="0"/>
              <a:t>https://www.youtube.com/watch?v=8dhp_20j0Ys</a:t>
            </a:r>
          </a:p>
          <a:p>
            <a:r>
              <a:rPr lang="en-CA" dirty="0"/>
              <a:t>https://www.petri.com/windows-server-essentials-file-history</a:t>
            </a:r>
          </a:p>
          <a:p>
            <a:r>
              <a:rPr lang="en-CA" dirty="0"/>
              <a:t>https://www.pcmag.com/roundup/353619/best-cloud-backup-services-for-businesses</a:t>
            </a:r>
          </a:p>
          <a:p>
            <a:endParaRPr lang="en-CA" dirty="0"/>
          </a:p>
          <a:p>
            <a:pPr lvl="0"/>
            <a:r>
              <a:rPr lang="en-CA" dirty="0"/>
              <a:t>Toy Story 2 almost disappeared. 2 ½ minute YouTube.</a:t>
            </a:r>
            <a:br>
              <a:rPr lang="en-CA" dirty="0"/>
            </a:br>
            <a:r>
              <a:rPr lang="en-CA" dirty="0"/>
              <a:t>https://www.youtube.com/watch?v=8dhp_20j0Ys</a:t>
            </a:r>
          </a:p>
          <a:p>
            <a:endParaRPr lang="en-CA" dirty="0"/>
          </a:p>
        </p:txBody>
      </p:sp>
      <p:sp>
        <p:nvSpPr>
          <p:cNvPr id="5" name="Slide Number Placeholder 4">
            <a:extLst>
              <a:ext uri="{FF2B5EF4-FFF2-40B4-BE49-F238E27FC236}">
                <a16:creationId xmlns:a16="http://schemas.microsoft.com/office/drawing/2014/main" id="{D26DCCC3-3D41-4EE2-8FAD-BB414F316925}"/>
              </a:ext>
            </a:extLst>
          </p:cNvPr>
          <p:cNvSpPr>
            <a:spLocks noGrp="1"/>
          </p:cNvSpPr>
          <p:nvPr>
            <p:ph type="sldNum" sz="quarter" idx="5"/>
          </p:nvPr>
        </p:nvSpPr>
        <p:spPr/>
        <p:txBody>
          <a:bodyPr/>
          <a:lstStyle/>
          <a:p>
            <a:fld id="{6B4AFDE2-38B7-476D-8121-40D77B7EA414}" type="slidenum">
              <a:rPr lang="en-CA" smtClean="0"/>
              <a:pPr/>
              <a:t>25</a:t>
            </a:fld>
            <a:endParaRPr lang="en-CA"/>
          </a:p>
        </p:txBody>
      </p:sp>
      <p:sp>
        <p:nvSpPr>
          <p:cNvPr id="8" name="Slide Image Placeholder 7">
            <a:extLst>
              <a:ext uri="{FF2B5EF4-FFF2-40B4-BE49-F238E27FC236}">
                <a16:creationId xmlns:a16="http://schemas.microsoft.com/office/drawing/2014/main" id="{1A8625A3-A2EF-4501-9413-4E7EF10BE350}"/>
              </a:ext>
            </a:extLst>
          </p:cNvPr>
          <p:cNvSpPr>
            <a:spLocks noGrp="1" noRot="1" noChangeAspect="1"/>
          </p:cNvSpPr>
          <p:nvPr>
            <p:ph type="sldImg"/>
          </p:nvPr>
        </p:nvSpPr>
        <p:spPr>
          <a:xfrm>
            <a:off x="908050" y="255588"/>
            <a:ext cx="3584575" cy="2016125"/>
          </a:xfrm>
        </p:spPr>
      </p:sp>
    </p:spTree>
    <p:extLst>
      <p:ext uri="{BB962C8B-B14F-4D97-AF65-F5344CB8AC3E}">
        <p14:creationId xmlns:p14="http://schemas.microsoft.com/office/powerpoint/2010/main" val="1786563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255588"/>
            <a:ext cx="3584575" cy="2016125"/>
          </a:xfrm>
        </p:spPr>
      </p:sp>
      <p:sp>
        <p:nvSpPr>
          <p:cNvPr id="3" name="Notes Placeholder 2"/>
          <p:cNvSpPr>
            <a:spLocks noGrp="1"/>
          </p:cNvSpPr>
          <p:nvPr>
            <p:ph type="body" idx="1"/>
          </p:nvPr>
        </p:nvSpPr>
        <p:spPr/>
        <p:txBody>
          <a:bodyPr/>
          <a:lstStyle/>
          <a:p>
            <a:r>
              <a:rPr lang="en-CA" dirty="0"/>
              <a:t>3-2-1 Backup Checklist</a:t>
            </a:r>
            <a:br>
              <a:rPr lang="en-CA" dirty="0"/>
            </a:br>
            <a:r>
              <a:rPr lang="en-CA" dirty="0"/>
              <a:t>3 copies: yes. 1 active data store on Platform as a Service in Google Cloud, +2 copies.</a:t>
            </a:r>
          </a:p>
          <a:p>
            <a:r>
              <a:rPr lang="en-CA" dirty="0"/>
              <a:t>2 independent platforms: NO. all backups on Google Cloud (same platform) under a single account (not independent of active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1 different geographical area: yes. each backup on Google Cloud in widely different data centres across Google's global network</a:t>
            </a:r>
          </a:p>
          <a:p>
            <a:endParaRPr lang="en-CA" dirty="0"/>
          </a:p>
          <a:p>
            <a:r>
              <a:rPr lang="en-CA" dirty="0"/>
              <a:t>UniSuper IT no doubt had to fight for budget to maintain a real 3-2-1 backup with a different provider in addition to the 2 'backups' at Google to guard against something that should never have happened.</a:t>
            </a:r>
          </a:p>
          <a:p>
            <a:endParaRPr lang="en-CA" dirty="0">
              <a:hlinkClick r:id="rId3"/>
            </a:endParaRPr>
          </a:p>
          <a:p>
            <a:r>
              <a:rPr lang="en-CA" dirty="0">
                <a:hlinkClick r:id="rId3"/>
              </a:rPr>
              <a:t>UniSuper services fully restored</a:t>
            </a:r>
            <a:r>
              <a:rPr lang="en-CA" dirty="0"/>
              <a:t>  log of messages from May 2 – 16, 2024</a:t>
            </a:r>
            <a:br>
              <a:rPr lang="en-CA" dirty="0"/>
            </a:br>
            <a:r>
              <a:rPr lang="en-CA" dirty="0"/>
              <a:t>https://www.unisuper.com.au/contact-us/outage-update</a:t>
            </a:r>
          </a:p>
          <a:p>
            <a:endParaRPr lang="en-CA" dirty="0"/>
          </a:p>
          <a:p>
            <a:r>
              <a:rPr lang="en-CA" dirty="0"/>
              <a:t>"UniSuper had duplication in two geographies [of Google Cloud] as a protection against outages and loss. However, when the deletion of UniSuper’s Private Cloud subscription occurred, it caused deletion across both of these geographies." &gt; because they were under the same account with the same cloud system/provider</a:t>
            </a:r>
          </a:p>
          <a:p>
            <a:r>
              <a:rPr lang="en-CA" dirty="0"/>
              <a:t>https://www.theregister.com/2024/05/09/unisuper_google_cloud_outage_caused/</a:t>
            </a:r>
          </a:p>
          <a:p>
            <a:endParaRPr lang="en-CA" dirty="0"/>
          </a:p>
          <a:p>
            <a:r>
              <a:rPr lang="en-CA" dirty="0"/>
              <a:t>"cloud systems are actually just distributed single points of failure"</a:t>
            </a:r>
          </a:p>
          <a:p>
            <a:endParaRPr lang="en-CA" dirty="0"/>
          </a:p>
          <a:p>
            <a:r>
              <a:rPr lang="en-CA" dirty="0"/>
              <a:t>/search?q=</a:t>
            </a:r>
            <a:r>
              <a:rPr lang="en-CA" dirty="0" err="1"/>
              <a:t>google+cloud+loses+unisuper+australian+pension+data</a:t>
            </a:r>
            <a:endParaRPr lang="en-CA" dirty="0"/>
          </a:p>
          <a:p>
            <a:endParaRPr lang="en-CA" dirty="0"/>
          </a:p>
        </p:txBody>
      </p:sp>
      <p:sp>
        <p:nvSpPr>
          <p:cNvPr id="4" name="Slide Number Placeholder 3"/>
          <p:cNvSpPr>
            <a:spLocks noGrp="1"/>
          </p:cNvSpPr>
          <p:nvPr>
            <p:ph type="sldNum" sz="quarter" idx="5"/>
          </p:nvPr>
        </p:nvSpPr>
        <p:spPr/>
        <p:txBody>
          <a:bodyPr/>
          <a:lstStyle/>
          <a:p>
            <a:fld id="{4F680096-4B06-4E27-AFEB-B07A9567B62D}" type="slidenum">
              <a:rPr lang="en-CA" smtClean="0"/>
              <a:pPr/>
              <a:t>26</a:t>
            </a:fld>
            <a:endParaRPr lang="en-CA" dirty="0"/>
          </a:p>
        </p:txBody>
      </p:sp>
    </p:spTree>
    <p:extLst>
      <p:ext uri="{BB962C8B-B14F-4D97-AF65-F5344CB8AC3E}">
        <p14:creationId xmlns:p14="http://schemas.microsoft.com/office/powerpoint/2010/main" val="2928455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Backups are something we all hope we never have to use. But they are useless without a restore plan. You don't know if the restore plan will work without restoration testing. What if the company runs their backup routine faithfully every day and later finds out it was incomplete? </a:t>
            </a:r>
          </a:p>
          <a:p>
            <a:r>
              <a:rPr lang="en-CA" dirty="0"/>
              <a:t>Photos are of an office ruined by fire that started in another company's building across a parking lot that spread to this company. The business in that office, with a high eight figure revenue, belongs to a builder of single family homes who builds them a large subdivision at a time. About 200 suppliers and tradespeople are involved in the building of each house. </a:t>
            </a:r>
          </a:p>
          <a:p>
            <a:r>
              <a:rPr lang="en-CA" dirty="0"/>
              <a:t>Everything was backed up. They used to kid their finance / comptroller person about the fussiness of doing backups at the end of every day. The day after the fire, that person was the hero of the company.</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But how often will your system be infected with ransomware</a:t>
            </a:r>
            <a:r>
              <a:rPr lang="en-US" dirty="0"/>
              <a:t>? Or</a:t>
            </a:r>
            <a:r>
              <a:rPr lang="en-CA" dirty="0"/>
              <a:t> your building burn down? Or be flooded? Or your computer equipment is stolen? Or your backpack – containing your laptop </a:t>
            </a:r>
            <a:r>
              <a:rPr lang="en-CA" i="1" dirty="0"/>
              <a:t>and</a:t>
            </a:r>
            <a:r>
              <a:rPr lang="en-CA" dirty="0"/>
              <a:t> the external drive with its backups – was beside you when you sat down </a:t>
            </a:r>
            <a:r>
              <a:rPr lang="en-CA" i="1" dirty="0"/>
              <a:t>on</a:t>
            </a:r>
            <a:r>
              <a:rPr lang="en-CA" dirty="0"/>
              <a:t> the bus, but is gone when you stand up to get </a:t>
            </a:r>
            <a:r>
              <a:rPr lang="en-CA" i="1" dirty="0"/>
              <a:t>off</a:t>
            </a:r>
            <a:r>
              <a:rPr lang="en-CA" dirty="0"/>
              <a:t> the bus? </a:t>
            </a:r>
            <a:r>
              <a:rPr lang="en-US" dirty="0"/>
              <a:t>It. Has. </a:t>
            </a:r>
            <a:r>
              <a:rPr lang="en-US"/>
              <a:t>Happened. Sure</a:t>
            </a:r>
            <a:r>
              <a:rPr lang="en-US" dirty="0"/>
              <a:t>, it's never going to happen to you. That's what they thought, too.</a:t>
            </a:r>
            <a:endParaRPr lang="en-CA" dirty="0"/>
          </a:p>
          <a:p>
            <a:endParaRPr lang="en-CA" dirty="0"/>
          </a:p>
          <a:p>
            <a:r>
              <a:rPr lang="en-US" dirty="0"/>
              <a:t>Restoration of a large amount of data over a network, especially a cloud service, will be slower than a directly attached device such as tape. </a:t>
            </a:r>
            <a:br>
              <a:rPr lang="en-US" dirty="0"/>
            </a:br>
            <a:r>
              <a:rPr lang="en-US" dirty="0"/>
              <a:t>Many cloud services throttle I/O, i.e. up and download speed. The speed of the restoration must be considered. </a:t>
            </a:r>
          </a:p>
          <a:p>
            <a:endParaRPr lang="en-US" dirty="0"/>
          </a:p>
          <a:p>
            <a:r>
              <a:rPr lang="en-US" dirty="0"/>
              <a:t>From Toronto, you can fly to Vancouver or drive to Vancouver or walk to Vancouver; all are possible, only one is both fastest and cheapest.</a:t>
            </a:r>
          </a:p>
          <a:p>
            <a:r>
              <a:rPr lang="en-US" dirty="0"/>
              <a:t>The same goes for restoration of data: it must be practical -- speedy and hopefully cost effective. (However much it costs, it is cheaper than losing the whole company.)</a:t>
            </a:r>
          </a:p>
          <a:p>
            <a:endParaRPr lang="en-CA" dirty="0"/>
          </a:p>
        </p:txBody>
      </p:sp>
      <p:sp>
        <p:nvSpPr>
          <p:cNvPr id="5" name="Slide Number Placeholder 4">
            <a:extLst>
              <a:ext uri="{FF2B5EF4-FFF2-40B4-BE49-F238E27FC236}">
                <a16:creationId xmlns:a16="http://schemas.microsoft.com/office/drawing/2014/main" id="{61207776-F5CC-42D0-861B-15218B276D92}"/>
              </a:ext>
            </a:extLst>
          </p:cNvPr>
          <p:cNvSpPr>
            <a:spLocks noGrp="1"/>
          </p:cNvSpPr>
          <p:nvPr>
            <p:ph type="sldNum" sz="quarter" idx="5"/>
          </p:nvPr>
        </p:nvSpPr>
        <p:spPr/>
        <p:txBody>
          <a:bodyPr/>
          <a:lstStyle/>
          <a:p>
            <a:fld id="{6B4AFDE2-38B7-476D-8121-40D77B7EA414}" type="slidenum">
              <a:rPr lang="en-CA" smtClean="0"/>
              <a:pPr/>
              <a:t>27</a:t>
            </a:fld>
            <a:endParaRPr lang="en-CA"/>
          </a:p>
        </p:txBody>
      </p:sp>
      <p:sp>
        <p:nvSpPr>
          <p:cNvPr id="8" name="Slide Image Placeholder 7">
            <a:extLst>
              <a:ext uri="{FF2B5EF4-FFF2-40B4-BE49-F238E27FC236}">
                <a16:creationId xmlns:a16="http://schemas.microsoft.com/office/drawing/2014/main" id="{7821D9A2-53AF-408E-A0E2-FFFA70ED52CA}"/>
              </a:ext>
            </a:extLst>
          </p:cNvPr>
          <p:cNvSpPr>
            <a:spLocks noGrp="1" noRot="1" noChangeAspect="1"/>
          </p:cNvSpPr>
          <p:nvPr>
            <p:ph type="sldImg"/>
          </p:nvPr>
        </p:nvSpPr>
        <p:spPr>
          <a:xfrm>
            <a:off x="908050" y="255588"/>
            <a:ext cx="3584575" cy="2016125"/>
          </a:xfrm>
        </p:spPr>
      </p:sp>
    </p:spTree>
    <p:extLst>
      <p:ext uri="{BB962C8B-B14F-4D97-AF65-F5344CB8AC3E}">
        <p14:creationId xmlns:p14="http://schemas.microsoft.com/office/powerpoint/2010/main" val="41125339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DC3E919-18A5-4A49-96C9-3C12F5D866D9}"/>
              </a:ext>
            </a:extLst>
          </p:cNvPr>
          <p:cNvSpPr>
            <a:spLocks noGrp="1"/>
          </p:cNvSpPr>
          <p:nvPr>
            <p:ph type="sldNum" sz="quarter" idx="5"/>
          </p:nvPr>
        </p:nvSpPr>
        <p:spPr/>
        <p:txBody>
          <a:bodyPr/>
          <a:lstStyle/>
          <a:p>
            <a:fld id="{6B4AFDE2-38B7-476D-8121-40D77B7EA414}" type="slidenum">
              <a:rPr lang="en-CA" smtClean="0"/>
              <a:pPr/>
              <a:t>28</a:t>
            </a:fld>
            <a:endParaRPr lang="en-CA"/>
          </a:p>
        </p:txBody>
      </p:sp>
      <p:sp>
        <p:nvSpPr>
          <p:cNvPr id="7" name="Slide Image Placeholder 6">
            <a:extLst>
              <a:ext uri="{FF2B5EF4-FFF2-40B4-BE49-F238E27FC236}">
                <a16:creationId xmlns:a16="http://schemas.microsoft.com/office/drawing/2014/main" id="{DE96669C-8EF0-46D6-9BB4-0A9AADF58DE3}"/>
              </a:ext>
            </a:extLst>
          </p:cNvPr>
          <p:cNvSpPr>
            <a:spLocks noGrp="1" noRot="1" noChangeAspect="1"/>
          </p:cNvSpPr>
          <p:nvPr>
            <p:ph type="sldImg"/>
          </p:nvPr>
        </p:nvSpPr>
        <p:spPr>
          <a:xfrm>
            <a:off x="908050" y="255588"/>
            <a:ext cx="3584575" cy="2016125"/>
          </a:xfrm>
        </p:spPr>
      </p:sp>
      <p:sp>
        <p:nvSpPr>
          <p:cNvPr id="8" name="Notes Placeholder 7">
            <a:extLst>
              <a:ext uri="{FF2B5EF4-FFF2-40B4-BE49-F238E27FC236}">
                <a16:creationId xmlns:a16="http://schemas.microsoft.com/office/drawing/2014/main" id="{929C1F9D-9D33-46A5-A836-1D1944453E02}"/>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8252130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255588"/>
            <a:ext cx="3584575" cy="2016125"/>
          </a:xfrm>
        </p:spPr>
      </p:sp>
      <p:sp>
        <p:nvSpPr>
          <p:cNvPr id="3" name="Notes Placeholder 2"/>
          <p:cNvSpPr>
            <a:spLocks noGrp="1"/>
          </p:cNvSpPr>
          <p:nvPr>
            <p:ph type="body" idx="1"/>
          </p:nvPr>
        </p:nvSpPr>
        <p:spPr/>
        <p:txBody>
          <a:bodyPr/>
          <a:lstStyle/>
          <a:p>
            <a:r>
              <a:rPr lang="en-CA" dirty="0"/>
              <a:t>Small server backup media rotation…when 1.6GB uncompressed was more like 1.6</a:t>
            </a:r>
            <a:r>
              <a:rPr lang="en-CA" b="1" u="sng" dirty="0"/>
              <a:t>T</a:t>
            </a:r>
            <a:r>
              <a:rPr lang="en-CA" dirty="0"/>
              <a:t>B today.</a:t>
            </a:r>
          </a:p>
          <a:p>
            <a:r>
              <a:rPr lang="en-CA" dirty="0"/>
              <a:t>Friday 1 is Full on the first Friday of the </a:t>
            </a:r>
          </a:p>
          <a:p>
            <a:r>
              <a:rPr lang="en-CA" dirty="0"/>
              <a:t>Monday is Incremental since Friday 1</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Tuesday is Incremental since Friday 1 + Monday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Wednesday is Incremental since Friday 1 + Monday + Tuesday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Thursday is Incremental since Friday 1 + Monday + Tuesday + Wednesday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Friday 2 is Full</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Monday – Thursday Incremental tapes can be overwritten weekly.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Friday 3 is Full</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Monday – Thursday Incremental tapes can be overwritten weekly.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Friday 4 is Full</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Monday – Thursday Incremental tapes can be overwritten weekly.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Friday 5 is Full when a month has five Fridays.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Monday – Thursday Incremental tapes can be overwritten weekly.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January Month End is Full</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Cycle repeats with reuse of Friday 1 on the first Friday of the month.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Above is minimum retention and reuse.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Ideally, there is a set of Monday to Thursday incremental tapes for each of the five Friday full tapes.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Twenty-Four Month End (2 year retention before reuse).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One Year End calendar (7 year retention minimum)</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One Financial Year End close (retained permanently, converted to new media when drive nears end of life)</a:t>
            </a:r>
          </a:p>
        </p:txBody>
      </p:sp>
      <p:sp>
        <p:nvSpPr>
          <p:cNvPr id="4" name="Slide Number Placeholder 3"/>
          <p:cNvSpPr>
            <a:spLocks noGrp="1"/>
          </p:cNvSpPr>
          <p:nvPr>
            <p:ph type="sldNum" sz="quarter" idx="5"/>
          </p:nvPr>
        </p:nvSpPr>
        <p:spPr/>
        <p:txBody>
          <a:bodyPr/>
          <a:lstStyle/>
          <a:p>
            <a:fld id="{4F680096-4B06-4E27-AFEB-B07A9567B62D}" type="slidenum">
              <a:rPr lang="en-CA" smtClean="0"/>
              <a:pPr/>
              <a:t>29</a:t>
            </a:fld>
            <a:endParaRPr lang="en-CA" dirty="0"/>
          </a:p>
        </p:txBody>
      </p:sp>
    </p:spTree>
    <p:extLst>
      <p:ext uri="{BB962C8B-B14F-4D97-AF65-F5344CB8AC3E}">
        <p14:creationId xmlns:p14="http://schemas.microsoft.com/office/powerpoint/2010/main" val="1986310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a:prstGeom prst="rect">
            <a:avLst/>
          </a:prstGeom>
        </p:spPr>
      </p:sp>
      <p:sp>
        <p:nvSpPr>
          <p:cNvPr id="3" name="Notes Placeholder 2"/>
          <p:cNvSpPr>
            <a:spLocks noGrp="1"/>
          </p:cNvSpPr>
          <p:nvPr>
            <p:ph type="body" idx="1"/>
          </p:nvPr>
        </p:nvSpPr>
        <p:spPr>
          <a:xfrm>
            <a:off x="404664" y="2271936"/>
            <a:ext cx="6048672" cy="7018746"/>
          </a:xfrm>
          <a:prstGeom prst="rect">
            <a:avLst/>
          </a:prstGeom>
        </p:spPr>
        <p:txBody>
          <a:bodyPr/>
          <a:lstStyle/>
          <a:p>
            <a:r>
              <a:rPr lang="en-CA" dirty="0"/>
              <a:t>Today's agenda. Word cloud generated from this slide deck.</a:t>
            </a:r>
          </a:p>
          <a:p>
            <a:pPr marL="457200" lvl="0" indent="-457200">
              <a:buFont typeface="+mj-lt"/>
              <a:buAutoNum type="arabicPeriod"/>
            </a:pPr>
            <a:r>
              <a:rPr lang="en-US" sz="1200" dirty="0"/>
              <a:t>What, Why, and How of “File Compression”</a:t>
            </a:r>
            <a:br>
              <a:rPr lang="en-US" sz="1200" dirty="0"/>
            </a:br>
            <a:r>
              <a:rPr lang="en-US" sz="1200" dirty="0"/>
              <a:t>… effect on data transfer</a:t>
            </a:r>
            <a:br>
              <a:rPr lang="en-US" sz="1200" dirty="0"/>
            </a:br>
            <a:r>
              <a:rPr lang="en-US" sz="1200" dirty="0"/>
              <a:t>… drawbacks</a:t>
            </a:r>
            <a:br>
              <a:rPr lang="en-US" sz="1200" dirty="0"/>
            </a:br>
            <a:r>
              <a:rPr lang="en-US" sz="1200" dirty="0"/>
              <a:t>… overview of formats</a:t>
            </a:r>
            <a:br>
              <a:rPr lang="en-US" sz="1200" dirty="0"/>
            </a:br>
            <a:r>
              <a:rPr lang="en-US" sz="1200" dirty="0"/>
              <a:t>… </a:t>
            </a:r>
            <a:r>
              <a:rPr lang="en-CA" sz="1200" dirty="0"/>
              <a:t>Lossless vs Lossy</a:t>
            </a:r>
          </a:p>
          <a:p>
            <a:pPr marL="457200" lvl="0" indent="-457200">
              <a:buFont typeface="+mj-lt"/>
              <a:buAutoNum type="arabicPeriod"/>
            </a:pPr>
            <a:r>
              <a:rPr lang="en-CA" sz="1200" dirty="0"/>
              <a:t>What, Why, and How of “Backup”</a:t>
            </a:r>
            <a:br>
              <a:rPr lang="en-CA" sz="1200" dirty="0"/>
            </a:br>
            <a:r>
              <a:rPr lang="en-CA" sz="1200" dirty="0"/>
              <a:t>… types of backups </a:t>
            </a:r>
            <a:br>
              <a:rPr lang="en-CA" sz="1200" dirty="0"/>
            </a:br>
            <a:r>
              <a:rPr lang="en-CA" sz="1200" dirty="0"/>
              <a:t>… backup media</a:t>
            </a:r>
          </a:p>
          <a:p>
            <a:endParaRPr lang="en-CA" dirty="0"/>
          </a:p>
          <a:p>
            <a:endParaRPr lang="en-CA" dirty="0"/>
          </a:p>
        </p:txBody>
      </p:sp>
      <p:sp>
        <p:nvSpPr>
          <p:cNvPr id="5" name="Slide Number Placeholder 4">
            <a:extLst>
              <a:ext uri="{FF2B5EF4-FFF2-40B4-BE49-F238E27FC236}">
                <a16:creationId xmlns:a16="http://schemas.microsoft.com/office/drawing/2014/main" id="{120D3DC1-AB66-4343-8BBB-0FE6C5B76B9B}"/>
              </a:ext>
            </a:extLst>
          </p:cNvPr>
          <p:cNvSpPr>
            <a:spLocks noGrp="1"/>
          </p:cNvSpPr>
          <p:nvPr>
            <p:ph type="sldNum" sz="quarter" idx="5"/>
          </p:nvPr>
        </p:nvSpPr>
        <p:spPr>
          <a:xfrm>
            <a:off x="3884613" y="8829675"/>
            <a:ext cx="2971800" cy="466725"/>
          </a:xfrm>
          <a:prstGeom prst="rect">
            <a:avLst/>
          </a:prstGeom>
        </p:spPr>
        <p:txBody>
          <a:bodyPr/>
          <a:lstStyle/>
          <a:p>
            <a:fld id="{6B4AFDE2-38B7-476D-8121-40D77B7EA414}" type="slidenum">
              <a:rPr lang="en-CA" smtClean="0"/>
              <a:t>3</a:t>
            </a:fld>
            <a:endParaRPr lang="en-CA"/>
          </a:p>
        </p:txBody>
      </p:sp>
    </p:spTree>
    <p:extLst>
      <p:ext uri="{BB962C8B-B14F-4D97-AF65-F5344CB8AC3E}">
        <p14:creationId xmlns:p14="http://schemas.microsoft.com/office/powerpoint/2010/main" val="13292536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Each user gets a unique, personalized file, e.g. payroll information. </a:t>
            </a:r>
            <a:r>
              <a:rPr lang="en-US" sz="1200" dirty="0"/>
              <a:t>1MB to 30,000 users is much slower than 30GB to one user</a:t>
            </a:r>
            <a:endParaRPr lang="en-US" dirty="0"/>
          </a:p>
          <a:p>
            <a:endParaRPr lang="en-US" dirty="0"/>
          </a:p>
          <a:p>
            <a:r>
              <a:rPr lang="en-US" dirty="0"/>
              <a:t>Network bandwidth vs throughput: think cars on the highway. If all cars in each lane travelled at the same speed, if cars merged on and off without slowing cars already on the highway, if there was no space between cars, that's bandwidth utilizing 100% of the road capacity. The only time this happens with human drivers is during a traffic jam. 100% utilization of the road but very poor throughput for any individual vehicle.</a:t>
            </a:r>
          </a:p>
          <a:p>
            <a:r>
              <a:rPr lang="en-US" dirty="0"/>
              <a:t>The reality is space between cars is a necessary safety margin, weather affects the speed of traffic, too much traffic causes congestion, ½ the drivers of cars on the road are incompetent: they have a low level of skill in operating a vehicle and don't follow the rules.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Plain text </a:t>
            </a:r>
            <a:r>
              <a:rPr lang="en-CA" sz="1200" dirty="0"/>
              <a:t>compression to 35% of original is a safe assumption, normal range for text is 25% to 50% of original depending on repeating patterns within data.</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Compression to 35% results in ~ half the time (latency is the same, still have 30,000 separate transfers to do) but ~one third the data resulting in less network congestion.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TCP packet overhead adds ~3% to original data</a:t>
            </a:r>
          </a:p>
          <a:p>
            <a:r>
              <a:rPr lang="en-US" dirty="0"/>
              <a:t>Original 1MB = 1024 * 1024 = 1,048,576 + 3% TCP overhead = 1,080,033 * 8 bits = 8,640,264 = 8.24Mb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Compressed to 35% of original  =  1,048,576 *.35 = 367,002 + 3% TCP overhead = 378,012 * 8 bits = 3024096 = 2.88Mb</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Compression can make delivery feasible.</a:t>
            </a:r>
          </a:p>
          <a:p>
            <a:endParaRPr lang="en-US" dirty="0"/>
          </a:p>
          <a:p>
            <a:r>
              <a:rPr lang="en-CA" dirty="0"/>
              <a:t>https://dsp.stackexchange.com/questions/3474/what-are-some-typical-lossless-compression-ratios</a:t>
            </a:r>
          </a:p>
          <a:p>
            <a:r>
              <a:rPr lang="en-CA" dirty="0"/>
              <a:t>survey paper on compression, </a:t>
            </a:r>
            <a:r>
              <a:rPr lang="en-CA" dirty="0">
                <a:hlinkClick r:id="rId3"/>
              </a:rPr>
              <a:t>"A Survey Of Architectural Approaches for Data Compression in Cache and Main Memory Systems"</a:t>
            </a:r>
            <a:r>
              <a:rPr lang="en-CA" dirty="0"/>
              <a:t>, shows that most practical techniques on general benchmarks achieve </a:t>
            </a:r>
            <a:r>
              <a:rPr lang="en-CA" b="1" dirty="0"/>
              <a:t>compression ratio ~2X and some up to 4X</a:t>
            </a:r>
            <a:r>
              <a:rPr lang="en-CA" dirty="0"/>
              <a:t>, although higher potential (e.g. ~16X in some cases) exists (see Section 2.2). The reason for not achieving full potential is that techniques with higher compression ratio also have higher overhead (e.g. extra hardware which consumes power, extra processing which takes time) or the input data has a high proportion of repeating data (e.g. compressing file with all zeros). </a:t>
            </a:r>
          </a:p>
          <a:p>
            <a:endParaRPr lang="en-CA" dirty="0"/>
          </a:p>
          <a:p>
            <a:r>
              <a:rPr lang="en-CA" dirty="0"/>
              <a:t>https://www.dnsstuff.com/network-throughput-bandwidth</a:t>
            </a:r>
          </a:p>
        </p:txBody>
      </p:sp>
      <p:sp>
        <p:nvSpPr>
          <p:cNvPr id="5" name="Slide Number Placeholder 4">
            <a:extLst>
              <a:ext uri="{FF2B5EF4-FFF2-40B4-BE49-F238E27FC236}">
                <a16:creationId xmlns:a16="http://schemas.microsoft.com/office/drawing/2014/main" id="{B3555180-8096-47CC-9FE2-D8367AEDCC35}"/>
              </a:ext>
            </a:extLst>
          </p:cNvPr>
          <p:cNvSpPr>
            <a:spLocks noGrp="1"/>
          </p:cNvSpPr>
          <p:nvPr>
            <p:ph type="sldNum" sz="quarter" idx="5"/>
          </p:nvPr>
        </p:nvSpPr>
        <p:spPr/>
        <p:txBody>
          <a:bodyPr/>
          <a:lstStyle/>
          <a:p>
            <a:fld id="{6B4AFDE2-38B7-476D-8121-40D77B7EA414}" type="slidenum">
              <a:rPr lang="en-CA" smtClean="0"/>
              <a:pPr/>
              <a:t>30</a:t>
            </a:fld>
            <a:endParaRPr lang="en-CA"/>
          </a:p>
        </p:txBody>
      </p:sp>
      <p:sp>
        <p:nvSpPr>
          <p:cNvPr id="8" name="Slide Image Placeholder 7">
            <a:extLst>
              <a:ext uri="{FF2B5EF4-FFF2-40B4-BE49-F238E27FC236}">
                <a16:creationId xmlns:a16="http://schemas.microsoft.com/office/drawing/2014/main" id="{1CB3E4D2-140B-42D2-BF4E-608219E823E9}"/>
              </a:ext>
            </a:extLst>
          </p:cNvPr>
          <p:cNvSpPr>
            <a:spLocks noGrp="1" noRot="1" noChangeAspect="1"/>
          </p:cNvSpPr>
          <p:nvPr>
            <p:ph type="sldImg"/>
          </p:nvPr>
        </p:nvSpPr>
        <p:spPr>
          <a:xfrm>
            <a:off x="908050" y="255588"/>
            <a:ext cx="3584575" cy="2016125"/>
          </a:xfrm>
        </p:spPr>
      </p:sp>
    </p:spTree>
    <p:extLst>
      <p:ext uri="{BB962C8B-B14F-4D97-AF65-F5344CB8AC3E}">
        <p14:creationId xmlns:p14="http://schemas.microsoft.com/office/powerpoint/2010/main" val="38172427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255588"/>
            <a:ext cx="3584575" cy="20161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Note the conditional "for end user distribution".</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a:t>Data captured in professional production studios is stored at the original resolution as received from recording devices. </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a:t>Professional photographers typically store their pictures in RAW format which is the unmodified data as output directly from the camera's photo sensor. That is, the digital data as captured directly from the original analog visual/audio source.</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a:p>
            <a:r>
              <a:rPr lang="en-CA" dirty="0"/>
              <a:t>Most of these are lossy formats, thus cannot be uncompressed to original source data.</a:t>
            </a:r>
          </a:p>
          <a:p>
            <a:r>
              <a:rPr lang="en-CA" dirty="0"/>
              <a:t>PNG and TIFF are lossless graphics formats and are the only formats that should be given to graphic designers for production work.</a:t>
            </a:r>
          </a:p>
          <a:p>
            <a:endParaRPr lang="en-CA" dirty="0"/>
          </a:p>
          <a:p>
            <a:r>
              <a:rPr lang="en-CA" dirty="0"/>
              <a:t>FLAC – Fully Lossless Audio Codec – is lossless but is usually a container for WAV files (Redbook, 44.1K 16 bit CD files) which were mastered from higher resolution source material. https://en.wikipedia.org/wiki/Compact_Disc_Digital_Audio</a:t>
            </a:r>
            <a:br>
              <a:rPr lang="en-CA" dirty="0"/>
            </a:br>
            <a:r>
              <a:rPr lang="en-CA" dirty="0"/>
              <a:t>FLAC is used to store high resolution audio &gt; 44.1kHz frequency sampling and &gt; 16 bit amplitude sampling. In theory, humans cannot hear frequencies beyond what 44.1kHz sampling can capture, or listen to range of loudness (amplitude) beyond the 96 dB range of 16 bit depth. (</a:t>
            </a:r>
            <a:r>
              <a:rPr lang="en-US" dirty="0"/>
              <a:t>The highest frequency a normal middle-aged adult can hear is only 12-14 kilohertz – a long way from a young persons' 20kHz – but studies have shown adults prefer music with higher frequencies than recordings without despite being theoretically unable to hear them.</a:t>
            </a:r>
            <a:r>
              <a:rPr lang="en-CA" dirty="0"/>
              <a:t>) </a:t>
            </a:r>
          </a:p>
          <a:p>
            <a:r>
              <a:rPr lang="en-CA" dirty="0"/>
              <a:t>Music recording is typically done at a minimum of 48kHz, 24 bit and frequently at 96kHz.  </a:t>
            </a:r>
          </a:p>
          <a:p>
            <a:r>
              <a:rPr lang="en-US" dirty="0"/>
              <a:t>High-resolution [96</a:t>
            </a:r>
            <a:r>
              <a:rPr lang="en-CA" dirty="0"/>
              <a:t>kHz</a:t>
            </a:r>
            <a:r>
              <a:rPr lang="en-US" dirty="0"/>
              <a:t>] releases are often </a:t>
            </a:r>
            <a:r>
              <a:rPr lang="en-US" i="1" dirty="0"/>
              <a:t>different mixes </a:t>
            </a:r>
            <a:r>
              <a:rPr lang="en-US" dirty="0"/>
              <a:t>than those released at 44.1 kHz on CD. Be careful when attributing the difference to sample rate. Mixes for CD quality are often tweaked to sound 'better' on average reproduction systems and sometimes further tweaked for portable/mobile listening. e.g. emphasis on lower bass frequencies. A 96kHz release usually offers the original mastering for the recording studio without tweaking targeted at end users. 96kHz may offer advantages when compared to 44.1 kHz [better perception of harmonics], but there is no justification for paying a premium price to move from 96 kHz to 192 kHz, unless you are getting a better mix, better transfer, or better master. </a:t>
            </a:r>
            <a:r>
              <a:rPr lang="en-US"/>
              <a:t>https://benchmarkmedia.com/blogs/application_notes/14949325-high-resolution-audio-sample-rate</a:t>
            </a:r>
            <a:endParaRPr lang="en-CA" dirty="0"/>
          </a:p>
          <a:p>
            <a:r>
              <a:rPr lang="en-US" dirty="0"/>
              <a:t>Word lengths longer than 24 bit do not improve the amplitude "resolution" of digital systems, they only improve the noise performance. But, noise can mask low-level musical details, so please do not underestimate the importance of a low-noise audio system. (https://benchmarkmedia.com/blogs/application_notes/15121729-audio-myth-24-bit-audio-has-more-resolution-than-16-bit-audio)</a:t>
            </a:r>
            <a:endParaRPr lang="en-CA" dirty="0"/>
          </a:p>
          <a:p>
            <a:r>
              <a:rPr lang="en-CA" dirty="0"/>
              <a:t>For most end user Use Cases, CD quality WAV files are adequate.</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US" dirty="0"/>
          </a:p>
        </p:txBody>
      </p:sp>
      <p:sp>
        <p:nvSpPr>
          <p:cNvPr id="4" name="Slide Number Placeholder 3"/>
          <p:cNvSpPr>
            <a:spLocks noGrp="1"/>
          </p:cNvSpPr>
          <p:nvPr>
            <p:ph type="sldNum" sz="quarter" idx="10"/>
          </p:nvPr>
        </p:nvSpPr>
        <p:spPr/>
        <p:txBody>
          <a:bodyPr/>
          <a:lstStyle/>
          <a:p>
            <a:fld id="{66E14EC2-8B50-455F-A677-023DE32444EE}" type="slidenum">
              <a:rPr lang="en-US" smtClean="0"/>
              <a:t>31</a:t>
            </a:fld>
            <a:endParaRPr lang="en-US"/>
          </a:p>
        </p:txBody>
      </p:sp>
    </p:spTree>
    <p:extLst>
      <p:ext uri="{BB962C8B-B14F-4D97-AF65-F5344CB8AC3E}">
        <p14:creationId xmlns:p14="http://schemas.microsoft.com/office/powerpoint/2010/main" val="11273225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CA" dirty="0"/>
              <a:t>Info on this and the next two slides are reproduced within the activity.</a:t>
            </a:r>
          </a:p>
          <a:p>
            <a:endParaRPr lang="en-CA" dirty="0"/>
          </a:p>
          <a:p>
            <a:r>
              <a:rPr lang="en-CA" dirty="0"/>
              <a:t>Note that this is a conceptual explanation of compression. </a:t>
            </a:r>
            <a:r>
              <a:rPr lang="en-CA" sz="1200" dirty="0">
                <a:solidFill>
                  <a:schemeClr val="bg1"/>
                </a:solidFill>
              </a:rPr>
              <a:t>Lempel–Ziv–Welch is a sophisticated mathematical process that works on binary data.</a:t>
            </a:r>
            <a:endParaRPr lang="en-CA" dirty="0"/>
          </a:p>
          <a:p>
            <a:endParaRPr lang="en-CA" dirty="0"/>
          </a:p>
          <a:p>
            <a:r>
              <a:rPr lang="en-CA" dirty="0"/>
              <a:t>http://www.webopedia.com/TERM/D/data_compression.html</a:t>
            </a:r>
          </a:p>
        </p:txBody>
      </p:sp>
      <p:sp>
        <p:nvSpPr>
          <p:cNvPr id="5" name="Slide Number Placeholder 4">
            <a:extLst>
              <a:ext uri="{FF2B5EF4-FFF2-40B4-BE49-F238E27FC236}">
                <a16:creationId xmlns:a16="http://schemas.microsoft.com/office/drawing/2014/main" id="{8C668E62-0B9C-4007-A084-39D52339C07F}"/>
              </a:ext>
            </a:extLst>
          </p:cNvPr>
          <p:cNvSpPr>
            <a:spLocks noGrp="1"/>
          </p:cNvSpPr>
          <p:nvPr>
            <p:ph type="sldNum" sz="quarter" idx="5"/>
          </p:nvPr>
        </p:nvSpPr>
        <p:spPr/>
        <p:txBody>
          <a:bodyPr/>
          <a:lstStyle/>
          <a:p>
            <a:fld id="{6B4AFDE2-38B7-476D-8121-40D77B7EA414}" type="slidenum">
              <a:rPr lang="en-CA" smtClean="0"/>
              <a:pPr/>
              <a:t>32</a:t>
            </a:fld>
            <a:endParaRPr lang="en-CA"/>
          </a:p>
        </p:txBody>
      </p:sp>
      <p:sp>
        <p:nvSpPr>
          <p:cNvPr id="8" name="Slide Image Placeholder 7">
            <a:extLst>
              <a:ext uri="{FF2B5EF4-FFF2-40B4-BE49-F238E27FC236}">
                <a16:creationId xmlns:a16="http://schemas.microsoft.com/office/drawing/2014/main" id="{1B15B5BC-2C8E-4EE0-A6D2-E60B3A769F03}"/>
              </a:ext>
            </a:extLst>
          </p:cNvPr>
          <p:cNvSpPr>
            <a:spLocks noGrp="1" noRot="1" noChangeAspect="1"/>
          </p:cNvSpPr>
          <p:nvPr>
            <p:ph type="sldImg"/>
          </p:nvPr>
        </p:nvSpPr>
        <p:spPr>
          <a:xfrm>
            <a:off x="908050" y="255588"/>
            <a:ext cx="3584575" cy="2016125"/>
          </a:xfrm>
        </p:spPr>
      </p:sp>
    </p:spTree>
    <p:extLst>
      <p:ext uri="{BB962C8B-B14F-4D97-AF65-F5344CB8AC3E}">
        <p14:creationId xmlns:p14="http://schemas.microsoft.com/office/powerpoint/2010/main" val="5834570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CA" dirty="0"/>
              <a:t>replacing symbols with new, weighted symbols based on frequency of use. i.e. it must be used at least twice for any benefit. </a:t>
            </a:r>
          </a:p>
          <a:p>
            <a:endParaRPr lang="en-US" dirty="0"/>
          </a:p>
          <a:p>
            <a:r>
              <a:rPr lang="en-US" dirty="0"/>
              <a:t>Original = 449 char</a:t>
            </a:r>
            <a:endParaRPr lang="en-CA" dirty="0"/>
          </a:p>
          <a:p>
            <a:r>
              <a:rPr lang="en-CA" dirty="0"/>
              <a:t>“Compression” is 11 characters X 5 occurrences = 55 char saved</a:t>
            </a:r>
          </a:p>
          <a:p>
            <a:r>
              <a:rPr lang="en-US" dirty="0"/>
              <a:t>But 5 symbols must be used, saved 50 char net</a:t>
            </a:r>
          </a:p>
          <a:p>
            <a:r>
              <a:rPr lang="en-US" dirty="0"/>
              <a:t>And 1 dictionary entry is needed 1 symbol + </a:t>
            </a:r>
            <a:r>
              <a:rPr lang="en-CA" dirty="0"/>
              <a:t>11 characters, saved 38 char overall</a:t>
            </a:r>
          </a:p>
        </p:txBody>
      </p:sp>
      <p:sp>
        <p:nvSpPr>
          <p:cNvPr id="5" name="Slide Number Placeholder 4">
            <a:extLst>
              <a:ext uri="{FF2B5EF4-FFF2-40B4-BE49-F238E27FC236}">
                <a16:creationId xmlns:a16="http://schemas.microsoft.com/office/drawing/2014/main" id="{D259F4BD-B3F7-46F8-AF41-8757369236BD}"/>
              </a:ext>
            </a:extLst>
          </p:cNvPr>
          <p:cNvSpPr>
            <a:spLocks noGrp="1"/>
          </p:cNvSpPr>
          <p:nvPr>
            <p:ph type="sldNum" sz="quarter" idx="5"/>
          </p:nvPr>
        </p:nvSpPr>
        <p:spPr/>
        <p:txBody>
          <a:bodyPr/>
          <a:lstStyle/>
          <a:p>
            <a:fld id="{6B4AFDE2-38B7-476D-8121-40D77B7EA414}" type="slidenum">
              <a:rPr lang="en-CA" smtClean="0"/>
              <a:pPr/>
              <a:t>33</a:t>
            </a:fld>
            <a:endParaRPr lang="en-CA"/>
          </a:p>
        </p:txBody>
      </p:sp>
      <p:sp>
        <p:nvSpPr>
          <p:cNvPr id="8" name="Slide Image Placeholder 7">
            <a:extLst>
              <a:ext uri="{FF2B5EF4-FFF2-40B4-BE49-F238E27FC236}">
                <a16:creationId xmlns:a16="http://schemas.microsoft.com/office/drawing/2014/main" id="{73E58022-2498-4519-A6D4-36B6793B9F29}"/>
              </a:ext>
            </a:extLst>
          </p:cNvPr>
          <p:cNvSpPr>
            <a:spLocks noGrp="1" noRot="1" noChangeAspect="1"/>
          </p:cNvSpPr>
          <p:nvPr>
            <p:ph type="sldImg"/>
          </p:nvPr>
        </p:nvSpPr>
        <p:spPr>
          <a:xfrm>
            <a:off x="908050" y="255588"/>
            <a:ext cx="3584575" cy="2016125"/>
          </a:xfrm>
        </p:spPr>
      </p:sp>
    </p:spTree>
    <p:extLst>
      <p:ext uri="{BB962C8B-B14F-4D97-AF65-F5344CB8AC3E}">
        <p14:creationId xmlns:p14="http://schemas.microsoft.com/office/powerpoint/2010/main" val="29010273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Put the quote into a simple .txt file and compress the binary values into a .zip file…</a:t>
            </a:r>
          </a:p>
          <a:p>
            <a:r>
              <a:rPr lang="en-US" dirty="0"/>
              <a:t>From 451 char (449 + CR/LF) to 244 char or 54%.</a:t>
            </a:r>
            <a:endParaRPr lang="en-CA" dirty="0"/>
          </a:p>
        </p:txBody>
      </p:sp>
      <p:sp>
        <p:nvSpPr>
          <p:cNvPr id="5" name="Slide Number Placeholder 4">
            <a:extLst>
              <a:ext uri="{FF2B5EF4-FFF2-40B4-BE49-F238E27FC236}">
                <a16:creationId xmlns:a16="http://schemas.microsoft.com/office/drawing/2014/main" id="{F0220AF5-E747-4039-9CE4-4E6C0304594F}"/>
              </a:ext>
            </a:extLst>
          </p:cNvPr>
          <p:cNvSpPr>
            <a:spLocks noGrp="1"/>
          </p:cNvSpPr>
          <p:nvPr>
            <p:ph type="sldNum" sz="quarter" idx="5"/>
          </p:nvPr>
        </p:nvSpPr>
        <p:spPr/>
        <p:txBody>
          <a:bodyPr/>
          <a:lstStyle/>
          <a:p>
            <a:fld id="{6B4AFDE2-38B7-476D-8121-40D77B7EA414}" type="slidenum">
              <a:rPr lang="en-CA" smtClean="0"/>
              <a:pPr/>
              <a:t>34</a:t>
            </a:fld>
            <a:endParaRPr lang="en-CA"/>
          </a:p>
        </p:txBody>
      </p:sp>
      <p:sp>
        <p:nvSpPr>
          <p:cNvPr id="8" name="Slide Image Placeholder 7">
            <a:extLst>
              <a:ext uri="{FF2B5EF4-FFF2-40B4-BE49-F238E27FC236}">
                <a16:creationId xmlns:a16="http://schemas.microsoft.com/office/drawing/2014/main" id="{99FD1CEB-F814-4300-AC28-EED1D19531AD}"/>
              </a:ext>
            </a:extLst>
          </p:cNvPr>
          <p:cNvSpPr>
            <a:spLocks noGrp="1" noRot="1" noChangeAspect="1"/>
          </p:cNvSpPr>
          <p:nvPr>
            <p:ph type="sldImg"/>
          </p:nvPr>
        </p:nvSpPr>
        <p:spPr>
          <a:xfrm>
            <a:off x="908050" y="255588"/>
            <a:ext cx="3584575" cy="2016125"/>
          </a:xfrm>
        </p:spPr>
      </p:sp>
    </p:spTree>
    <p:extLst>
      <p:ext uri="{BB962C8B-B14F-4D97-AF65-F5344CB8AC3E}">
        <p14:creationId xmlns:p14="http://schemas.microsoft.com/office/powerpoint/2010/main" val="20569768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255588"/>
            <a:ext cx="3584575" cy="20161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Developers decide to adjust the level of compression according to their Use Cases.</a:t>
            </a:r>
            <a:endParaRPr lang="en-CA" sz="1100" dirty="0"/>
          </a:p>
          <a:p>
            <a:endParaRPr lang="en-CA" dirty="0"/>
          </a:p>
          <a:p>
            <a:r>
              <a:rPr lang="en-CA" sz="1200" dirty="0"/>
              <a:t>A file with Lossy compression </a:t>
            </a:r>
            <a:r>
              <a:rPr lang="en-CA" sz="1200" i="1" dirty="0">
                <a:solidFill>
                  <a:schemeClr val="tx2"/>
                </a:solidFill>
              </a:rPr>
              <a:t>can never be returned to its original, complete state.</a:t>
            </a:r>
            <a:r>
              <a:rPr lang="en-CA" sz="1200" dirty="0">
                <a:solidFill>
                  <a:srgbClr val="FF0000"/>
                </a:solidFill>
              </a:rPr>
              <a:t> </a:t>
            </a:r>
          </a:p>
          <a:p>
            <a:endParaRPr lang="en-CA" sz="1200" i="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dirty="0">
                <a:solidFill>
                  <a:schemeClr val="tx2"/>
                </a:solidFill>
              </a:rPr>
              <a:t>The amount of loss or compression can be adjusted;</a:t>
            </a:r>
            <a:r>
              <a:rPr lang="en-CA" sz="1200" dirty="0"/>
              <a:t> a developer decides </a:t>
            </a:r>
            <a:r>
              <a:rPr lang="en-CA" sz="1200" i="1" dirty="0">
                <a:solidFill>
                  <a:schemeClr val="tx2"/>
                </a:solidFill>
              </a:rPr>
              <a:t>how much compression </a:t>
            </a:r>
            <a:r>
              <a:rPr lang="en-CA" sz="1200" dirty="0"/>
              <a:t>can be applied while retaining enough useful </a:t>
            </a:r>
            <a:r>
              <a:rPr lang="en-CA" sz="1200" i="1" dirty="0">
                <a:solidFill>
                  <a:schemeClr val="tx2"/>
                </a:solidFill>
              </a:rPr>
              <a:t>quality </a:t>
            </a:r>
            <a:r>
              <a:rPr lang="en-CA" sz="1200" dirty="0"/>
              <a:t>of the content for the intended purpose. </a:t>
            </a:r>
            <a:br>
              <a:rPr lang="en-CA" sz="1200" dirty="0"/>
            </a:br>
            <a:r>
              <a:rPr lang="en-CA" sz="1200" dirty="0"/>
              <a:t>e.g. high compression for JPG thumbnail images but little compression for large, zoomable images.</a:t>
            </a:r>
            <a:br>
              <a:rPr lang="en-CA" sz="1200" dirty="0"/>
            </a:br>
            <a:r>
              <a:rPr lang="en-CA" dirty="0"/>
              <a:t>e.g. a low resolution, highly compressed image for quick loading of a web site's landing page, a larger high resolution image with less compression when detailed information is requested by the end user.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Note this means storing multiple resolutions in multiple files. Alternatively, store the file at its original highest resolution and down-sample it into a temporary file compressed for transmission.</a:t>
            </a:r>
          </a:p>
          <a:p>
            <a:endParaRPr lang="en-CA" dirty="0"/>
          </a:p>
        </p:txBody>
      </p:sp>
      <p:sp>
        <p:nvSpPr>
          <p:cNvPr id="4" name="Slide Number Placeholder 3"/>
          <p:cNvSpPr>
            <a:spLocks noGrp="1"/>
          </p:cNvSpPr>
          <p:nvPr>
            <p:ph type="sldNum" sz="quarter" idx="5"/>
          </p:nvPr>
        </p:nvSpPr>
        <p:spPr/>
        <p:txBody>
          <a:bodyPr/>
          <a:lstStyle/>
          <a:p>
            <a:fld id="{4F680096-4B06-4E27-AFEB-B07A9567B62D}" type="slidenum">
              <a:rPr lang="en-CA" smtClean="0"/>
              <a:pPr/>
              <a:t>35</a:t>
            </a:fld>
            <a:endParaRPr lang="en-CA" dirty="0"/>
          </a:p>
        </p:txBody>
      </p:sp>
    </p:spTree>
    <p:extLst>
      <p:ext uri="{BB962C8B-B14F-4D97-AF65-F5344CB8AC3E}">
        <p14:creationId xmlns:p14="http://schemas.microsoft.com/office/powerpoint/2010/main" val="9476436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a:prstGeom prst="rect">
            <a:avLst/>
          </a:prstGeom>
        </p:spPr>
      </p:sp>
      <p:sp>
        <p:nvSpPr>
          <p:cNvPr id="3" name="Notes Placeholder 2"/>
          <p:cNvSpPr>
            <a:spLocks noGrp="1"/>
          </p:cNvSpPr>
          <p:nvPr>
            <p:ph type="body" idx="1"/>
          </p:nvPr>
        </p:nvSpPr>
        <p:spPr>
          <a:xfrm>
            <a:off x="404664" y="2271936"/>
            <a:ext cx="6048672" cy="7018746"/>
          </a:xfrm>
          <a:prstGeom prst="rect">
            <a:avLst/>
          </a:prstGeom>
        </p:spPr>
        <p:txBody>
          <a:bodyPr/>
          <a:lstStyle/>
          <a:p>
            <a:endParaRPr lang="en-CA" dirty="0"/>
          </a:p>
        </p:txBody>
      </p:sp>
      <p:sp>
        <p:nvSpPr>
          <p:cNvPr id="5" name="Slide Number Placeholder 4">
            <a:extLst>
              <a:ext uri="{FF2B5EF4-FFF2-40B4-BE49-F238E27FC236}">
                <a16:creationId xmlns:a16="http://schemas.microsoft.com/office/drawing/2014/main" id="{4F0590CF-2E20-4F2D-988B-063EB61C7F8C}"/>
              </a:ext>
            </a:extLst>
          </p:cNvPr>
          <p:cNvSpPr>
            <a:spLocks noGrp="1"/>
          </p:cNvSpPr>
          <p:nvPr>
            <p:ph type="sldNum" sz="quarter" idx="5"/>
          </p:nvPr>
        </p:nvSpPr>
        <p:spPr>
          <a:xfrm>
            <a:off x="3884613" y="8829675"/>
            <a:ext cx="2971800" cy="466725"/>
          </a:xfrm>
          <a:prstGeom prst="rect">
            <a:avLst/>
          </a:prstGeom>
        </p:spPr>
        <p:txBody>
          <a:bodyPr/>
          <a:lstStyle/>
          <a:p>
            <a:fld id="{6B4AFDE2-38B7-476D-8121-40D77B7EA414}" type="slidenum">
              <a:rPr lang="en-CA" smtClean="0"/>
              <a:t>36</a:t>
            </a:fld>
            <a:endParaRPr lang="en-CA"/>
          </a:p>
        </p:txBody>
      </p:sp>
    </p:spTree>
    <p:extLst>
      <p:ext uri="{BB962C8B-B14F-4D97-AF65-F5344CB8AC3E}">
        <p14:creationId xmlns:p14="http://schemas.microsoft.com/office/powerpoint/2010/main" val="9971533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a:prstGeom prst="rect">
            <a:avLst/>
          </a:prstGeom>
        </p:spPr>
      </p:sp>
      <p:sp>
        <p:nvSpPr>
          <p:cNvPr id="3" name="Notes Placeholder 2"/>
          <p:cNvSpPr>
            <a:spLocks noGrp="1"/>
          </p:cNvSpPr>
          <p:nvPr>
            <p:ph type="body" idx="1"/>
          </p:nvPr>
        </p:nvSpPr>
        <p:spPr>
          <a:xfrm>
            <a:off x="404664" y="2271936"/>
            <a:ext cx="6048672" cy="7018746"/>
          </a:xfrm>
          <a:prstGeom prst="rect">
            <a:avLst/>
          </a:prstGeom>
        </p:spPr>
        <p:txBody>
          <a:bodyPr/>
          <a:lstStyle/>
          <a:p>
            <a:endParaRPr lang="en-CA"/>
          </a:p>
        </p:txBody>
      </p:sp>
      <p:sp>
        <p:nvSpPr>
          <p:cNvPr id="5" name="Slide Number Placeholder 4">
            <a:extLst>
              <a:ext uri="{FF2B5EF4-FFF2-40B4-BE49-F238E27FC236}">
                <a16:creationId xmlns:a16="http://schemas.microsoft.com/office/drawing/2014/main" id="{8A71C7AC-BC98-4605-B9F1-9FCA4C562AA8}"/>
              </a:ext>
            </a:extLst>
          </p:cNvPr>
          <p:cNvSpPr>
            <a:spLocks noGrp="1"/>
          </p:cNvSpPr>
          <p:nvPr>
            <p:ph type="sldNum" sz="quarter" idx="5"/>
          </p:nvPr>
        </p:nvSpPr>
        <p:spPr>
          <a:xfrm>
            <a:off x="3884613" y="8829675"/>
            <a:ext cx="2971800" cy="466725"/>
          </a:xfrm>
          <a:prstGeom prst="rect">
            <a:avLst/>
          </a:prstGeom>
        </p:spPr>
        <p:txBody>
          <a:bodyPr/>
          <a:lstStyle/>
          <a:p>
            <a:fld id="{6B4AFDE2-38B7-476D-8121-40D77B7EA414}" type="slidenum">
              <a:rPr lang="en-CA" smtClean="0"/>
              <a:t>37</a:t>
            </a:fld>
            <a:endParaRPr lang="en-CA"/>
          </a:p>
        </p:txBody>
      </p:sp>
    </p:spTree>
    <p:extLst>
      <p:ext uri="{BB962C8B-B14F-4D97-AF65-F5344CB8AC3E}">
        <p14:creationId xmlns:p14="http://schemas.microsoft.com/office/powerpoint/2010/main" val="40523592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a:prstGeom prst="rect">
            <a:avLst/>
          </a:prstGeom>
        </p:spPr>
      </p:sp>
      <p:sp>
        <p:nvSpPr>
          <p:cNvPr id="3" name="Notes Placeholder 2"/>
          <p:cNvSpPr>
            <a:spLocks noGrp="1"/>
          </p:cNvSpPr>
          <p:nvPr>
            <p:ph type="body" idx="1"/>
          </p:nvPr>
        </p:nvSpPr>
        <p:spPr>
          <a:xfrm>
            <a:off x="404664" y="2271936"/>
            <a:ext cx="6048672" cy="7018746"/>
          </a:xfrm>
          <a:prstGeom prst="rect">
            <a:avLst/>
          </a:prstGeom>
        </p:spPr>
        <p:txBody>
          <a:bodyPr/>
          <a:lstStyle/>
          <a:p>
            <a:endParaRPr lang="en-CA" dirty="0"/>
          </a:p>
        </p:txBody>
      </p:sp>
      <p:sp>
        <p:nvSpPr>
          <p:cNvPr id="5" name="Slide Number Placeholder 4">
            <a:extLst>
              <a:ext uri="{FF2B5EF4-FFF2-40B4-BE49-F238E27FC236}">
                <a16:creationId xmlns:a16="http://schemas.microsoft.com/office/drawing/2014/main" id="{335BEC2C-8620-4CB0-9BBC-F36A4B0209C0}"/>
              </a:ext>
            </a:extLst>
          </p:cNvPr>
          <p:cNvSpPr>
            <a:spLocks noGrp="1"/>
          </p:cNvSpPr>
          <p:nvPr>
            <p:ph type="sldNum" sz="quarter" idx="5"/>
          </p:nvPr>
        </p:nvSpPr>
        <p:spPr>
          <a:xfrm>
            <a:off x="3884613" y="8829675"/>
            <a:ext cx="2971800" cy="466725"/>
          </a:xfrm>
          <a:prstGeom prst="rect">
            <a:avLst/>
          </a:prstGeom>
        </p:spPr>
        <p:txBody>
          <a:bodyPr/>
          <a:lstStyle/>
          <a:p>
            <a:fld id="{6B4AFDE2-38B7-476D-8121-40D77B7EA414}" type="slidenum">
              <a:rPr lang="en-CA" smtClean="0"/>
              <a:t>38</a:t>
            </a:fld>
            <a:endParaRPr lang="en-CA"/>
          </a:p>
        </p:txBody>
      </p:sp>
    </p:spTree>
    <p:extLst>
      <p:ext uri="{BB962C8B-B14F-4D97-AF65-F5344CB8AC3E}">
        <p14:creationId xmlns:p14="http://schemas.microsoft.com/office/powerpoint/2010/main" val="37084424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a:prstGeom prst="rect">
            <a:avLst/>
          </a:prstGeom>
        </p:spPr>
      </p:sp>
      <p:sp>
        <p:nvSpPr>
          <p:cNvPr id="3" name="Notes Placeholder 2"/>
          <p:cNvSpPr>
            <a:spLocks noGrp="1"/>
          </p:cNvSpPr>
          <p:nvPr>
            <p:ph type="body" idx="1"/>
          </p:nvPr>
        </p:nvSpPr>
        <p:spPr>
          <a:xfrm>
            <a:off x="404664" y="2271936"/>
            <a:ext cx="6048672" cy="7018746"/>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DD920EFB-4B64-40D0-8186-38DB7FEF5EA6}"/>
              </a:ext>
            </a:extLst>
          </p:cNvPr>
          <p:cNvSpPr>
            <a:spLocks noGrp="1"/>
          </p:cNvSpPr>
          <p:nvPr>
            <p:ph type="sldNum" sz="quarter" idx="5"/>
          </p:nvPr>
        </p:nvSpPr>
        <p:spPr>
          <a:xfrm>
            <a:off x="3884613" y="8829675"/>
            <a:ext cx="2971800" cy="466725"/>
          </a:xfrm>
          <a:prstGeom prst="rect">
            <a:avLst/>
          </a:prstGeom>
        </p:spPr>
        <p:txBody>
          <a:bodyPr/>
          <a:lstStyle/>
          <a:p>
            <a:fld id="{6B4AFDE2-38B7-476D-8121-40D77B7EA414}" type="slidenum">
              <a:rPr lang="en-CA" smtClean="0"/>
              <a:t>39</a:t>
            </a:fld>
            <a:endParaRPr lang="en-CA"/>
          </a:p>
        </p:txBody>
      </p:sp>
    </p:spTree>
    <p:extLst>
      <p:ext uri="{BB962C8B-B14F-4D97-AF65-F5344CB8AC3E}">
        <p14:creationId xmlns:p14="http://schemas.microsoft.com/office/powerpoint/2010/main" val="2237955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a:prstGeom prst="rect">
            <a:avLst/>
          </a:prstGeom>
        </p:spPr>
      </p:sp>
      <p:sp>
        <p:nvSpPr>
          <p:cNvPr id="3" name="Notes Placeholder 2"/>
          <p:cNvSpPr>
            <a:spLocks noGrp="1"/>
          </p:cNvSpPr>
          <p:nvPr>
            <p:ph type="body" idx="1"/>
          </p:nvPr>
        </p:nvSpPr>
        <p:spPr>
          <a:xfrm>
            <a:off x="404664" y="2271936"/>
            <a:ext cx="6048672" cy="7018746"/>
          </a:xfrm>
          <a:prstGeom prst="rect">
            <a:avLst/>
          </a:prstGeom>
        </p:spPr>
        <p:txBody>
          <a:bodyPr/>
          <a:lstStyle/>
          <a:p>
            <a:endParaRPr lang="en-CA" dirty="0"/>
          </a:p>
        </p:txBody>
      </p:sp>
      <p:sp>
        <p:nvSpPr>
          <p:cNvPr id="5" name="Slide Number Placeholder 4">
            <a:extLst>
              <a:ext uri="{FF2B5EF4-FFF2-40B4-BE49-F238E27FC236}">
                <a16:creationId xmlns:a16="http://schemas.microsoft.com/office/drawing/2014/main" id="{D76C51EA-5087-4F81-A4C1-F8F491331184}"/>
              </a:ext>
            </a:extLst>
          </p:cNvPr>
          <p:cNvSpPr>
            <a:spLocks noGrp="1"/>
          </p:cNvSpPr>
          <p:nvPr>
            <p:ph type="sldNum" sz="quarter" idx="5"/>
          </p:nvPr>
        </p:nvSpPr>
        <p:spPr>
          <a:xfrm>
            <a:off x="3884613" y="8829675"/>
            <a:ext cx="2971800" cy="466725"/>
          </a:xfrm>
          <a:prstGeom prst="rect">
            <a:avLst/>
          </a:prstGeom>
        </p:spPr>
        <p:txBody>
          <a:bodyPr/>
          <a:lstStyle/>
          <a:p>
            <a:fld id="{6B4AFDE2-38B7-476D-8121-40D77B7EA414}" type="slidenum">
              <a:rPr lang="en-CA" smtClean="0"/>
              <a:t>4</a:t>
            </a:fld>
            <a:endParaRPr lang="en-CA"/>
          </a:p>
        </p:txBody>
      </p:sp>
    </p:spTree>
    <p:extLst>
      <p:ext uri="{BB962C8B-B14F-4D97-AF65-F5344CB8AC3E}">
        <p14:creationId xmlns:p14="http://schemas.microsoft.com/office/powerpoint/2010/main" val="30002514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a:prstGeom prst="rect">
            <a:avLst/>
          </a:prstGeom>
        </p:spPr>
      </p:sp>
      <p:sp>
        <p:nvSpPr>
          <p:cNvPr id="3" name="Notes Placeholder 2"/>
          <p:cNvSpPr>
            <a:spLocks noGrp="1"/>
          </p:cNvSpPr>
          <p:nvPr>
            <p:ph type="body" idx="1"/>
          </p:nvPr>
        </p:nvSpPr>
        <p:spPr>
          <a:xfrm>
            <a:off x="404664" y="2271936"/>
            <a:ext cx="6048672" cy="7018746"/>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8D8E3C24-BA4A-4E4B-8C51-F10518A2DE81}"/>
              </a:ext>
            </a:extLst>
          </p:cNvPr>
          <p:cNvSpPr>
            <a:spLocks noGrp="1"/>
          </p:cNvSpPr>
          <p:nvPr>
            <p:ph type="sldNum" sz="quarter" idx="5"/>
          </p:nvPr>
        </p:nvSpPr>
        <p:spPr>
          <a:xfrm>
            <a:off x="3884613" y="8829675"/>
            <a:ext cx="2971800" cy="466725"/>
          </a:xfrm>
          <a:prstGeom prst="rect">
            <a:avLst/>
          </a:prstGeom>
        </p:spPr>
        <p:txBody>
          <a:bodyPr/>
          <a:lstStyle/>
          <a:p>
            <a:fld id="{6B4AFDE2-38B7-476D-8121-40D77B7EA414}" type="slidenum">
              <a:rPr lang="en-CA" smtClean="0"/>
              <a:t>40</a:t>
            </a:fld>
            <a:endParaRPr lang="en-CA"/>
          </a:p>
        </p:txBody>
      </p:sp>
    </p:spTree>
    <p:extLst>
      <p:ext uri="{BB962C8B-B14F-4D97-AF65-F5344CB8AC3E}">
        <p14:creationId xmlns:p14="http://schemas.microsoft.com/office/powerpoint/2010/main" val="1126928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3840163" cy="2160588"/>
          </a:xfrm>
        </p:spPr>
      </p:sp>
      <p:sp>
        <p:nvSpPr>
          <p:cNvPr id="3" name="Notes Placeholder 2"/>
          <p:cNvSpPr>
            <a:spLocks noGrp="1"/>
          </p:cNvSpPr>
          <p:nvPr>
            <p:ph type="body" idx="1"/>
          </p:nvPr>
        </p:nvSpPr>
        <p:spPr/>
        <p:txBody>
          <a:bodyPr/>
          <a:lstStyle/>
          <a:p>
            <a:r>
              <a:rPr lang="en-US" sz="1400" dirty="0">
                <a:effectLst/>
                <a:latin typeface="Segoe UI" panose="020B0502040204020203" pitchFamily="34" charset="0"/>
                <a:ea typeface="Calibri" panose="020F0502020204030204" pitchFamily="34" charset="0"/>
                <a:cs typeface="Times New Roman" panose="02020603050405020304" pitchFamily="18" charset="0"/>
              </a:rPr>
              <a:t>Before going to sleep, </a:t>
            </a:r>
            <a:br>
              <a:rPr lang="en-US" sz="1400" dirty="0">
                <a:effectLst/>
                <a:latin typeface="Segoe UI" panose="020B0502040204020203" pitchFamily="34" charset="0"/>
                <a:ea typeface="Calibri" panose="020F0502020204030204" pitchFamily="34" charset="0"/>
                <a:cs typeface="Times New Roman" panose="02020603050405020304" pitchFamily="18" charset="0"/>
              </a:rPr>
            </a:br>
            <a:r>
              <a:rPr lang="en-US" sz="1400" dirty="0">
                <a:effectLst/>
                <a:latin typeface="Segoe UI" panose="020B0502040204020203" pitchFamily="34" charset="0"/>
                <a:ea typeface="Calibri" panose="020F0502020204030204" pitchFamily="34" charset="0"/>
                <a:cs typeface="Times New Roman" panose="02020603050405020304" pitchFamily="18" charset="0"/>
              </a:rPr>
              <a:t>a programmer always has a full glass of water</a:t>
            </a:r>
            <a:br>
              <a:rPr lang="en-US" sz="1400" dirty="0">
                <a:effectLst/>
                <a:latin typeface="Segoe UI" panose="020B0502040204020203" pitchFamily="34" charset="0"/>
                <a:ea typeface="Calibri" panose="020F0502020204030204" pitchFamily="34" charset="0"/>
                <a:cs typeface="Times New Roman" panose="02020603050405020304" pitchFamily="18" charset="0"/>
              </a:rPr>
            </a:br>
            <a:r>
              <a:rPr lang="en-US" sz="1400" dirty="0">
                <a:effectLst/>
                <a:latin typeface="Segoe UI" panose="020B0502040204020203" pitchFamily="34" charset="0"/>
                <a:ea typeface="Calibri" panose="020F0502020204030204" pitchFamily="34" charset="0"/>
                <a:cs typeface="Times New Roman" panose="02020603050405020304" pitchFamily="18" charset="0"/>
              </a:rPr>
              <a:t>on the bedside table in case she gets thirsty, </a:t>
            </a:r>
            <a:br>
              <a:rPr lang="en-US" sz="1400" dirty="0">
                <a:effectLst/>
                <a:latin typeface="Segoe UI" panose="020B0502040204020203" pitchFamily="34" charset="0"/>
                <a:ea typeface="Calibri" panose="020F0502020204030204" pitchFamily="34" charset="0"/>
                <a:cs typeface="Times New Roman" panose="02020603050405020304" pitchFamily="18" charset="0"/>
              </a:rPr>
            </a:br>
            <a:r>
              <a:rPr lang="en-US" sz="1400" i="1" dirty="0">
                <a:effectLst/>
                <a:latin typeface="Segoe UI" panose="020B0502040204020203" pitchFamily="34" charset="0"/>
                <a:ea typeface="Calibri" panose="020F0502020204030204" pitchFamily="34" charset="0"/>
                <a:cs typeface="Times New Roman" panose="02020603050405020304" pitchFamily="18" charset="0"/>
              </a:rPr>
              <a:t>[click]</a:t>
            </a:r>
            <a:br>
              <a:rPr lang="en-US" sz="1400" i="1" dirty="0">
                <a:effectLst/>
                <a:latin typeface="Segoe UI" panose="020B0502040204020203" pitchFamily="34" charset="0"/>
                <a:ea typeface="Calibri" panose="020F0502020204030204" pitchFamily="34" charset="0"/>
                <a:cs typeface="Times New Roman" panose="02020603050405020304" pitchFamily="18" charset="0"/>
              </a:rPr>
            </a:br>
            <a:r>
              <a:rPr lang="en-US" sz="1400" dirty="0">
                <a:effectLst/>
                <a:latin typeface="Segoe UI" panose="020B0502040204020203" pitchFamily="34" charset="0"/>
                <a:ea typeface="Calibri" panose="020F0502020204030204" pitchFamily="34" charset="0"/>
                <a:cs typeface="Times New Roman" panose="02020603050405020304" pitchFamily="18" charset="0"/>
              </a:rPr>
              <a:t>and an empty one in case she doesn’t.</a:t>
            </a:r>
          </a:p>
          <a:p>
            <a:endParaRPr lang="en-US" sz="1400" dirty="0">
              <a:effectLst/>
              <a:latin typeface="Segoe UI" panose="020B0502040204020203" pitchFamily="34" charset="0"/>
              <a:cs typeface="Times New Roman" panose="02020603050405020304" pitchFamily="18" charset="0"/>
            </a:endParaRPr>
          </a:p>
          <a:p>
            <a:r>
              <a:rPr lang="en-US" sz="1400" dirty="0">
                <a:effectLst/>
                <a:latin typeface="Segoe UI" panose="020B0502040204020203" pitchFamily="34" charset="0"/>
                <a:cs typeface="Times New Roman" panose="02020603050405020304" pitchFamily="18" charset="0"/>
              </a:rPr>
              <a:t>IPC144, Week 3, Logic</a:t>
            </a:r>
            <a:endParaRPr lang="en-CA" dirty="0"/>
          </a:p>
        </p:txBody>
      </p:sp>
      <p:sp>
        <p:nvSpPr>
          <p:cNvPr id="4" name="Slide Number Placeholder 3"/>
          <p:cNvSpPr>
            <a:spLocks noGrp="1"/>
          </p:cNvSpPr>
          <p:nvPr>
            <p:ph type="sldNum" sz="quarter" idx="5"/>
          </p:nvPr>
        </p:nvSpPr>
        <p:spPr/>
        <p:txBody>
          <a:bodyPr/>
          <a:lstStyle/>
          <a:p>
            <a:fld id="{6CE49CAB-11E7-4E46-B3A8-B9759289B5BF}" type="slidenum">
              <a:rPr lang="en-US" smtClean="0"/>
              <a:t>5</a:t>
            </a:fld>
            <a:endParaRPr lang="en-US"/>
          </a:p>
        </p:txBody>
      </p:sp>
    </p:spTree>
    <p:extLst>
      <p:ext uri="{BB962C8B-B14F-4D97-AF65-F5344CB8AC3E}">
        <p14:creationId xmlns:p14="http://schemas.microsoft.com/office/powerpoint/2010/main" val="1586041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a:prstGeom prst="rect">
            <a:avLst/>
          </a:prstGeom>
        </p:spPr>
      </p:sp>
      <p:sp>
        <p:nvSpPr>
          <p:cNvPr id="3" name="Notes Placeholder 2"/>
          <p:cNvSpPr>
            <a:spLocks noGrp="1"/>
          </p:cNvSpPr>
          <p:nvPr>
            <p:ph type="body" idx="1"/>
          </p:nvPr>
        </p:nvSpPr>
        <p:spPr>
          <a:xfrm>
            <a:off x="404664" y="2271936"/>
            <a:ext cx="6048672" cy="7018746"/>
          </a:xfrm>
          <a:prstGeom prst="rect">
            <a:avLst/>
          </a:prstGeom>
        </p:spPr>
        <p:txBody>
          <a:bodyPr/>
          <a:lstStyle/>
          <a:p>
            <a:r>
              <a:rPr lang="en-US" dirty="0"/>
              <a:t>Don't store redundant/repeating data.</a:t>
            </a:r>
          </a:p>
          <a:p>
            <a:r>
              <a:rPr lang="en-CA" dirty="0"/>
              <a:t>But how?</a:t>
            </a:r>
            <a:endParaRPr lang="en-US" dirty="0"/>
          </a:p>
        </p:txBody>
      </p:sp>
      <p:sp>
        <p:nvSpPr>
          <p:cNvPr id="5" name="Slide Number Placeholder 4">
            <a:extLst>
              <a:ext uri="{FF2B5EF4-FFF2-40B4-BE49-F238E27FC236}">
                <a16:creationId xmlns:a16="http://schemas.microsoft.com/office/drawing/2014/main" id="{DB59995B-B049-4604-BF8E-C55944A338D6}"/>
              </a:ext>
            </a:extLst>
          </p:cNvPr>
          <p:cNvSpPr>
            <a:spLocks noGrp="1"/>
          </p:cNvSpPr>
          <p:nvPr>
            <p:ph type="sldNum" sz="quarter" idx="5"/>
          </p:nvPr>
        </p:nvSpPr>
        <p:spPr>
          <a:xfrm>
            <a:off x="3884613" y="8829675"/>
            <a:ext cx="2971800" cy="466725"/>
          </a:xfrm>
          <a:prstGeom prst="rect">
            <a:avLst/>
          </a:prstGeom>
        </p:spPr>
        <p:txBody>
          <a:bodyPr/>
          <a:lstStyle/>
          <a:p>
            <a:fld id="{6B4AFDE2-38B7-476D-8121-40D77B7EA414}" type="slidenum">
              <a:rPr lang="en-CA" smtClean="0"/>
              <a:t>6</a:t>
            </a:fld>
            <a:endParaRPr lang="en-CA"/>
          </a:p>
        </p:txBody>
      </p:sp>
    </p:spTree>
    <p:extLst>
      <p:ext uri="{BB962C8B-B14F-4D97-AF65-F5344CB8AC3E}">
        <p14:creationId xmlns:p14="http://schemas.microsoft.com/office/powerpoint/2010/main" val="1787629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DA505A-9EE7-46AB-8643-993E838A03BB}"/>
              </a:ext>
            </a:extLst>
          </p:cNvPr>
          <p:cNvSpPr>
            <a:spLocks noGrp="1"/>
          </p:cNvSpPr>
          <p:nvPr>
            <p:ph type="sldNum" sz="quarter" idx="5"/>
          </p:nvPr>
        </p:nvSpPr>
        <p:spPr>
          <a:xfrm>
            <a:off x="3884613" y="8829675"/>
            <a:ext cx="2971800" cy="466725"/>
          </a:xfrm>
          <a:prstGeom prst="rect">
            <a:avLst/>
          </a:prstGeom>
        </p:spPr>
        <p:txBody>
          <a:bodyPr/>
          <a:lstStyle/>
          <a:p>
            <a:fld id="{6B4AFDE2-38B7-476D-8121-40D77B7EA414}" type="slidenum">
              <a:rPr lang="en-CA" smtClean="0"/>
              <a:pPr/>
              <a:t>7</a:t>
            </a:fld>
            <a:endParaRPr lang="en-CA"/>
          </a:p>
        </p:txBody>
      </p:sp>
      <p:sp>
        <p:nvSpPr>
          <p:cNvPr id="7" name="Slide Image Placeholder 6">
            <a:extLst>
              <a:ext uri="{FF2B5EF4-FFF2-40B4-BE49-F238E27FC236}">
                <a16:creationId xmlns:a16="http://schemas.microsoft.com/office/drawing/2014/main" id="{83FB9D6C-8828-4AA7-AAB7-DAFF56A342D8}"/>
              </a:ext>
            </a:extLst>
          </p:cNvPr>
          <p:cNvSpPr>
            <a:spLocks noGrp="1" noRot="1" noChangeAspect="1"/>
          </p:cNvSpPr>
          <p:nvPr>
            <p:ph type="sldImg"/>
          </p:nvPr>
        </p:nvSpPr>
        <p:spPr>
          <a:xfrm>
            <a:off x="596900" y="111125"/>
            <a:ext cx="3287713" cy="1851025"/>
          </a:xfrm>
          <a:prstGeom prst="rect">
            <a:avLst/>
          </a:prstGeom>
        </p:spPr>
      </p:sp>
      <p:sp>
        <p:nvSpPr>
          <p:cNvPr id="8" name="Notes Placeholder 7">
            <a:extLst>
              <a:ext uri="{FF2B5EF4-FFF2-40B4-BE49-F238E27FC236}">
                <a16:creationId xmlns:a16="http://schemas.microsoft.com/office/drawing/2014/main" id="{7A0E9D7A-9F33-4009-B8B2-2AE131B78E94}"/>
              </a:ext>
            </a:extLst>
          </p:cNvPr>
          <p:cNvSpPr>
            <a:spLocks noGrp="1"/>
          </p:cNvSpPr>
          <p:nvPr>
            <p:ph type="body" idx="1"/>
          </p:nvPr>
        </p:nvSpPr>
        <p:spPr>
          <a:xfrm>
            <a:off x="685800" y="1961503"/>
            <a:ext cx="5486400" cy="6647137"/>
          </a:xfrm>
          <a:prstGeom prst="rect">
            <a:avLst/>
          </a:prstGeom>
        </p:spPr>
        <p:txBody>
          <a:bodyPr/>
          <a:lstStyle/>
          <a:p>
            <a:r>
              <a:rPr lang="en-CA" dirty="0"/>
              <a:t>Definitions above.</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https://en.wikipedia.org/wiki/ZIP_(file_format)</a:t>
            </a:r>
            <a:br>
              <a:rPr lang="en-CA" dirty="0"/>
            </a:br>
            <a:r>
              <a:rPr lang="en-US" dirty="0"/>
              <a:t>ZIP file format in public domain since 1989 (Katz &amp; </a:t>
            </a:r>
            <a:r>
              <a:rPr lang="en-GB" dirty="0"/>
              <a:t>Conway, 1989</a:t>
            </a:r>
            <a:r>
              <a:rPr lang="en-US" dirty="0"/>
              <a:t>) </a:t>
            </a:r>
            <a:r>
              <a:rPr lang="en-CA" dirty="0"/>
              <a:t>https://en.wikipedia.org/wiki/Phil_Katz</a:t>
            </a:r>
          </a:p>
          <a:p>
            <a:r>
              <a:rPr lang="en-US" dirty="0"/>
              <a:t>By distributing the zip file format within APPNOTE.TXT [within PKZIP 0.9 package], </a:t>
            </a:r>
            <a:r>
              <a:rPr lang="en-US" b="1" dirty="0"/>
              <a:t>compatibility with the zip file format proliferated widely on the Internet during the 1990s.</a:t>
            </a:r>
            <a:endParaRPr lang="en-CA" b="1" dirty="0"/>
          </a:p>
        </p:txBody>
      </p:sp>
    </p:spTree>
    <p:extLst>
      <p:ext uri="{BB962C8B-B14F-4D97-AF65-F5344CB8AC3E}">
        <p14:creationId xmlns:p14="http://schemas.microsoft.com/office/powerpoint/2010/main" val="4254817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6672" y="2271936"/>
            <a:ext cx="5832648" cy="6552728"/>
          </a:xfrm>
        </p:spPr>
        <p:txBody>
          <a:bodyPr>
            <a:normAutofit fontScale="85000" lnSpcReduction="20000"/>
          </a:bodyPr>
          <a:lstStyle/>
          <a:p>
            <a:r>
              <a:rPr lang="en-US" dirty="0"/>
              <a:t>When files are copied to backup devices or to remote storage, you not longer have the security of physical access control. Anyone who has the physical media and a reader can see your data.</a:t>
            </a:r>
          </a:p>
          <a:p>
            <a:r>
              <a:rPr lang="en-US" dirty="0"/>
              <a:t>When files are sent outside your system, i.e. outside your system's security, they should be encrypted. And compressing them at the same time makes sense.</a:t>
            </a:r>
          </a:p>
          <a:p>
            <a:endParaRPr lang="en-US" dirty="0"/>
          </a:p>
          <a:p>
            <a:r>
              <a:rPr lang="en-US" dirty="0"/>
              <a:t>NAS provides local file serving, optional compression &amp; encryption, optional backup or relay </a:t>
            </a:r>
          </a:p>
          <a:p>
            <a:endParaRPr lang="en-US" dirty="0"/>
          </a:p>
          <a:p>
            <a:r>
              <a:rPr lang="en-CA" dirty="0"/>
              <a:t>https://www.databarracks.com/blog/is-tape-backup-dead</a:t>
            </a:r>
            <a:br>
              <a:rPr lang="en-CA" dirty="0"/>
            </a:br>
            <a:r>
              <a:rPr lang="en-CA" dirty="0"/>
              <a:t>"The total use of tape has fallen from 42% of businesses in 2008 to just 14% in 2016. use of 'cloud' backup rose from 23 to 43% over that period."</a:t>
            </a:r>
            <a:br>
              <a:rPr lang="en-CA" dirty="0"/>
            </a:br>
            <a:r>
              <a:rPr lang="en-CA" dirty="0"/>
              <a:t>although a small percentage of companies use tape, those are BIG companies.</a:t>
            </a:r>
          </a:p>
          <a:p>
            <a:r>
              <a:rPr lang="en-CA" dirty="0"/>
              <a:t>Be careful what you count. Instead counting businesses using tape, count shipments of tape capacity</a:t>
            </a:r>
          </a:p>
          <a:p>
            <a:r>
              <a:rPr lang="en-CA" dirty="0"/>
              <a:t>https://www.networkworld.com/article/3315156/tape-vs-disk-storage-why-isnt-tape-dead-yet.html</a:t>
            </a:r>
            <a:br>
              <a:rPr lang="en-CA" dirty="0"/>
            </a:br>
            <a:r>
              <a:rPr lang="en-CA" dirty="0"/>
              <a:t>"2017 saw the shipment of more than 1 million petabytes in LTO tape capacity – roughly five times what was shipped in 2008."</a:t>
            </a:r>
            <a:br>
              <a:rPr lang="en-CA" dirty="0"/>
            </a:br>
            <a:r>
              <a:rPr lang="en-CA" dirty="0"/>
              <a:t>tape will always be cheaper than disk storage. Tape separates the medium from the recording device: a few tape drives service thousands of tapes. Tapes do not need power and cooling. Even if disk was free, it might still cost more than tape due to the power and cooling savings alone. </a:t>
            </a:r>
            <a:br>
              <a:rPr lang="en-CA" dirty="0"/>
            </a:br>
            <a:endParaRPr lang="en-CA" dirty="0"/>
          </a:p>
          <a:p>
            <a:r>
              <a:rPr lang="en-US" dirty="0"/>
              <a:t>Digital Telephone VoIP (Voice over Internet Protocol) works in a similar way. It blocks a time frame of digitized voice, compresses the block before transmission, and decompress the block at the other end so it sounds like continuous speech. This is harder to do successfully than sending files. Two-way conversation must be perceived in real-time without delays, that is, it must seem synchronous: voice </a:t>
            </a:r>
            <a:r>
              <a:rPr lang="en-CA" dirty="0"/>
              <a:t>events and TCP/IP packet throughput must be coordinated in time. Call centers that save money on bandwidth by overly compressing VoIP will lose far more money than they saved as soon as the customer says, "I could not hear or understand you; please repeat."</a:t>
            </a:r>
          </a:p>
          <a:p>
            <a:r>
              <a:rPr lang="en-CA" dirty="0"/>
              <a:t>See https://netbeez.net/blog/impact-of-packet-loss-jitter-and-latency-on-voip/ </a:t>
            </a:r>
            <a:endParaRPr lang="en-US" dirty="0"/>
          </a:p>
          <a:p>
            <a:endParaRPr lang="en-CA" dirty="0"/>
          </a:p>
          <a:p>
            <a:r>
              <a:rPr lang="en-US" dirty="0"/>
              <a:t>SSH, used in secure terminal and FTP sessions, has a compression option for transmission of data. Chunks of data, e.g. in a keyboard buffer, are compressed before transmission. The CPU time it takes to compress or decompress a small chunk of data is usually unnoticeable relative to the speed of network transmission.</a:t>
            </a:r>
          </a:p>
          <a:p>
            <a:r>
              <a:rPr lang="en-US" dirty="0"/>
              <a:t>Data can arrive in various pieces and be reassembled. </a:t>
            </a:r>
            <a:r>
              <a:rPr lang="en-CA" dirty="0"/>
              <a:t>IP packets may be lost, duplicated, or delivered out of order. TCP detects these problems, requests re-transmission of lost data, and rearranges out-of-order data. This preserves the integrity of the original transmission albeit with a throughput cost. </a:t>
            </a:r>
            <a:r>
              <a:rPr lang="en-US" dirty="0"/>
              <a:t>Computers will wait patiently for data to arrive completely. Sending and receiving can occur asynchronously, i.e. </a:t>
            </a:r>
            <a:r>
              <a:rPr lang="en-CA" dirty="0"/>
              <a:t>events that are not coordinated in time. </a:t>
            </a:r>
            <a:endParaRPr lang="en-US" dirty="0"/>
          </a:p>
          <a:p>
            <a:endParaRPr lang="en-US" dirty="0"/>
          </a:p>
          <a:p>
            <a:r>
              <a:rPr lang="en-US" dirty="0"/>
              <a:t>Streaming audio and video such as digital TV (sent over the air from a TV station or streamed from Netflix) or audio from Spotify, have an easier time of it because they are transmitting previously compressed data, sending as little as possible over high-speed networks. Without a compression stage, latency from the sending side is reduced. The receiving side buffers the received data, decompresses it, and outputs the video/audio in real time. Because the sending side usually transmits compressed data faster than the receiving side can output decompressed video/audio, the humans perceive a smooth analog experience of uninterrupted video/audio. Critically, the receiving device has extra memory for buffering, unlike Network Interface cards which have minimal buffer storage. So long as the server and network can put data into the receiving buffer faster than the decompression software can take data out of the buffer, everyone is happy. This allows variance in overall throughput. When a streaming session begins, it often appears that the streaming service is slow – it is not. The delay is the time it takes to fill up the receiving side's buffer.</a:t>
            </a:r>
          </a:p>
        </p:txBody>
      </p:sp>
      <p:sp>
        <p:nvSpPr>
          <p:cNvPr id="5" name="Slide Number Placeholder 4">
            <a:extLst>
              <a:ext uri="{FF2B5EF4-FFF2-40B4-BE49-F238E27FC236}">
                <a16:creationId xmlns:a16="http://schemas.microsoft.com/office/drawing/2014/main" id="{B5C44544-7A3B-4B42-9D59-332916F50A8F}"/>
              </a:ext>
            </a:extLst>
          </p:cNvPr>
          <p:cNvSpPr>
            <a:spLocks noGrp="1"/>
          </p:cNvSpPr>
          <p:nvPr>
            <p:ph type="sldNum" sz="quarter" idx="5"/>
          </p:nvPr>
        </p:nvSpPr>
        <p:spPr/>
        <p:txBody>
          <a:bodyPr/>
          <a:lstStyle/>
          <a:p>
            <a:fld id="{6B4AFDE2-38B7-476D-8121-40D77B7EA414}" type="slidenum">
              <a:rPr lang="en-CA" smtClean="0"/>
              <a:pPr/>
              <a:t>8</a:t>
            </a:fld>
            <a:endParaRPr lang="en-CA"/>
          </a:p>
        </p:txBody>
      </p:sp>
      <p:sp>
        <p:nvSpPr>
          <p:cNvPr id="8" name="Slide Image Placeholder 7">
            <a:extLst>
              <a:ext uri="{FF2B5EF4-FFF2-40B4-BE49-F238E27FC236}">
                <a16:creationId xmlns:a16="http://schemas.microsoft.com/office/drawing/2014/main" id="{6D834B1F-FA3F-4C6D-A87E-534BFC215FD5}"/>
              </a:ext>
            </a:extLst>
          </p:cNvPr>
          <p:cNvSpPr>
            <a:spLocks noGrp="1" noRot="1" noChangeAspect="1"/>
          </p:cNvSpPr>
          <p:nvPr>
            <p:ph type="sldImg"/>
          </p:nvPr>
        </p:nvSpPr>
        <p:spPr>
          <a:xfrm>
            <a:off x="908050" y="255588"/>
            <a:ext cx="3584575" cy="2016125"/>
          </a:xfrm>
        </p:spPr>
      </p:sp>
    </p:spTree>
    <p:extLst>
      <p:ext uri="{BB962C8B-B14F-4D97-AF65-F5344CB8AC3E}">
        <p14:creationId xmlns:p14="http://schemas.microsoft.com/office/powerpoint/2010/main" val="1227001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https://www.youtube.com/watch?v=JsTptu56GM8 – Tom Scott, </a:t>
            </a:r>
            <a:r>
              <a:rPr lang="en-US" b="1" dirty="0"/>
              <a:t>How Computers Compress Text: Huffman Coding and Huffman Trees</a:t>
            </a:r>
          </a:p>
          <a:p>
            <a:endParaRPr lang="en-CA" dirty="0"/>
          </a:p>
          <a:p>
            <a:r>
              <a:rPr lang="en-CA" dirty="0"/>
              <a:t>https://en.wikipedia.org/wiki/Lempel%E2%80%93Ziv%E2%80%93Welch</a:t>
            </a:r>
          </a:p>
          <a:p>
            <a:r>
              <a:rPr lang="en-CA" dirty="0"/>
              <a:t>https://en.wikipedia.org/wiki/Data_compression</a:t>
            </a:r>
          </a:p>
          <a:p>
            <a:r>
              <a:rPr lang="en-CA" dirty="0"/>
              <a:t>https://en.wikipedia.org/wiki/DEFLATE</a:t>
            </a:r>
          </a:p>
          <a:p>
            <a:r>
              <a:rPr lang="en-US" dirty="0"/>
              <a:t>Both use </a:t>
            </a:r>
            <a:r>
              <a:rPr lang="en-CA" dirty="0"/>
              <a:t>iterative logic, pattern matching and analysis, creating a dictionary to determine how to encode &amp; decode redundancies and frequency of occurrence.</a:t>
            </a:r>
          </a:p>
          <a:p>
            <a:endParaRPr lang="en-US" dirty="0"/>
          </a:p>
          <a:p>
            <a:pPr lvl="0"/>
            <a:r>
              <a:rPr lang="en-CA" dirty="0"/>
              <a:t>Huffman coding (https://www.huffmancoding.com/my-uncle)</a:t>
            </a:r>
          </a:p>
          <a:p>
            <a:pPr lvl="0"/>
            <a:r>
              <a:rPr lang="en-CA" dirty="0"/>
              <a:t>In order to get out of writing the final exam, David Huffman's professor gave the problem of finding the most efficient binary coding for a given set of symbols. Huffman's professor neglected to say that there was no obvious solution despite having worked on the problem with Claude Shannon, the father of information theory and one of the greatest pioneers in computer science. So Huffman, not knowing it was impossible, solved the problem. His algorithm continues to be widely used.</a:t>
            </a:r>
          </a:p>
          <a:p>
            <a:pPr lvl="0"/>
            <a:endParaRPr lang="en-US" dirty="0"/>
          </a:p>
          <a:p>
            <a:r>
              <a:rPr lang="en-US" dirty="0"/>
              <a:t>Question to ChatGPT: "When </a:t>
            </a:r>
            <a:r>
              <a:rPr lang="en-US" dirty="0" err="1"/>
              <a:t>lzw</a:t>
            </a:r>
            <a:r>
              <a:rPr lang="en-US" dirty="0"/>
              <a:t> and </a:t>
            </a:r>
            <a:r>
              <a:rPr lang="en-US" dirty="0" err="1"/>
              <a:t>huffman</a:t>
            </a:r>
            <a:r>
              <a:rPr lang="en-US" dirty="0"/>
              <a:t> coding are used together, which is done first?"</a:t>
            </a:r>
          </a:p>
          <a:p>
            <a:r>
              <a:rPr lang="en-US" dirty="0"/>
              <a:t>ChatGPT answer:  (2023-01-09 version, https://help.openai.com/en/articles/6825453-chatgpt-release-notes)</a:t>
            </a:r>
          </a:p>
          <a:p>
            <a:r>
              <a:rPr lang="en-US" dirty="0"/>
              <a:t>"When LZW and Huffman coding are used together, typically Huffman coding is applied to the output of LZW compression.</a:t>
            </a:r>
          </a:p>
          <a:p>
            <a:r>
              <a:rPr lang="en-US" dirty="0"/>
              <a:t>LZW is a dictionary-based compression algorithm that looks for repeated patterns in the input data and replaces them with unique codes. Huffman coding, on the other hand, is a prefix coding technique that assigns shorter codes to more frequently occurring characters (8 bit bytes) in the input data.</a:t>
            </a:r>
          </a:p>
          <a:p>
            <a:r>
              <a:rPr lang="en-US" dirty="0"/>
              <a:t>By first applying LZW compression, the input data is transformed into a series of codes that represent patterns and sequences of characters. These codes will have varying frequencies of occurrence, depending on the patterns in the input data. (e.g. Human language has lots of repeating character sequences.) Huffman coding can then be applied to these codes to further compress the data by assigning shorter codes to the more frequently occurring codes. This can provide an additional reduction in the overall size of the data.</a:t>
            </a:r>
          </a:p>
          <a:p>
            <a:r>
              <a:rPr lang="en-US" dirty="0"/>
              <a:t>Huffman is a symbol-by-symbol encoder, while LZW is a string encoder. By using both techniques together, LZW compresses the symbol string and Huffman compresses the dictionary symbols." </a:t>
            </a:r>
          </a:p>
        </p:txBody>
      </p:sp>
      <p:sp>
        <p:nvSpPr>
          <p:cNvPr id="5" name="Slide Number Placeholder 4">
            <a:extLst>
              <a:ext uri="{FF2B5EF4-FFF2-40B4-BE49-F238E27FC236}">
                <a16:creationId xmlns:a16="http://schemas.microsoft.com/office/drawing/2014/main" id="{6185D41C-FB92-4926-914C-5DEE69F797C1}"/>
              </a:ext>
            </a:extLst>
          </p:cNvPr>
          <p:cNvSpPr>
            <a:spLocks noGrp="1"/>
          </p:cNvSpPr>
          <p:nvPr>
            <p:ph type="sldNum" sz="quarter" idx="5"/>
          </p:nvPr>
        </p:nvSpPr>
        <p:spPr/>
        <p:txBody>
          <a:bodyPr/>
          <a:lstStyle/>
          <a:p>
            <a:fld id="{6B4AFDE2-38B7-476D-8121-40D77B7EA414}" type="slidenum">
              <a:rPr lang="en-CA" smtClean="0"/>
              <a:pPr/>
              <a:t>9</a:t>
            </a:fld>
            <a:endParaRPr lang="en-CA"/>
          </a:p>
        </p:txBody>
      </p:sp>
      <p:sp>
        <p:nvSpPr>
          <p:cNvPr id="8" name="Slide Image Placeholder 7">
            <a:extLst>
              <a:ext uri="{FF2B5EF4-FFF2-40B4-BE49-F238E27FC236}">
                <a16:creationId xmlns:a16="http://schemas.microsoft.com/office/drawing/2014/main" id="{C98A3FE8-9E6F-4B86-8795-88BCDA8E2B6F}"/>
              </a:ext>
            </a:extLst>
          </p:cNvPr>
          <p:cNvSpPr>
            <a:spLocks noGrp="1" noRot="1" noChangeAspect="1"/>
          </p:cNvSpPr>
          <p:nvPr>
            <p:ph type="sldImg"/>
          </p:nvPr>
        </p:nvSpPr>
        <p:spPr>
          <a:xfrm>
            <a:off x="908050" y="255588"/>
            <a:ext cx="3584575" cy="2016125"/>
          </a:xfrm>
        </p:spPr>
      </p:sp>
    </p:spTree>
    <p:extLst>
      <p:ext uri="{BB962C8B-B14F-4D97-AF65-F5344CB8AC3E}">
        <p14:creationId xmlns:p14="http://schemas.microsoft.com/office/powerpoint/2010/main" val="315406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8700"/>
            <a:ext cx="7848600" cy="1445419"/>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2628900"/>
            <a:ext cx="6400800" cy="131445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B07471-B472-4C3F-B46F-D347BD4AB42B}" type="datetimeFigureOut">
              <a:rPr lang="en-CA" smtClean="0"/>
              <a:t>2024-05-21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t>‹#›</a:t>
            </a:fld>
            <a:endParaRPr lang="en-CA"/>
          </a:p>
        </p:txBody>
      </p:sp>
      <p:cxnSp>
        <p:nvCxnSpPr>
          <p:cNvPr id="8" name="Straight Connector 7"/>
          <p:cNvCxnSpPr/>
          <p:nvPr/>
        </p:nvCxnSpPr>
        <p:spPr>
          <a:xfrm>
            <a:off x="685800" y="2548890"/>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B07471-B472-4C3F-B46F-D347BD4AB42B}" type="datetimeFigureOut">
              <a:rPr lang="en-CA" smtClean="0"/>
              <a:t>2024-05-21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060"/>
            <a:ext cx="2139696" cy="946404"/>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594060"/>
            <a:ext cx="5715000" cy="41833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597915"/>
            <a:ext cx="2139696" cy="31827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B07471-B472-4C3F-B46F-D347BD4AB42B}" type="datetimeFigureOut">
              <a:rPr lang="en-CA" smtClean="0"/>
              <a:t>2024-05-21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t>‹#›</a:t>
            </a:fld>
            <a:endParaRPr lang="en-CA"/>
          </a:p>
        </p:txBody>
      </p:sp>
      <p:cxnSp>
        <p:nvCxnSpPr>
          <p:cNvPr id="9" name="Straight Connector 8"/>
          <p:cNvCxnSpPr/>
          <p:nvPr/>
        </p:nvCxnSpPr>
        <p:spPr>
          <a:xfrm rot="5400000">
            <a:off x="684114" y="2684956"/>
            <a:ext cx="418338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60"/>
            <a:ext cx="2142680" cy="94869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628651"/>
            <a:ext cx="5904390" cy="41253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1600200"/>
            <a:ext cx="2139696" cy="31821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B07471-B472-4C3F-B46F-D347BD4AB42B}" type="datetimeFigureOut">
              <a:rPr lang="en-CA" smtClean="0"/>
              <a:t>2024-05-21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B07471-B472-4C3F-B46F-D347BD4AB42B}" type="datetimeFigureOut">
              <a:rPr lang="en-CA" smtClean="0"/>
              <a:t>2024-05-21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440055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457200"/>
            <a:ext cx="6019800" cy="440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B07471-B472-4C3F-B46F-D347BD4AB42B}" type="datetimeFigureOut">
              <a:rPr lang="en-CA" smtClean="0"/>
              <a:t>2024-05-21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9B07471-B472-4C3F-B46F-D347BD4AB42B}" type="datetimeFigureOut">
              <a:rPr lang="en-CA" smtClean="0"/>
              <a:t>2024-05-21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ry - Stop">
    <p:spTree>
      <p:nvGrpSpPr>
        <p:cNvPr id="1" name=""/>
        <p:cNvGrpSpPr/>
        <p:nvPr/>
      </p:nvGrpSpPr>
      <p:grpSpPr>
        <a:xfrm>
          <a:off x="0" y="0"/>
          <a:ext cx="0" cy="0"/>
          <a:chOff x="0" y="0"/>
          <a:chExt cx="0" cy="0"/>
        </a:xfrm>
      </p:grpSpPr>
      <p:sp>
        <p:nvSpPr>
          <p:cNvPr id="2" name="Title 1"/>
          <p:cNvSpPr>
            <a:spLocks noGrp="1"/>
          </p:cNvSpPr>
          <p:nvPr>
            <p:ph type="title"/>
          </p:nvPr>
        </p:nvSpPr>
        <p:spPr>
          <a:xfrm>
            <a:off x="457200" y="400050"/>
            <a:ext cx="7571184" cy="742950"/>
          </a:xfrm>
        </p:spPr>
        <p:txBody>
          <a:bodyPr/>
          <a:lstStyle/>
          <a:p>
            <a:r>
              <a:rPr lang="en-US" dirty="0"/>
              <a:t>Click to edit Master title style</a:t>
            </a:r>
            <a:endParaRPr lang="en-CA" dirty="0"/>
          </a:p>
        </p:txBody>
      </p:sp>
      <p:sp>
        <p:nvSpPr>
          <p:cNvPr id="3" name="Date Placeholder 2"/>
          <p:cNvSpPr>
            <a:spLocks noGrp="1"/>
          </p:cNvSpPr>
          <p:nvPr>
            <p:ph type="dt" sz="half" idx="10"/>
          </p:nvPr>
        </p:nvSpPr>
        <p:spPr/>
        <p:txBody>
          <a:bodyPr/>
          <a:lstStyle/>
          <a:p>
            <a:fld id="{E9B07471-B472-4C3F-B46F-D347BD4AB42B}" type="datetimeFigureOut">
              <a:rPr lang="en-CA" smtClean="0"/>
              <a:t>2024-05-21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520302C-C939-453E-8DD2-9FE6F9C2455B}" type="slidenum">
              <a:rPr lang="en-CA" smtClean="0"/>
              <a:t>‹#›</a:t>
            </a:fld>
            <a:endParaRPr lang="en-CA"/>
          </a:p>
        </p:txBody>
      </p:sp>
      <p:sp>
        <p:nvSpPr>
          <p:cNvPr id="6" name="Content Placeholder 2"/>
          <p:cNvSpPr>
            <a:spLocks noGrp="1"/>
          </p:cNvSpPr>
          <p:nvPr>
            <p:ph idx="1"/>
          </p:nvPr>
        </p:nvSpPr>
        <p:spPr>
          <a:xfrm>
            <a:off x="457200" y="1200150"/>
            <a:ext cx="82296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8091958" y="411509"/>
            <a:ext cx="720080" cy="830997"/>
          </a:xfrm>
          <a:prstGeom prst="rect">
            <a:avLst/>
          </a:prstGeom>
          <a:noFill/>
        </p:spPr>
        <p:txBody>
          <a:bodyPr wrap="square" rtlCol="0">
            <a:spAutoFit/>
          </a:bodyPr>
          <a:lstStyle/>
          <a:p>
            <a:r>
              <a:rPr lang="en-CA" sz="4800" dirty="0" err="1">
                <a:solidFill>
                  <a:schemeClr val="tx2">
                    <a:lumMod val="60000"/>
                    <a:lumOff val="40000"/>
                  </a:schemeClr>
                </a:solidFill>
                <a:latin typeface="Webdings" pitchFamily="18" charset="2"/>
              </a:rPr>
              <a:t>i</a:t>
            </a:r>
            <a:endParaRPr lang="en-CA" sz="4800" dirty="0">
              <a:solidFill>
                <a:schemeClr val="tx2">
                  <a:lumMod val="60000"/>
                  <a:lumOff val="40000"/>
                </a:schemeClr>
              </a:solidFill>
              <a:latin typeface="Webdings" pitchFamily="18" charset="2"/>
            </a:endParaRPr>
          </a:p>
        </p:txBody>
      </p:sp>
    </p:spTree>
    <p:extLst>
      <p:ext uri="{BB962C8B-B14F-4D97-AF65-F5344CB8AC3E}">
        <p14:creationId xmlns:p14="http://schemas.microsoft.com/office/powerpoint/2010/main" val="2482613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771651"/>
            <a:ext cx="7772400" cy="1650206"/>
          </a:xfrm>
        </p:spPr>
        <p:txBody>
          <a:bodyPr anchor="b">
            <a:normAutofit/>
          </a:bodyPr>
          <a:lstStyle>
            <a:lvl1pPr algn="l">
              <a:defRPr sz="4000" b="0" cap="none"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3470149"/>
            <a:ext cx="7772400" cy="1125140"/>
          </a:xfrm>
        </p:spPr>
        <p:txBody>
          <a:bodyPr anchor="t">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B07471-B472-4C3F-B46F-D347BD4AB42B}" type="datetimeFigureOut">
              <a:rPr lang="en-CA" smtClean="0"/>
              <a:t>2024-05-21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t>‹#›</a:t>
            </a:fld>
            <a:endParaRPr lang="en-CA"/>
          </a:p>
        </p:txBody>
      </p:sp>
      <p:cxnSp>
        <p:nvCxnSpPr>
          <p:cNvPr id="7" name="Straight Connector 6"/>
          <p:cNvCxnSpPr/>
          <p:nvPr/>
        </p:nvCxnSpPr>
        <p:spPr>
          <a:xfrm>
            <a:off x="731520" y="3449574"/>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57300"/>
            <a:ext cx="8219256"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sz="2400" b="0">
                <a:solidFill>
                  <a:schemeClr val="tx2"/>
                </a:solidFill>
                <a:latin typeface="Franklin Gothic Dem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28800"/>
            <a:ext cx="8219256"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9B07471-B472-4C3F-B46F-D347BD4AB42B}" type="datetimeFigureOut">
              <a:rPr lang="en-CA" smtClean="0"/>
              <a:t>2024-05-21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520302C-C939-453E-8DD2-9FE6F9C2455B}" type="slidenum">
              <a:rPr lang="en-CA" smtClean="0"/>
              <a:t>‹#›</a:t>
            </a:fld>
            <a:endParaRPr lang="en-CA"/>
          </a:p>
        </p:txBody>
      </p:sp>
    </p:spTree>
    <p:extLst>
      <p:ext uri="{BB962C8B-B14F-4D97-AF65-F5344CB8AC3E}">
        <p14:creationId xmlns:p14="http://schemas.microsoft.com/office/powerpoint/2010/main" val="530375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55014"/>
            <a:ext cx="447484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9B07471-B472-4C3F-B46F-D347BD4AB42B}" type="datetimeFigureOut">
              <a:rPr lang="en-CA" smtClean="0"/>
              <a:t>2024-05-21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t>‹#›</a:t>
            </a:fld>
            <a:endParaRPr lang="en-CA"/>
          </a:p>
        </p:txBody>
      </p:sp>
      <p:sp>
        <p:nvSpPr>
          <p:cNvPr id="9" name="Picture Placeholder 8"/>
          <p:cNvSpPr>
            <a:spLocks noGrp="1"/>
          </p:cNvSpPr>
          <p:nvPr>
            <p:ph type="pic" sz="quarter" idx="13"/>
          </p:nvPr>
        </p:nvSpPr>
        <p:spPr>
          <a:xfrm>
            <a:off x="5004048" y="1257301"/>
            <a:ext cx="4139952" cy="3886200"/>
          </a:xfrm>
        </p:spPr>
        <p:txBody>
          <a:bodyPr/>
          <a:lstStyle/>
          <a:p>
            <a:endParaRPr lang="en-CA" dirty="0"/>
          </a:p>
        </p:txBody>
      </p:sp>
    </p:spTree>
    <p:extLst>
      <p:ext uri="{BB962C8B-B14F-4D97-AF65-F5344CB8AC3E}">
        <p14:creationId xmlns:p14="http://schemas.microsoft.com/office/powerpoint/2010/main" val="616190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Franklin Gothic Dem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Franklin Gothic Demi"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B07471-B472-4C3F-B46F-D347BD4AB42B}" type="datetimeFigureOut">
              <a:rPr lang="en-CA" smtClean="0"/>
              <a:t>2024-05-21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520302C-C939-453E-8DD2-9FE6F9C2455B}" type="slidenum">
              <a:rPr lang="en-CA" smtClean="0"/>
              <a:t>‹#›</a:t>
            </a:fld>
            <a:endParaRPr lang="en-CA"/>
          </a:p>
        </p:txBody>
      </p:sp>
      <p:cxnSp>
        <p:nvCxnSpPr>
          <p:cNvPr id="11" name="Straight Connector 10"/>
          <p:cNvCxnSpPr/>
          <p:nvPr/>
        </p:nvCxnSpPr>
        <p:spPr>
          <a:xfrm rot="5400000">
            <a:off x="2806462" y="3034268"/>
            <a:ext cx="353187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B07471-B472-4C3F-B46F-D347BD4AB42B}" type="datetimeFigureOut">
              <a:rPr lang="en-CA" smtClean="0"/>
              <a:t>2024-05-21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07471-B472-4C3F-B46F-D347BD4AB42B}" type="datetimeFigureOut">
              <a:rPr lang="en-CA" smtClean="0"/>
              <a:t>2024-05-21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65590"/>
            <a:ext cx="9144000" cy="1714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00050"/>
            <a:ext cx="8229600" cy="7429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0"/>
            <a:ext cx="8229600" cy="3657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3716"/>
            <a:ext cx="2895600" cy="246888"/>
          </a:xfrm>
          <a:prstGeom prst="rect">
            <a:avLst/>
          </a:prstGeom>
        </p:spPr>
        <p:txBody>
          <a:bodyPr vert="horz" lIns="91440" tIns="45720" rIns="91440" bIns="45720" rtlCol="0" anchor="ctr"/>
          <a:lstStyle>
            <a:lvl1pPr algn="l">
              <a:defRPr sz="1200">
                <a:solidFill>
                  <a:srgbClr val="FFFFFF"/>
                </a:solidFill>
              </a:defRPr>
            </a:lvl1pPr>
          </a:lstStyle>
          <a:p>
            <a:fld id="{E9B07471-B472-4C3F-B46F-D347BD4AB42B}" type="datetimeFigureOut">
              <a:rPr lang="en-CA" smtClean="0"/>
              <a:t>2024-05-21</a:t>
            </a:fld>
            <a:endParaRPr lang="en-CA"/>
          </a:p>
        </p:txBody>
      </p:sp>
      <p:sp>
        <p:nvSpPr>
          <p:cNvPr id="5" name="Footer Placeholder 4"/>
          <p:cNvSpPr>
            <a:spLocks noGrp="1"/>
          </p:cNvSpPr>
          <p:nvPr>
            <p:ph type="ftr" sz="quarter" idx="3"/>
          </p:nvPr>
        </p:nvSpPr>
        <p:spPr>
          <a:xfrm>
            <a:off x="3429000" y="13716"/>
            <a:ext cx="4114800" cy="246888"/>
          </a:xfrm>
          <a:prstGeom prst="rect">
            <a:avLst/>
          </a:prstGeom>
        </p:spPr>
        <p:txBody>
          <a:bodyPr vert="horz" lIns="91440" tIns="45720" rIns="91440" bIns="45720" rtlCol="0" anchor="ctr"/>
          <a:lstStyle>
            <a:lvl1pPr algn="ctr">
              <a:defRPr sz="1200">
                <a:solidFill>
                  <a:srgbClr val="FFFFFF"/>
                </a:solidFill>
              </a:defRPr>
            </a:lvl1pPr>
          </a:lstStyle>
          <a:p>
            <a:endParaRPr lang="en-CA" dirty="0"/>
          </a:p>
        </p:txBody>
      </p:sp>
      <p:sp>
        <p:nvSpPr>
          <p:cNvPr id="6" name="Slide Number Placeholder 5"/>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lvl1pPr algn="l">
              <a:defRPr sz="1400" b="1">
                <a:solidFill>
                  <a:srgbClr val="FFFFFF"/>
                </a:solidFill>
              </a:defRPr>
            </a:lvl1pPr>
          </a:lstStyle>
          <a:p>
            <a:fld id="{9520302C-C939-453E-8DD2-9FE6F9C2455B}"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28" r:id="rId3"/>
    <p:sldLayoutId id="2147484119" r:id="rId4"/>
    <p:sldLayoutId id="2147484130" r:id="rId5"/>
    <p:sldLayoutId id="2147484129" r:id="rId6"/>
    <p:sldLayoutId id="2147484121" r:id="rId7"/>
    <p:sldLayoutId id="2147484122" r:id="rId8"/>
    <p:sldLayoutId id="2147484123" r:id="rId9"/>
    <p:sldLayoutId id="2147484120" r:id="rId10"/>
    <p:sldLayoutId id="2147484124" r:id="rId11"/>
    <p:sldLayoutId id="2147484125" r:id="rId12"/>
    <p:sldLayoutId id="2147484126" r:id="rId13"/>
    <p:sldLayoutId id="2147484127" r:id="rId14"/>
  </p:sldLayoutIdLst>
  <p:txStyles>
    <p:titleStyle>
      <a:lvl1pPr algn="l" defTabSz="914400" rtl="0" eaLnBrk="1" latinLnBrk="0" hangingPunct="1">
        <a:spcBef>
          <a:spcPct val="0"/>
        </a:spcBef>
        <a:buNone/>
        <a:defRPr sz="4000" b="0" kern="1200" spc="-100" baseline="0">
          <a:solidFill>
            <a:schemeClr val="tx2"/>
          </a:solidFill>
          <a:latin typeface="Franklin Gothic Demi" pitchFamily="34" charset="0"/>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code-decode.com/aes-128-cbc-encrypt-onlin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png"/><Relationship Id="rId5" Type="http://schemas.openxmlformats.org/officeDocument/2006/relationships/hyperlink" Target="https://pudding.cool/2017/05/song-repetition/" TargetMode="Externa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14.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openxmlformats.org/officeDocument/2006/relationships/hyperlink" Target="https://medium.com/roxiler-systems-pvt-ltd/amazon-glacier-vs-google-nearline-107de9e3f95c" TargetMode="External"/><Relationship Id="rId3" Type="http://schemas.openxmlformats.org/officeDocument/2006/relationships/hyperlink" Target="https://www.google.com/search?q=lto+tape+library" TargetMode="External"/><Relationship Id="rId7" Type="http://schemas.openxmlformats.org/officeDocument/2006/relationships/hyperlink" Target="https://www.google.com/search?q=tertiary+storag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en.wikipedia.org/wiki/Nearline_storage" TargetMode="External"/><Relationship Id="rId11" Type="http://schemas.openxmlformats.org/officeDocument/2006/relationships/hyperlink" Target="https://en.wikipedia.org/wiki/Single-instance_storage" TargetMode="External"/><Relationship Id="rId5" Type="http://schemas.openxmlformats.org/officeDocument/2006/relationships/hyperlink" Target="https://www.google.com/search?q=optical+disc+library" TargetMode="External"/><Relationship Id="rId10" Type="http://schemas.openxmlformats.org/officeDocument/2006/relationships/hyperlink" Target="https://en.wikipedia.org/wiki/Data_deduplication" TargetMode="External"/><Relationship Id="rId4" Type="http://schemas.openxmlformats.org/officeDocument/2006/relationships/hyperlink" Target="https://www.youtube.com/watch?v=l8jdNUNW-wo" TargetMode="External"/><Relationship Id="rId9" Type="http://schemas.openxmlformats.org/officeDocument/2006/relationships/hyperlink" Target="https://www.sync.com/"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8dhp_20j0Y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bing.com/search?q=google+cloud+loses+unisuper+australian+pension+data"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unisuper.com.au/contact-us/outage-update#outagecaus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Comparison_of_graphics_file_formats"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ZIP_(file_format)"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en.wikipedia.org/wiki/Phil_Katz"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medium.com/roxiler-systems-pvt-ltd/amazon-glacier-vs-google-nearline-107de9e3f95c"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s.duke.edu/courses/spring03/cps296.5/papers/welch_1984_technique_for.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hyperlink" Target="http://compression.ru/download/articles/huff/huffman_1952_minimum-redundancy-code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915566"/>
            <a:ext cx="7848600" cy="1445419"/>
          </a:xfrm>
        </p:spPr>
        <p:txBody>
          <a:bodyPr/>
          <a:lstStyle/>
          <a:p>
            <a:pPr algn="ctr"/>
            <a:r>
              <a:rPr lang="en-CA" dirty="0"/>
              <a:t>Computer Principles for Programmers</a:t>
            </a:r>
          </a:p>
        </p:txBody>
      </p:sp>
      <p:sp>
        <p:nvSpPr>
          <p:cNvPr id="3" name="Subtitle 2"/>
          <p:cNvSpPr>
            <a:spLocks noGrp="1"/>
          </p:cNvSpPr>
          <p:nvPr>
            <p:ph type="subTitle" idx="1"/>
          </p:nvPr>
        </p:nvSpPr>
        <p:spPr>
          <a:xfrm>
            <a:off x="361628" y="2700908"/>
            <a:ext cx="8496944" cy="2247106"/>
          </a:xfrm>
        </p:spPr>
        <p:txBody>
          <a:bodyPr>
            <a:normAutofit/>
          </a:bodyPr>
          <a:lstStyle/>
          <a:p>
            <a:pPr algn="ctr">
              <a:spcBef>
                <a:spcPts val="0"/>
              </a:spcBef>
            </a:pPr>
            <a:r>
              <a:rPr lang="en-US" sz="4000" b="1" spc="-200" dirty="0">
                <a:latin typeface="Arial Narrow" panose="020B0606020202030204" pitchFamily="34" charset="0"/>
              </a:rPr>
              <a:t>Com</a:t>
            </a:r>
            <a:r>
              <a:rPr lang="en-US" sz="4000" b="1" spc="-400" dirty="0">
                <a:latin typeface="Arial Narrow" panose="020B0606020202030204" pitchFamily="34" charset="0"/>
              </a:rPr>
              <a:t>press</a:t>
            </a:r>
            <a:r>
              <a:rPr lang="en-US" sz="4000" b="1" spc="-600" dirty="0">
                <a:latin typeface="Arial Narrow" panose="020B0606020202030204" pitchFamily="34" charset="0"/>
              </a:rPr>
              <a:t>ion ,  </a:t>
            </a:r>
            <a:r>
              <a:rPr lang="en-US" sz="4000" b="1" dirty="0"/>
              <a:t> 3ncrypt10n,</a:t>
            </a:r>
            <a:r>
              <a:rPr lang="en-US" sz="4000" b="1" i="1" dirty="0"/>
              <a:t> </a:t>
            </a:r>
            <a:r>
              <a:rPr lang="en-US" sz="4000" b="1" dirty="0"/>
              <a:t>Backup</a:t>
            </a:r>
          </a:p>
          <a:p>
            <a:pPr algn="ctr">
              <a:spcBef>
                <a:spcPts val="600"/>
              </a:spcBef>
            </a:pPr>
            <a:r>
              <a:rPr lang="en-US" dirty="0"/>
              <a:t>How many programmers does it take to change a lightbulb?</a:t>
            </a:r>
            <a:br>
              <a:rPr lang="en-US" dirty="0"/>
            </a:br>
            <a:r>
              <a:rPr lang="en-GB" sz="2000" dirty="0">
                <a:latin typeface="Consolas" panose="020B0609020204030204" pitchFamily="49" charset="0"/>
                <a:cs typeface="Courier New" panose="02070309020205020404" pitchFamily="49" charset="0"/>
                <a:hlinkClick r:id="rId3" tooltip="aesencryption.net, key=CP4P, 128 bit"/>
              </a:rPr>
              <a:t>rKR0sCfVHXydWGwgIS5UbodHXjlpENq6TeXWEE12PSU=</a:t>
            </a:r>
            <a:br>
              <a:rPr lang="en-GB" sz="2000" dirty="0">
                <a:latin typeface="Consolas" panose="020B0609020204030204" pitchFamily="49" charset="0"/>
                <a:cs typeface="Courier New" panose="02070309020205020404" pitchFamily="49" charset="0"/>
              </a:rPr>
            </a:br>
            <a:r>
              <a:rPr lang="en-GB" sz="1800" dirty="0"/>
              <a:t>(copy encrypted punchline and click, enter secret: CP4P )</a:t>
            </a:r>
            <a:endParaRPr lang="en-GB" dirty="0"/>
          </a:p>
        </p:txBody>
      </p:sp>
    </p:spTree>
    <p:extLst>
      <p:ext uri="{BB962C8B-B14F-4D97-AF65-F5344CB8AC3E}">
        <p14:creationId xmlns:p14="http://schemas.microsoft.com/office/powerpoint/2010/main" val="2586690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63F7F-E9C0-41BE-83F6-0E67C2E29383}"/>
              </a:ext>
            </a:extLst>
          </p:cNvPr>
          <p:cNvSpPr>
            <a:spLocks noGrp="1"/>
          </p:cNvSpPr>
          <p:nvPr>
            <p:ph type="title"/>
          </p:nvPr>
        </p:nvSpPr>
        <p:spPr>
          <a:xfrm>
            <a:off x="457200" y="400050"/>
            <a:ext cx="2098576" cy="4475956"/>
          </a:xfrm>
        </p:spPr>
        <p:txBody>
          <a:bodyPr>
            <a:noAutofit/>
          </a:bodyPr>
          <a:lstStyle/>
          <a:p>
            <a:r>
              <a:rPr lang="en-CA" sz="2000" dirty="0">
                <a:hlinkClick r:id="rId5"/>
              </a:rPr>
              <a:t>Are Pop Lyrics Getting More Repetitive? </a:t>
            </a:r>
            <a:br>
              <a:rPr lang="en-CA" sz="2000" dirty="0"/>
            </a:br>
            <a:r>
              <a:rPr lang="en-CA" sz="2000" dirty="0"/>
              <a:t>(yes, they are)</a:t>
            </a:r>
            <a:br>
              <a:rPr lang="en-CA" sz="2000" dirty="0"/>
            </a:br>
            <a:br>
              <a:rPr lang="en-CA" sz="2000" dirty="0"/>
            </a:br>
            <a:r>
              <a:rPr lang="en-CA" sz="2000" dirty="0"/>
              <a:t>Lempel-Ziv-Welch compression ratio used as a measure of repetitive lyric sequences.</a:t>
            </a:r>
          </a:p>
        </p:txBody>
      </p:sp>
      <p:pic>
        <p:nvPicPr>
          <p:cNvPr id="3" name="Screen Recording 2">
            <a:hlinkClick r:id="" action="ppaction://media"/>
            <a:extLst>
              <a:ext uri="{FF2B5EF4-FFF2-40B4-BE49-F238E27FC236}">
                <a16:creationId xmlns:a16="http://schemas.microsoft.com/office/drawing/2014/main" id="{99328D11-6A14-461B-8CC4-0367EF8C4215}"/>
              </a:ext>
            </a:extLst>
          </p:cNvPr>
          <p:cNvPicPr>
            <a:picLocks noChangeAspect="1"/>
          </p:cNvPicPr>
          <p:nvPr>
            <a:videoFile r:link="rId2"/>
            <p:extLst>
              <p:ext uri="{DAA4B4D4-6D71-4841-9C94-3DE7FCFB9230}">
                <p14:media xmlns:p14="http://schemas.microsoft.com/office/powerpoint/2010/main" r:embed="rId1"/>
              </p:ext>
            </p:extLst>
          </p:nvPr>
        </p:nvPicPr>
        <p:blipFill>
          <a:blip r:embed="rId6">
            <a:lum/>
          </a:blip>
          <a:stretch>
            <a:fillRect/>
          </a:stretch>
        </p:blipFill>
        <p:spPr>
          <a:xfrm>
            <a:off x="2741613" y="0"/>
            <a:ext cx="6402387" cy="5143500"/>
          </a:xfrm>
          <a:prstGeom prst="rect">
            <a:avLst/>
          </a:prstGeom>
        </p:spPr>
      </p:pic>
    </p:spTree>
    <p:extLst>
      <p:ext uri="{BB962C8B-B14F-4D97-AF65-F5344CB8AC3E}">
        <p14:creationId xmlns:p14="http://schemas.microsoft.com/office/powerpoint/2010/main" val="1864757427"/>
      </p:ext>
    </p:extLst>
  </p:cSld>
  <p:clrMapOvr>
    <a:masterClrMapping/>
  </p:clrMapOvr>
  <mc:AlternateContent xmlns:mc="http://schemas.openxmlformats.org/markup-compatibility/2006" xmlns:p14="http://schemas.microsoft.com/office/powerpoint/2010/main">
    <mc:Choice Requires="p14">
      <p:transition spd="slow" p14:dur="2000" advTm="38183"/>
    </mc:Choice>
    <mc:Fallback xmlns="">
      <p:transition spd="slow" advTm="381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0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111" y="173566"/>
            <a:ext cx="8229600" cy="742950"/>
          </a:xfrm>
        </p:spPr>
        <p:txBody>
          <a:bodyPr/>
          <a:lstStyle/>
          <a:p>
            <a:pPr algn="ctr"/>
            <a:r>
              <a:rPr lang="en-CA" dirty="0"/>
              <a:t>Huffman decoding</a:t>
            </a:r>
          </a:p>
        </p:txBody>
      </p:sp>
      <p:sp>
        <p:nvSpPr>
          <p:cNvPr id="3" name="Content Placeholder 2"/>
          <p:cNvSpPr>
            <a:spLocks noGrp="1"/>
          </p:cNvSpPr>
          <p:nvPr>
            <p:ph idx="1"/>
          </p:nvPr>
        </p:nvSpPr>
        <p:spPr>
          <a:xfrm>
            <a:off x="457200" y="1059582"/>
            <a:ext cx="8229600" cy="3960440"/>
          </a:xfrm>
        </p:spPr>
        <p:txBody>
          <a:bodyPr>
            <a:normAutofit fontScale="92500" lnSpcReduction="20000"/>
          </a:bodyPr>
          <a:lstStyle/>
          <a:p>
            <a:pPr marL="0" indent="0">
              <a:spcBef>
                <a:spcPts val="1200"/>
              </a:spcBef>
              <a:buNone/>
            </a:pPr>
            <a:r>
              <a:rPr lang="en-CA" dirty="0">
                <a:solidFill>
                  <a:schemeClr val="tx2"/>
                </a:solidFill>
              </a:rPr>
              <a:t>Encoded: 	  </a:t>
            </a:r>
            <a:r>
              <a:rPr lang="en-CA" spc="200" dirty="0">
                <a:solidFill>
                  <a:schemeClr val="tx2"/>
                </a:solidFill>
              </a:rPr>
              <a:t> </a:t>
            </a:r>
            <a:r>
              <a:rPr lang="en-CA" b="1" spc="-100" dirty="0">
                <a:solidFill>
                  <a:schemeClr val="tx2"/>
                </a:solidFill>
              </a:rPr>
              <a:t>1  </a:t>
            </a:r>
            <a:r>
              <a:rPr lang="en-CA" b="1" dirty="0">
                <a:solidFill>
                  <a:schemeClr val="tx2"/>
                </a:solidFill>
              </a:rPr>
              <a:t>0  1  1  0  0  0  1  0  1  1  1  0  0   </a:t>
            </a:r>
          </a:p>
          <a:p>
            <a:pPr marL="0" indent="0">
              <a:spcBef>
                <a:spcPts val="1200"/>
              </a:spcBef>
              <a:buNone/>
            </a:pPr>
            <a:r>
              <a:rPr lang="en-CA" dirty="0">
                <a:solidFill>
                  <a:schemeClr val="tx2"/>
                </a:solidFill>
              </a:rPr>
              <a:t>Decode</a:t>
            </a:r>
            <a:br>
              <a:rPr lang="en-CA" dirty="0">
                <a:solidFill>
                  <a:schemeClr val="tx2"/>
                </a:solidFill>
              </a:rPr>
            </a:br>
            <a:r>
              <a:rPr lang="en-CA" dirty="0">
                <a:solidFill>
                  <a:schemeClr val="tx2"/>
                </a:solidFill>
              </a:rPr>
              <a:t>Logic:</a:t>
            </a:r>
          </a:p>
          <a:p>
            <a:pPr marL="0" indent="0">
              <a:spcBef>
                <a:spcPts val="1200"/>
              </a:spcBef>
              <a:buNone/>
            </a:pPr>
            <a:r>
              <a:rPr lang="en-CA" dirty="0">
                <a:solidFill>
                  <a:schemeClr val="tx2"/>
                </a:solidFill>
              </a:rPr>
              <a:t>? = next</a:t>
            </a:r>
            <a:br>
              <a:rPr lang="en-CA" dirty="0">
                <a:solidFill>
                  <a:schemeClr val="tx2"/>
                </a:solidFill>
              </a:rPr>
            </a:br>
            <a:r>
              <a:rPr lang="en-CA" dirty="0">
                <a:solidFill>
                  <a:schemeClr val="tx2"/>
                </a:solidFill>
              </a:rPr>
              <a:t>encoded bit,</a:t>
            </a:r>
          </a:p>
          <a:p>
            <a:pPr marL="0" indent="0">
              <a:spcBef>
                <a:spcPts val="1200"/>
              </a:spcBef>
              <a:buNone/>
            </a:pPr>
            <a:endParaRPr lang="en-CA" dirty="0">
              <a:solidFill>
                <a:schemeClr val="tx2"/>
              </a:solidFill>
            </a:endParaRPr>
          </a:p>
          <a:p>
            <a:pPr marL="0" indent="0">
              <a:spcBef>
                <a:spcPts val="1200"/>
              </a:spcBef>
              <a:buNone/>
            </a:pPr>
            <a:endParaRPr lang="en-CA" dirty="0">
              <a:solidFill>
                <a:schemeClr val="tx2"/>
              </a:solidFill>
            </a:endParaRPr>
          </a:p>
          <a:p>
            <a:pPr marL="0" indent="0">
              <a:spcBef>
                <a:spcPts val="1200"/>
              </a:spcBef>
              <a:buNone/>
            </a:pPr>
            <a:endParaRPr lang="en-CA" dirty="0">
              <a:solidFill>
                <a:schemeClr val="tx2"/>
              </a:solidFill>
            </a:endParaRPr>
          </a:p>
          <a:p>
            <a:pPr marL="0" indent="0" algn="ctr">
              <a:lnSpc>
                <a:spcPct val="120000"/>
              </a:lnSpc>
              <a:spcBef>
                <a:spcPts val="1800"/>
              </a:spcBef>
              <a:buNone/>
            </a:pPr>
            <a:r>
              <a:rPr lang="en-CA" dirty="0">
                <a:solidFill>
                  <a:schemeClr val="tx2"/>
                </a:solidFill>
              </a:rPr>
              <a:t>8 chars × 8 bits = 64 bits compressed to 14 bits (22%)</a:t>
            </a:r>
            <a:br>
              <a:rPr lang="en-CA" dirty="0">
                <a:solidFill>
                  <a:schemeClr val="tx2"/>
                </a:solidFill>
              </a:rPr>
            </a:br>
            <a:r>
              <a:rPr lang="en-CA" dirty="0">
                <a:solidFill>
                  <a:schemeClr val="tx2"/>
                </a:solidFill>
              </a:rPr>
              <a:t> </a:t>
            </a:r>
            <a:r>
              <a:rPr lang="en-CA" dirty="0"/>
              <a:t>Encode / Decode info:   </a:t>
            </a:r>
            <a:r>
              <a:rPr lang="en-CA" dirty="0">
                <a:latin typeface="Consolas" panose="020B0609020204030204" pitchFamily="49" charset="0"/>
              </a:rPr>
              <a:t>0=S, 10=L, 110=O, 111=E.</a:t>
            </a:r>
          </a:p>
          <a:p>
            <a:pPr marL="0" indent="0" algn="ctr">
              <a:spcBef>
                <a:spcPts val="1800"/>
              </a:spcBef>
              <a:buNone/>
            </a:pPr>
            <a:endParaRPr lang="en-CA" dirty="0">
              <a:solidFill>
                <a:schemeClr val="tx2"/>
              </a:solidFill>
            </a:endParaRPr>
          </a:p>
        </p:txBody>
      </p:sp>
      <p:grpSp>
        <p:nvGrpSpPr>
          <p:cNvPr id="50" name="Group 49">
            <a:extLst>
              <a:ext uri="{FF2B5EF4-FFF2-40B4-BE49-F238E27FC236}">
                <a16:creationId xmlns:a16="http://schemas.microsoft.com/office/drawing/2014/main" id="{8C2AA4EF-AF09-4DC8-8064-63C2CA4BA63E}"/>
              </a:ext>
            </a:extLst>
          </p:cNvPr>
          <p:cNvGrpSpPr/>
          <p:nvPr/>
        </p:nvGrpSpPr>
        <p:grpSpPr>
          <a:xfrm>
            <a:off x="2436621" y="1491630"/>
            <a:ext cx="4414773" cy="1548311"/>
            <a:chOff x="2364613" y="1995686"/>
            <a:chExt cx="4414773" cy="1548311"/>
          </a:xfrm>
        </p:grpSpPr>
        <p:grpSp>
          <p:nvGrpSpPr>
            <p:cNvPr id="15" name="Group 14">
              <a:extLst>
                <a:ext uri="{FF2B5EF4-FFF2-40B4-BE49-F238E27FC236}">
                  <a16:creationId xmlns:a16="http://schemas.microsoft.com/office/drawing/2014/main" id="{6B4C74E3-8BB2-46ED-9340-B277A2A2BF70}"/>
                </a:ext>
              </a:extLst>
            </p:cNvPr>
            <p:cNvGrpSpPr/>
            <p:nvPr/>
          </p:nvGrpSpPr>
          <p:grpSpPr>
            <a:xfrm>
              <a:off x="3648273" y="2014646"/>
              <a:ext cx="1282394" cy="1018806"/>
              <a:chOff x="4355976" y="2544908"/>
              <a:chExt cx="1282394" cy="1018806"/>
            </a:xfrm>
          </p:grpSpPr>
          <p:sp>
            <p:nvSpPr>
              <p:cNvPr id="16" name="Flowchart: Decision 15">
                <a:extLst>
                  <a:ext uri="{FF2B5EF4-FFF2-40B4-BE49-F238E27FC236}">
                    <a16:creationId xmlns:a16="http://schemas.microsoft.com/office/drawing/2014/main" id="{96FC5860-D85A-4457-8A5F-2FA2084FC1B5}"/>
                  </a:ext>
                </a:extLst>
              </p:cNvPr>
              <p:cNvSpPr/>
              <p:nvPr/>
            </p:nvSpPr>
            <p:spPr>
              <a:xfrm>
                <a:off x="4355976" y="2571750"/>
                <a:ext cx="914400" cy="612648"/>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t>?</a:t>
                </a:r>
                <a:endParaRPr lang="en-CA" b="1" dirty="0"/>
              </a:p>
            </p:txBody>
          </p:sp>
          <p:cxnSp>
            <p:nvCxnSpPr>
              <p:cNvPr id="17" name="Straight Arrow Connector 16">
                <a:extLst>
                  <a:ext uri="{FF2B5EF4-FFF2-40B4-BE49-F238E27FC236}">
                    <a16:creationId xmlns:a16="http://schemas.microsoft.com/office/drawing/2014/main" id="{6DF55D95-815E-4E30-93DA-2C74F99D011A}"/>
                  </a:ext>
                </a:extLst>
              </p:cNvPr>
              <p:cNvCxnSpPr>
                <a:cxnSpLocks/>
              </p:cNvCxnSpPr>
              <p:nvPr/>
            </p:nvCxnSpPr>
            <p:spPr>
              <a:xfrm flipV="1">
                <a:off x="5256624" y="2859782"/>
                <a:ext cx="381746" cy="18292"/>
              </a:xfrm>
              <a:prstGeom prst="straightConnector1">
                <a:avLst/>
              </a:prstGeom>
              <a:ln w="38100" cap="flat">
                <a:solidFill>
                  <a:srgbClr val="BC771C"/>
                </a:solidFill>
                <a:round/>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FA44B08-486E-44A0-A899-E08824F3CA8D}"/>
                  </a:ext>
                </a:extLst>
              </p:cNvPr>
              <p:cNvSpPr txBox="1"/>
              <p:nvPr/>
            </p:nvSpPr>
            <p:spPr>
              <a:xfrm>
                <a:off x="5246937" y="2544908"/>
                <a:ext cx="312906" cy="369332"/>
              </a:xfrm>
              <a:prstGeom prst="rect">
                <a:avLst/>
              </a:prstGeom>
              <a:noFill/>
            </p:spPr>
            <p:txBody>
              <a:bodyPr wrap="none" rtlCol="0">
                <a:spAutoFit/>
              </a:bodyPr>
              <a:lstStyle/>
              <a:p>
                <a:r>
                  <a:rPr lang="en-CA" b="1" dirty="0">
                    <a:solidFill>
                      <a:schemeClr val="tx2"/>
                    </a:solidFill>
                  </a:rPr>
                  <a:t>1</a:t>
                </a:r>
                <a:endParaRPr lang="en-CA" dirty="0"/>
              </a:p>
            </p:txBody>
          </p:sp>
          <p:cxnSp>
            <p:nvCxnSpPr>
              <p:cNvPr id="19" name="Straight Arrow Connector 18">
                <a:extLst>
                  <a:ext uri="{FF2B5EF4-FFF2-40B4-BE49-F238E27FC236}">
                    <a16:creationId xmlns:a16="http://schemas.microsoft.com/office/drawing/2014/main" id="{3C9648FF-6978-446D-924F-BA69615D12C2}"/>
                  </a:ext>
                </a:extLst>
              </p:cNvPr>
              <p:cNvCxnSpPr>
                <a:cxnSpLocks/>
              </p:cNvCxnSpPr>
              <p:nvPr/>
            </p:nvCxnSpPr>
            <p:spPr>
              <a:xfrm>
                <a:off x="4813176" y="3185803"/>
                <a:ext cx="0" cy="377911"/>
              </a:xfrm>
              <a:prstGeom prst="straightConnector1">
                <a:avLst/>
              </a:prstGeom>
              <a:ln w="38100" cap="flat">
                <a:solidFill>
                  <a:srgbClr val="BC771C"/>
                </a:solidFill>
                <a:round/>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B7CCB33-5B46-405C-B3F4-C927C77AFD7E}"/>
                  </a:ext>
                </a:extLst>
              </p:cNvPr>
              <p:cNvSpPr txBox="1"/>
              <p:nvPr/>
            </p:nvSpPr>
            <p:spPr>
              <a:xfrm>
                <a:off x="4548804" y="3114477"/>
                <a:ext cx="312906" cy="369332"/>
              </a:xfrm>
              <a:prstGeom prst="rect">
                <a:avLst/>
              </a:prstGeom>
              <a:noFill/>
            </p:spPr>
            <p:txBody>
              <a:bodyPr wrap="none" rtlCol="0">
                <a:spAutoFit/>
              </a:bodyPr>
              <a:lstStyle/>
              <a:p>
                <a:r>
                  <a:rPr lang="en-CA" b="1" dirty="0">
                    <a:solidFill>
                      <a:schemeClr val="tx2"/>
                    </a:solidFill>
                  </a:rPr>
                  <a:t>0</a:t>
                </a:r>
                <a:endParaRPr lang="en-CA" dirty="0"/>
              </a:p>
            </p:txBody>
          </p:sp>
        </p:grpSp>
        <p:sp>
          <p:nvSpPr>
            <p:cNvPr id="22" name="Flowchart: Decision 21">
              <a:extLst>
                <a:ext uri="{FF2B5EF4-FFF2-40B4-BE49-F238E27FC236}">
                  <a16:creationId xmlns:a16="http://schemas.microsoft.com/office/drawing/2014/main" id="{E9F1E09C-1CE4-4244-B90F-782A17A671BE}"/>
                </a:ext>
              </a:extLst>
            </p:cNvPr>
            <p:cNvSpPr/>
            <p:nvPr/>
          </p:nvSpPr>
          <p:spPr>
            <a:xfrm>
              <a:off x="4940191" y="2022528"/>
              <a:ext cx="914400" cy="612648"/>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t>?</a:t>
              </a:r>
              <a:endParaRPr lang="en-CA" b="1" dirty="0"/>
            </a:p>
          </p:txBody>
        </p:sp>
        <p:cxnSp>
          <p:nvCxnSpPr>
            <p:cNvPr id="40" name="Connector: Elbow 39">
              <a:extLst>
                <a:ext uri="{FF2B5EF4-FFF2-40B4-BE49-F238E27FC236}">
                  <a16:creationId xmlns:a16="http://schemas.microsoft.com/office/drawing/2014/main" id="{50C53D4D-963A-4483-92EB-34078C570DF3}"/>
                </a:ext>
              </a:extLst>
            </p:cNvPr>
            <p:cNvCxnSpPr>
              <a:endCxn id="28" idx="0"/>
            </p:cNvCxnSpPr>
            <p:nvPr/>
          </p:nvCxnSpPr>
          <p:spPr>
            <a:xfrm>
              <a:off x="5831152" y="2329520"/>
              <a:ext cx="696206" cy="692166"/>
            </a:xfrm>
            <a:prstGeom prst="bentConnector2">
              <a:avLst/>
            </a:prstGeom>
            <a:ln w="38100">
              <a:solidFill>
                <a:srgbClr val="BA7417"/>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38D8371-D5BB-4C40-92C5-3FC02C3C0575}"/>
                </a:ext>
              </a:extLst>
            </p:cNvPr>
            <p:cNvSpPr txBox="1"/>
            <p:nvPr/>
          </p:nvSpPr>
          <p:spPr>
            <a:xfrm>
              <a:off x="5831152" y="1995686"/>
              <a:ext cx="312906" cy="369332"/>
            </a:xfrm>
            <a:prstGeom prst="rect">
              <a:avLst/>
            </a:prstGeom>
            <a:noFill/>
          </p:spPr>
          <p:txBody>
            <a:bodyPr wrap="square" rtlCol="0">
              <a:spAutoFit/>
            </a:bodyPr>
            <a:lstStyle/>
            <a:p>
              <a:r>
                <a:rPr lang="en-CA" b="1" dirty="0">
                  <a:solidFill>
                    <a:schemeClr val="tx2"/>
                  </a:solidFill>
                </a:rPr>
                <a:t>1</a:t>
              </a:r>
              <a:endParaRPr lang="en-CA" dirty="0"/>
            </a:p>
          </p:txBody>
        </p:sp>
        <p:cxnSp>
          <p:nvCxnSpPr>
            <p:cNvPr id="25" name="Straight Arrow Connector 24">
              <a:extLst>
                <a:ext uri="{FF2B5EF4-FFF2-40B4-BE49-F238E27FC236}">
                  <a16:creationId xmlns:a16="http://schemas.microsoft.com/office/drawing/2014/main" id="{71E3DB4A-9A1D-4B8B-914F-7D8FC8ED7C95}"/>
                </a:ext>
              </a:extLst>
            </p:cNvPr>
            <p:cNvCxnSpPr>
              <a:cxnSpLocks/>
            </p:cNvCxnSpPr>
            <p:nvPr/>
          </p:nvCxnSpPr>
          <p:spPr>
            <a:xfrm>
              <a:off x="5397391" y="2636581"/>
              <a:ext cx="0" cy="377911"/>
            </a:xfrm>
            <a:prstGeom prst="straightConnector1">
              <a:avLst/>
            </a:prstGeom>
            <a:ln w="38100" cap="flat">
              <a:solidFill>
                <a:srgbClr val="BC771C"/>
              </a:solidFill>
              <a:round/>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11751C1-4BCF-4DC3-B8F9-13851CC1FB6F}"/>
                </a:ext>
              </a:extLst>
            </p:cNvPr>
            <p:cNvSpPr txBox="1"/>
            <p:nvPr/>
          </p:nvSpPr>
          <p:spPr>
            <a:xfrm>
              <a:off x="5133019" y="2565255"/>
              <a:ext cx="312906" cy="369332"/>
            </a:xfrm>
            <a:prstGeom prst="rect">
              <a:avLst/>
            </a:prstGeom>
            <a:noFill/>
          </p:spPr>
          <p:txBody>
            <a:bodyPr wrap="square" rtlCol="0">
              <a:spAutoFit/>
            </a:bodyPr>
            <a:lstStyle/>
            <a:p>
              <a:r>
                <a:rPr lang="en-CA" b="1" dirty="0">
                  <a:solidFill>
                    <a:schemeClr val="tx2"/>
                  </a:solidFill>
                </a:rPr>
                <a:t>0</a:t>
              </a:r>
              <a:endParaRPr lang="en-CA" dirty="0"/>
            </a:p>
          </p:txBody>
        </p:sp>
        <p:sp>
          <p:nvSpPr>
            <p:cNvPr id="27" name="Rectangle 26">
              <a:extLst>
                <a:ext uri="{FF2B5EF4-FFF2-40B4-BE49-F238E27FC236}">
                  <a16:creationId xmlns:a16="http://schemas.microsoft.com/office/drawing/2014/main" id="{C0EF52DD-AEF1-4F8E-AC29-D0B3D70B2113}"/>
                </a:ext>
              </a:extLst>
            </p:cNvPr>
            <p:cNvSpPr/>
            <p:nvPr/>
          </p:nvSpPr>
          <p:spPr>
            <a:xfrm>
              <a:off x="2551422" y="3039941"/>
              <a:ext cx="50405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t>S</a:t>
              </a:r>
              <a:endParaRPr lang="en-CA" sz="3200" dirty="0"/>
            </a:p>
          </p:txBody>
        </p:sp>
        <p:sp>
          <p:nvSpPr>
            <p:cNvPr id="28" name="Rectangle 27">
              <a:extLst>
                <a:ext uri="{FF2B5EF4-FFF2-40B4-BE49-F238E27FC236}">
                  <a16:creationId xmlns:a16="http://schemas.microsoft.com/office/drawing/2014/main" id="{793A26C0-F81F-4B98-91AC-2796F2D57854}"/>
                </a:ext>
              </a:extLst>
            </p:cNvPr>
            <p:cNvSpPr/>
            <p:nvPr/>
          </p:nvSpPr>
          <p:spPr>
            <a:xfrm>
              <a:off x="6275330" y="3021686"/>
              <a:ext cx="50405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t>E</a:t>
              </a:r>
              <a:endParaRPr lang="en-CA" sz="3200" dirty="0"/>
            </a:p>
          </p:txBody>
        </p:sp>
        <p:sp>
          <p:nvSpPr>
            <p:cNvPr id="29" name="Rectangle 28">
              <a:extLst>
                <a:ext uri="{FF2B5EF4-FFF2-40B4-BE49-F238E27FC236}">
                  <a16:creationId xmlns:a16="http://schemas.microsoft.com/office/drawing/2014/main" id="{F4A26DB1-C77C-4D2E-971D-6E1AD37FD34F}"/>
                </a:ext>
              </a:extLst>
            </p:cNvPr>
            <p:cNvSpPr/>
            <p:nvPr/>
          </p:nvSpPr>
          <p:spPr>
            <a:xfrm>
              <a:off x="5143124" y="3014492"/>
              <a:ext cx="50405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t>O</a:t>
              </a:r>
              <a:endParaRPr lang="en-CA" sz="3200" dirty="0"/>
            </a:p>
          </p:txBody>
        </p:sp>
        <p:sp>
          <p:nvSpPr>
            <p:cNvPr id="30" name="Rectangle 29">
              <a:extLst>
                <a:ext uri="{FF2B5EF4-FFF2-40B4-BE49-F238E27FC236}">
                  <a16:creationId xmlns:a16="http://schemas.microsoft.com/office/drawing/2014/main" id="{82495807-715F-4D20-89A6-0AE11BD18AEC}"/>
                </a:ext>
              </a:extLst>
            </p:cNvPr>
            <p:cNvSpPr/>
            <p:nvPr/>
          </p:nvSpPr>
          <p:spPr>
            <a:xfrm>
              <a:off x="3853445" y="3026520"/>
              <a:ext cx="50405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t>L</a:t>
              </a:r>
              <a:endParaRPr lang="en-CA" sz="3200" dirty="0"/>
            </a:p>
          </p:txBody>
        </p:sp>
        <p:grpSp>
          <p:nvGrpSpPr>
            <p:cNvPr id="31" name="Group 30">
              <a:extLst>
                <a:ext uri="{FF2B5EF4-FFF2-40B4-BE49-F238E27FC236}">
                  <a16:creationId xmlns:a16="http://schemas.microsoft.com/office/drawing/2014/main" id="{225065B0-6BCB-4278-A309-9A2E7043BFC6}"/>
                </a:ext>
              </a:extLst>
            </p:cNvPr>
            <p:cNvGrpSpPr/>
            <p:nvPr/>
          </p:nvGrpSpPr>
          <p:grpSpPr>
            <a:xfrm>
              <a:off x="2364613" y="2029256"/>
              <a:ext cx="1282394" cy="1018806"/>
              <a:chOff x="4355976" y="2544908"/>
              <a:chExt cx="1282394" cy="1018806"/>
            </a:xfrm>
          </p:grpSpPr>
          <p:sp>
            <p:nvSpPr>
              <p:cNvPr id="32" name="Flowchart: Decision 31">
                <a:extLst>
                  <a:ext uri="{FF2B5EF4-FFF2-40B4-BE49-F238E27FC236}">
                    <a16:creationId xmlns:a16="http://schemas.microsoft.com/office/drawing/2014/main" id="{DDBBC438-B1B0-41F4-BF71-AFA35E89DA40}"/>
                  </a:ext>
                </a:extLst>
              </p:cNvPr>
              <p:cNvSpPr/>
              <p:nvPr/>
            </p:nvSpPr>
            <p:spPr>
              <a:xfrm>
                <a:off x="4355976" y="2571750"/>
                <a:ext cx="914400" cy="612648"/>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t>?</a:t>
                </a:r>
                <a:endParaRPr lang="en-CA" b="1" dirty="0"/>
              </a:p>
            </p:txBody>
          </p:sp>
          <p:cxnSp>
            <p:nvCxnSpPr>
              <p:cNvPr id="33" name="Straight Arrow Connector 32">
                <a:extLst>
                  <a:ext uri="{FF2B5EF4-FFF2-40B4-BE49-F238E27FC236}">
                    <a16:creationId xmlns:a16="http://schemas.microsoft.com/office/drawing/2014/main" id="{2905D382-275E-462F-AECA-6E78C56C6A3D}"/>
                  </a:ext>
                </a:extLst>
              </p:cNvPr>
              <p:cNvCxnSpPr>
                <a:cxnSpLocks/>
              </p:cNvCxnSpPr>
              <p:nvPr/>
            </p:nvCxnSpPr>
            <p:spPr>
              <a:xfrm flipV="1">
                <a:off x="5256624" y="2859782"/>
                <a:ext cx="381746" cy="18292"/>
              </a:xfrm>
              <a:prstGeom prst="straightConnector1">
                <a:avLst/>
              </a:prstGeom>
              <a:ln w="38100" cap="flat">
                <a:solidFill>
                  <a:srgbClr val="BC771C"/>
                </a:solidFill>
                <a:round/>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EBD7B60-87F6-40E1-886C-19295312533F}"/>
                  </a:ext>
                </a:extLst>
              </p:cNvPr>
              <p:cNvSpPr txBox="1"/>
              <p:nvPr/>
            </p:nvSpPr>
            <p:spPr>
              <a:xfrm>
                <a:off x="5246937" y="2544908"/>
                <a:ext cx="312906" cy="369332"/>
              </a:xfrm>
              <a:prstGeom prst="rect">
                <a:avLst/>
              </a:prstGeom>
              <a:noFill/>
            </p:spPr>
            <p:txBody>
              <a:bodyPr wrap="none" rtlCol="0">
                <a:spAutoFit/>
              </a:bodyPr>
              <a:lstStyle/>
              <a:p>
                <a:r>
                  <a:rPr lang="en-CA" b="1" dirty="0">
                    <a:solidFill>
                      <a:schemeClr val="tx2"/>
                    </a:solidFill>
                  </a:rPr>
                  <a:t>1</a:t>
                </a:r>
                <a:endParaRPr lang="en-CA" dirty="0"/>
              </a:p>
            </p:txBody>
          </p:sp>
          <p:cxnSp>
            <p:nvCxnSpPr>
              <p:cNvPr id="35" name="Straight Arrow Connector 34">
                <a:extLst>
                  <a:ext uri="{FF2B5EF4-FFF2-40B4-BE49-F238E27FC236}">
                    <a16:creationId xmlns:a16="http://schemas.microsoft.com/office/drawing/2014/main" id="{D7510E24-1116-4A40-901A-4CC5A576BB5E}"/>
                  </a:ext>
                </a:extLst>
              </p:cNvPr>
              <p:cNvCxnSpPr>
                <a:cxnSpLocks/>
              </p:cNvCxnSpPr>
              <p:nvPr/>
            </p:nvCxnSpPr>
            <p:spPr>
              <a:xfrm>
                <a:off x="4813176" y="3185803"/>
                <a:ext cx="0" cy="377911"/>
              </a:xfrm>
              <a:prstGeom prst="straightConnector1">
                <a:avLst/>
              </a:prstGeom>
              <a:ln w="38100" cap="flat">
                <a:solidFill>
                  <a:srgbClr val="BC771C"/>
                </a:solidFill>
                <a:round/>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CEECBFE-6409-4E03-80BF-06755A4A19E5}"/>
                  </a:ext>
                </a:extLst>
              </p:cNvPr>
              <p:cNvSpPr txBox="1"/>
              <p:nvPr/>
            </p:nvSpPr>
            <p:spPr>
              <a:xfrm>
                <a:off x="4548804" y="3114477"/>
                <a:ext cx="312906" cy="369332"/>
              </a:xfrm>
              <a:prstGeom prst="rect">
                <a:avLst/>
              </a:prstGeom>
              <a:noFill/>
            </p:spPr>
            <p:txBody>
              <a:bodyPr wrap="none" rtlCol="0">
                <a:spAutoFit/>
              </a:bodyPr>
              <a:lstStyle/>
              <a:p>
                <a:r>
                  <a:rPr lang="en-CA" b="1" dirty="0">
                    <a:solidFill>
                      <a:schemeClr val="tx2"/>
                    </a:solidFill>
                  </a:rPr>
                  <a:t>0</a:t>
                </a:r>
                <a:endParaRPr lang="en-CA" dirty="0"/>
              </a:p>
            </p:txBody>
          </p:sp>
        </p:grpSp>
      </p:grpSp>
      <p:sp>
        <p:nvSpPr>
          <p:cNvPr id="42" name="Rectangle 41">
            <a:extLst>
              <a:ext uri="{FF2B5EF4-FFF2-40B4-BE49-F238E27FC236}">
                <a16:creationId xmlns:a16="http://schemas.microsoft.com/office/drawing/2014/main" id="{08BE9AAB-E8FD-42E5-8BAE-A6E0B5DB7F70}"/>
              </a:ext>
            </a:extLst>
          </p:cNvPr>
          <p:cNvSpPr/>
          <p:nvPr/>
        </p:nvSpPr>
        <p:spPr>
          <a:xfrm>
            <a:off x="2555776" y="3147814"/>
            <a:ext cx="50405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3200" b="1" dirty="0"/>
              <a:t>L</a:t>
            </a:r>
            <a:br>
              <a:rPr lang="en-CA" sz="3200" b="1" dirty="0"/>
            </a:br>
            <a:r>
              <a:rPr lang="en-CA" sz="2000" b="1" dirty="0">
                <a:solidFill>
                  <a:srgbClr val="465E9C"/>
                </a:solidFill>
              </a:rPr>
              <a:t>10</a:t>
            </a:r>
            <a:endParaRPr lang="en-CA" sz="3200" dirty="0">
              <a:solidFill>
                <a:srgbClr val="465E9C"/>
              </a:solidFill>
            </a:endParaRPr>
          </a:p>
        </p:txBody>
      </p:sp>
      <p:sp>
        <p:nvSpPr>
          <p:cNvPr id="43" name="Rectangle 42">
            <a:extLst>
              <a:ext uri="{FF2B5EF4-FFF2-40B4-BE49-F238E27FC236}">
                <a16:creationId xmlns:a16="http://schemas.microsoft.com/office/drawing/2014/main" id="{D1310225-8FF4-4A31-8E98-765DFAA3150A}"/>
              </a:ext>
            </a:extLst>
          </p:cNvPr>
          <p:cNvSpPr/>
          <p:nvPr/>
        </p:nvSpPr>
        <p:spPr>
          <a:xfrm>
            <a:off x="3059832" y="3147814"/>
            <a:ext cx="648071"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3200" b="1" dirty="0"/>
              <a:t>O</a:t>
            </a:r>
            <a:br>
              <a:rPr lang="en-CA" sz="3200" b="1" dirty="0"/>
            </a:br>
            <a:r>
              <a:rPr lang="en-CA" sz="2000" b="1" dirty="0">
                <a:solidFill>
                  <a:srgbClr val="465E9C"/>
                </a:solidFill>
              </a:rPr>
              <a:t>110</a:t>
            </a:r>
            <a:endParaRPr lang="en-CA" sz="3200" dirty="0">
              <a:solidFill>
                <a:srgbClr val="465E9C"/>
              </a:solidFill>
            </a:endParaRPr>
          </a:p>
        </p:txBody>
      </p:sp>
      <p:sp>
        <p:nvSpPr>
          <p:cNvPr id="44" name="Rectangle 43">
            <a:extLst>
              <a:ext uri="{FF2B5EF4-FFF2-40B4-BE49-F238E27FC236}">
                <a16:creationId xmlns:a16="http://schemas.microsoft.com/office/drawing/2014/main" id="{37275C9E-0F4D-4DF5-8522-634ED74F1F74}"/>
              </a:ext>
            </a:extLst>
          </p:cNvPr>
          <p:cNvSpPr/>
          <p:nvPr/>
        </p:nvSpPr>
        <p:spPr>
          <a:xfrm>
            <a:off x="3707904" y="3147814"/>
            <a:ext cx="50405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3200" b="1" dirty="0"/>
              <a:t>S</a:t>
            </a:r>
            <a:br>
              <a:rPr lang="en-CA" sz="3200" b="1" dirty="0"/>
            </a:br>
            <a:r>
              <a:rPr lang="en-CA" sz="2000" b="1" dirty="0">
                <a:solidFill>
                  <a:srgbClr val="465E9C"/>
                </a:solidFill>
              </a:rPr>
              <a:t>0</a:t>
            </a:r>
            <a:endParaRPr lang="en-CA" sz="3200" dirty="0">
              <a:solidFill>
                <a:srgbClr val="465E9C"/>
              </a:solidFill>
            </a:endParaRPr>
          </a:p>
        </p:txBody>
      </p:sp>
      <p:sp>
        <p:nvSpPr>
          <p:cNvPr id="45" name="Rectangle 44">
            <a:extLst>
              <a:ext uri="{FF2B5EF4-FFF2-40B4-BE49-F238E27FC236}">
                <a16:creationId xmlns:a16="http://schemas.microsoft.com/office/drawing/2014/main" id="{E11E63FA-8EBB-4480-B773-4444ACB067F2}"/>
              </a:ext>
            </a:extLst>
          </p:cNvPr>
          <p:cNvSpPr/>
          <p:nvPr/>
        </p:nvSpPr>
        <p:spPr>
          <a:xfrm>
            <a:off x="5205026" y="3147814"/>
            <a:ext cx="663117"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3200" b="1" dirty="0"/>
              <a:t>E</a:t>
            </a:r>
            <a:br>
              <a:rPr lang="en-CA" sz="3200" b="1" dirty="0"/>
            </a:br>
            <a:r>
              <a:rPr lang="en-CA" sz="2000" b="1" dirty="0">
                <a:solidFill>
                  <a:srgbClr val="465E9C"/>
                </a:solidFill>
              </a:rPr>
              <a:t>111</a:t>
            </a:r>
            <a:endParaRPr lang="en-CA" sz="3200" dirty="0">
              <a:solidFill>
                <a:srgbClr val="465E9C"/>
              </a:solidFill>
            </a:endParaRPr>
          </a:p>
        </p:txBody>
      </p:sp>
      <p:sp>
        <p:nvSpPr>
          <p:cNvPr id="46" name="Rectangle 45">
            <a:extLst>
              <a:ext uri="{FF2B5EF4-FFF2-40B4-BE49-F238E27FC236}">
                <a16:creationId xmlns:a16="http://schemas.microsoft.com/office/drawing/2014/main" id="{CC9E6EDE-BE41-4D03-8621-EC2A8B2FCD56}"/>
              </a:ext>
            </a:extLst>
          </p:cNvPr>
          <p:cNvSpPr/>
          <p:nvPr/>
        </p:nvSpPr>
        <p:spPr>
          <a:xfrm>
            <a:off x="4716016" y="3147814"/>
            <a:ext cx="50405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3200" b="1" dirty="0"/>
              <a:t>L</a:t>
            </a:r>
            <a:br>
              <a:rPr lang="en-CA" sz="3200" b="1" dirty="0"/>
            </a:br>
            <a:r>
              <a:rPr lang="en-CA" sz="2000" b="1" dirty="0">
                <a:solidFill>
                  <a:srgbClr val="465E9C"/>
                </a:solidFill>
              </a:rPr>
              <a:t>10</a:t>
            </a:r>
            <a:endParaRPr lang="en-CA" sz="3200" dirty="0">
              <a:solidFill>
                <a:srgbClr val="465E9C"/>
              </a:solidFill>
            </a:endParaRPr>
          </a:p>
        </p:txBody>
      </p:sp>
      <p:sp>
        <p:nvSpPr>
          <p:cNvPr id="47" name="Rectangle 46">
            <a:extLst>
              <a:ext uri="{FF2B5EF4-FFF2-40B4-BE49-F238E27FC236}">
                <a16:creationId xmlns:a16="http://schemas.microsoft.com/office/drawing/2014/main" id="{1ED8961F-FCB4-430C-AE93-E1DF1489379F}"/>
              </a:ext>
            </a:extLst>
          </p:cNvPr>
          <p:cNvSpPr/>
          <p:nvPr/>
        </p:nvSpPr>
        <p:spPr>
          <a:xfrm>
            <a:off x="4211960" y="3147814"/>
            <a:ext cx="50405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3200" b="1" dirty="0"/>
              <a:t>S</a:t>
            </a:r>
            <a:br>
              <a:rPr lang="en-CA" sz="3200" b="1" dirty="0"/>
            </a:br>
            <a:r>
              <a:rPr lang="en-CA" sz="2000" b="1" dirty="0">
                <a:solidFill>
                  <a:srgbClr val="465E9C"/>
                </a:solidFill>
              </a:rPr>
              <a:t>0</a:t>
            </a:r>
            <a:endParaRPr lang="en-CA" sz="3200" dirty="0">
              <a:solidFill>
                <a:srgbClr val="465E9C"/>
              </a:solidFill>
            </a:endParaRPr>
          </a:p>
        </p:txBody>
      </p:sp>
      <p:sp>
        <p:nvSpPr>
          <p:cNvPr id="48" name="Rectangle 47">
            <a:extLst>
              <a:ext uri="{FF2B5EF4-FFF2-40B4-BE49-F238E27FC236}">
                <a16:creationId xmlns:a16="http://schemas.microsoft.com/office/drawing/2014/main" id="{7ECDC12E-8DD3-4F81-BDBA-E0C5DC69450B}"/>
              </a:ext>
            </a:extLst>
          </p:cNvPr>
          <p:cNvSpPr/>
          <p:nvPr/>
        </p:nvSpPr>
        <p:spPr>
          <a:xfrm>
            <a:off x="6372200" y="3147814"/>
            <a:ext cx="50405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3200" b="1" dirty="0"/>
              <a:t>S</a:t>
            </a:r>
            <a:br>
              <a:rPr lang="en-CA" sz="3200" b="1" dirty="0"/>
            </a:br>
            <a:r>
              <a:rPr lang="en-CA" sz="2000" b="1" dirty="0">
                <a:solidFill>
                  <a:srgbClr val="465E9C"/>
                </a:solidFill>
              </a:rPr>
              <a:t>0</a:t>
            </a:r>
            <a:endParaRPr lang="en-CA" sz="3200" dirty="0">
              <a:solidFill>
                <a:srgbClr val="465E9C"/>
              </a:solidFill>
            </a:endParaRPr>
          </a:p>
        </p:txBody>
      </p:sp>
      <p:sp>
        <p:nvSpPr>
          <p:cNvPr id="49" name="Rectangle 48">
            <a:extLst>
              <a:ext uri="{FF2B5EF4-FFF2-40B4-BE49-F238E27FC236}">
                <a16:creationId xmlns:a16="http://schemas.microsoft.com/office/drawing/2014/main" id="{AFF6682E-A64F-4F7F-86A6-301956E2F65C}"/>
              </a:ext>
            </a:extLst>
          </p:cNvPr>
          <p:cNvSpPr/>
          <p:nvPr/>
        </p:nvSpPr>
        <p:spPr>
          <a:xfrm>
            <a:off x="5868144" y="3147814"/>
            <a:ext cx="50405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3200" b="1" dirty="0"/>
              <a:t>S</a:t>
            </a:r>
            <a:br>
              <a:rPr lang="en-CA" sz="3200" b="1" dirty="0"/>
            </a:br>
            <a:r>
              <a:rPr lang="en-CA" sz="2000" b="1" dirty="0">
                <a:solidFill>
                  <a:srgbClr val="465E9C"/>
                </a:solidFill>
              </a:rPr>
              <a:t>0</a:t>
            </a:r>
            <a:endParaRPr lang="en-CA" sz="3200" dirty="0">
              <a:solidFill>
                <a:srgbClr val="465E9C"/>
              </a:solidFill>
            </a:endParaRPr>
          </a:p>
        </p:txBody>
      </p:sp>
      <p:sp>
        <p:nvSpPr>
          <p:cNvPr id="4" name="1 Rectangle: Rounded Corners">
            <a:extLst>
              <a:ext uri="{FF2B5EF4-FFF2-40B4-BE49-F238E27FC236}">
                <a16:creationId xmlns:a16="http://schemas.microsoft.com/office/drawing/2014/main" id="{B9523373-9886-472F-B687-7AB7F8D2E293}"/>
              </a:ext>
            </a:extLst>
          </p:cNvPr>
          <p:cNvSpPr/>
          <p:nvPr/>
        </p:nvSpPr>
        <p:spPr>
          <a:xfrm>
            <a:off x="2569458" y="1007342"/>
            <a:ext cx="612000" cy="360000"/>
          </a:xfrm>
          <a:prstGeom prst="round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2 Rectangle: Rounded Corners">
            <a:extLst>
              <a:ext uri="{FF2B5EF4-FFF2-40B4-BE49-F238E27FC236}">
                <a16:creationId xmlns:a16="http://schemas.microsoft.com/office/drawing/2014/main" id="{28E79B1A-4868-4506-A10C-5C84CA8A4949}"/>
              </a:ext>
            </a:extLst>
          </p:cNvPr>
          <p:cNvSpPr/>
          <p:nvPr/>
        </p:nvSpPr>
        <p:spPr>
          <a:xfrm>
            <a:off x="3177474" y="1007342"/>
            <a:ext cx="900000" cy="360000"/>
          </a:xfrm>
          <a:prstGeom prst="round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3 Rectangle: Rounded Corners">
            <a:extLst>
              <a:ext uri="{FF2B5EF4-FFF2-40B4-BE49-F238E27FC236}">
                <a16:creationId xmlns:a16="http://schemas.microsoft.com/office/drawing/2014/main" id="{4F8EA4B7-81D2-4296-82BC-958AB97787B5}"/>
              </a:ext>
            </a:extLst>
          </p:cNvPr>
          <p:cNvSpPr/>
          <p:nvPr/>
        </p:nvSpPr>
        <p:spPr>
          <a:xfrm>
            <a:off x="4073490" y="1007342"/>
            <a:ext cx="306000" cy="360000"/>
          </a:xfrm>
          <a:prstGeom prst="round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4 Rectangle: Rounded Corners">
            <a:extLst>
              <a:ext uri="{FF2B5EF4-FFF2-40B4-BE49-F238E27FC236}">
                <a16:creationId xmlns:a16="http://schemas.microsoft.com/office/drawing/2014/main" id="{666A9E7F-1C67-4626-A104-259D7217D09C}"/>
              </a:ext>
            </a:extLst>
          </p:cNvPr>
          <p:cNvSpPr/>
          <p:nvPr/>
        </p:nvSpPr>
        <p:spPr>
          <a:xfrm>
            <a:off x="4375506" y="1007342"/>
            <a:ext cx="306000" cy="360000"/>
          </a:xfrm>
          <a:prstGeom prst="round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5 Rectangle: Rounded Corners">
            <a:extLst>
              <a:ext uri="{FF2B5EF4-FFF2-40B4-BE49-F238E27FC236}">
                <a16:creationId xmlns:a16="http://schemas.microsoft.com/office/drawing/2014/main" id="{EECE93FD-B4E3-4E58-A382-4B645B5A756E}"/>
              </a:ext>
            </a:extLst>
          </p:cNvPr>
          <p:cNvSpPr/>
          <p:nvPr/>
        </p:nvSpPr>
        <p:spPr>
          <a:xfrm>
            <a:off x="4677522" y="1007342"/>
            <a:ext cx="630000" cy="360000"/>
          </a:xfrm>
          <a:prstGeom prst="round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6 Rectangle: Rounded Corners">
            <a:extLst>
              <a:ext uri="{FF2B5EF4-FFF2-40B4-BE49-F238E27FC236}">
                <a16:creationId xmlns:a16="http://schemas.microsoft.com/office/drawing/2014/main" id="{7F559F60-18FF-4987-82FA-BA576C68A5BA}"/>
              </a:ext>
            </a:extLst>
          </p:cNvPr>
          <p:cNvSpPr/>
          <p:nvPr/>
        </p:nvSpPr>
        <p:spPr>
          <a:xfrm>
            <a:off x="5303538" y="1007342"/>
            <a:ext cx="954000" cy="360000"/>
          </a:xfrm>
          <a:prstGeom prst="round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7 Rectangle: Rounded Corners">
            <a:extLst>
              <a:ext uri="{FF2B5EF4-FFF2-40B4-BE49-F238E27FC236}">
                <a16:creationId xmlns:a16="http://schemas.microsoft.com/office/drawing/2014/main" id="{7052C67D-9B93-4C77-96C2-5F8330434EFD}"/>
              </a:ext>
            </a:extLst>
          </p:cNvPr>
          <p:cNvSpPr/>
          <p:nvPr/>
        </p:nvSpPr>
        <p:spPr>
          <a:xfrm>
            <a:off x="6258398" y="1007342"/>
            <a:ext cx="306000" cy="360000"/>
          </a:xfrm>
          <a:prstGeom prst="round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8 Rectangle: Rounded Corners">
            <a:extLst>
              <a:ext uri="{FF2B5EF4-FFF2-40B4-BE49-F238E27FC236}">
                <a16:creationId xmlns:a16="http://schemas.microsoft.com/office/drawing/2014/main" id="{8D14608F-C717-495F-8EBA-59EC68A0567E}"/>
              </a:ext>
            </a:extLst>
          </p:cNvPr>
          <p:cNvSpPr/>
          <p:nvPr/>
        </p:nvSpPr>
        <p:spPr>
          <a:xfrm>
            <a:off x="6564398" y="1007342"/>
            <a:ext cx="306000" cy="360000"/>
          </a:xfrm>
          <a:prstGeom prst="roundRect">
            <a:avLst/>
          </a:prstGeom>
          <a:solidFill>
            <a:schemeClr val="accent1">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69649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500"/>
                                        <p:tgtEl>
                                          <p:spTgt spid="4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500"/>
                                        <p:tgtEl>
                                          <p:spTgt spid="5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fade">
                                      <p:cBhvr>
                                        <p:cTn id="58" dur="500"/>
                                        <p:tgtEl>
                                          <p:spTgt spid="5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500"/>
                                        <p:tgtEl>
                                          <p:spTgt spid="4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500"/>
                                        <p:tgtEl>
                                          <p:spTgt spid="53"/>
                                        </p:tgtEl>
                                      </p:cBhvr>
                                    </p:animEffect>
                                  </p:childTnLst>
                                </p:cTn>
                              </p:par>
                            </p:childTnLst>
                          </p:cTn>
                        </p:par>
                        <p:par>
                          <p:cTn id="67" fill="hold">
                            <p:stCondLst>
                              <p:cond delay="500"/>
                            </p:stCondLst>
                            <p:childTnLst>
                              <p:par>
                                <p:cTn id="68" presetID="10" presetClass="entr" presetSubtype="0" fill="hold" nodeType="afterEffect">
                                  <p:stCondLst>
                                    <p:cond delay="500"/>
                                  </p:stCondLst>
                                  <p:childTnLst>
                                    <p:set>
                                      <p:cBhvr>
                                        <p:cTn id="69" dur="1" fill="hold">
                                          <p:stCondLst>
                                            <p:cond delay="0"/>
                                          </p:stCondLst>
                                        </p:cTn>
                                        <p:tgtEl>
                                          <p:spTgt spid="3">
                                            <p:txEl>
                                              <p:pRg st="6" end="6"/>
                                            </p:txEl>
                                          </p:spTgt>
                                        </p:tgtEl>
                                        <p:attrNameLst>
                                          <p:attrName>style.visibility</p:attrName>
                                        </p:attrNameLst>
                                      </p:cBhvr>
                                      <p:to>
                                        <p:strVal val="visible"/>
                                      </p:to>
                                    </p:set>
                                    <p:animEffect transition="in" filter="fade">
                                      <p:cBhvr>
                                        <p:cTn id="7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47" grpId="0" animBg="1"/>
      <p:bldP spid="48" grpId="0" animBg="1"/>
      <p:bldP spid="49" grpId="0" animBg="1"/>
      <p:bldP spid="4" grpId="0" animBg="1"/>
      <p:bldP spid="37" grpId="0" animBg="1"/>
      <p:bldP spid="38" grpId="0" animBg="1"/>
      <p:bldP spid="39" grpId="0" animBg="1"/>
      <p:bldP spid="41" grpId="0" animBg="1"/>
      <p:bldP spid="51" grpId="0" animBg="1"/>
      <p:bldP spid="52" grpId="0" animBg="1"/>
      <p:bldP spid="5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250" y="1210856"/>
            <a:ext cx="9169249" cy="39326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54260" y="334144"/>
            <a:ext cx="9252520" cy="742950"/>
          </a:xfrm>
        </p:spPr>
        <p:txBody>
          <a:bodyPr>
            <a:noAutofit/>
          </a:bodyPr>
          <a:lstStyle/>
          <a:p>
            <a:pPr algn="ctr"/>
            <a:r>
              <a:rPr lang="en-US" sz="3600" dirty="0"/>
              <a:t>Lossless vs. Lossy Compression</a:t>
            </a:r>
          </a:p>
        </p:txBody>
      </p:sp>
      <p:sp>
        <p:nvSpPr>
          <p:cNvPr id="2" name="TextBox 1"/>
          <p:cNvSpPr txBox="1"/>
          <p:nvPr/>
        </p:nvSpPr>
        <p:spPr>
          <a:xfrm>
            <a:off x="539551" y="1203598"/>
            <a:ext cx="8647559" cy="3046988"/>
          </a:xfrm>
          <a:prstGeom prst="rect">
            <a:avLst/>
          </a:prstGeom>
          <a:noFill/>
        </p:spPr>
        <p:txBody>
          <a:bodyPr wrap="square" rtlCol="0">
            <a:spAutoFit/>
          </a:bodyPr>
          <a:lstStyle/>
          <a:p>
            <a:r>
              <a:rPr lang="en-US" sz="3200" u="sng" dirty="0">
                <a:solidFill>
                  <a:schemeClr val="bg1"/>
                </a:solidFill>
              </a:rPr>
              <a:t>Lossless</a:t>
            </a:r>
            <a:r>
              <a:rPr lang="en-US" sz="3200" dirty="0">
                <a:solidFill>
                  <a:schemeClr val="bg1"/>
                </a:solidFill>
              </a:rPr>
              <a:t>:	contains all original data with 				redundancies removed</a:t>
            </a:r>
          </a:p>
          <a:p>
            <a:pPr marL="1257300" lvl="2" indent="-342900">
              <a:buFont typeface="Arial" panose="020B0604020202020204" pitchFamily="34" charset="0"/>
              <a:buChar char="•"/>
            </a:pPr>
            <a:r>
              <a:rPr lang="en-US" sz="2400" dirty="0">
                <a:solidFill>
                  <a:schemeClr val="bg1"/>
                </a:solidFill>
              </a:rPr>
              <a:t>Data, PNG / TIFF images, FLAC / ALAC audio</a:t>
            </a:r>
          </a:p>
          <a:p>
            <a:pPr>
              <a:tabLst>
                <a:tab pos="1257300" algn="l"/>
              </a:tabLst>
            </a:pPr>
            <a:r>
              <a:rPr lang="en-US" sz="3200" u="sng" dirty="0">
                <a:solidFill>
                  <a:schemeClr val="bg1"/>
                </a:solidFill>
              </a:rPr>
              <a:t>Lossy</a:t>
            </a:r>
            <a:r>
              <a:rPr lang="en-US" sz="3200" dirty="0">
                <a:solidFill>
                  <a:schemeClr val="bg1"/>
                </a:solidFill>
              </a:rPr>
              <a:t>:	</a:t>
            </a:r>
            <a:r>
              <a:rPr lang="en-CA" sz="3200" dirty="0">
                <a:solidFill>
                  <a:schemeClr val="bg1"/>
                </a:solidFill>
              </a:rPr>
              <a:t>sacrifices quality for smaller file size 	</a:t>
            </a:r>
          </a:p>
          <a:p>
            <a:pPr marL="1257300" lvl="2" indent="-342900">
              <a:buFont typeface="Arial" panose="020B0604020202020204" pitchFamily="34" charset="0"/>
              <a:buChar char="•"/>
            </a:pPr>
            <a:r>
              <a:rPr lang="en-US" sz="2400" dirty="0">
                <a:solidFill>
                  <a:schemeClr val="bg1"/>
                </a:solidFill>
              </a:rPr>
              <a:t>JPG images, MP3 / AAC audio, all video</a:t>
            </a:r>
          </a:p>
          <a:p>
            <a:pPr marL="1257300" lvl="2" indent="-342900">
              <a:buFont typeface="Arial" panose="020B0604020202020204" pitchFamily="34" charset="0"/>
              <a:buChar char="•"/>
            </a:pPr>
            <a:r>
              <a:rPr lang="en-CA" sz="2400" dirty="0">
                <a:solidFill>
                  <a:schemeClr val="bg1"/>
                </a:solidFill>
              </a:rPr>
              <a:t>drops details your eyes and ears may not notice</a:t>
            </a:r>
          </a:p>
          <a:p>
            <a:pPr marL="1257300" lvl="2" indent="-342900">
              <a:buFont typeface="Arial" panose="020B0604020202020204" pitchFamily="34" charset="0"/>
              <a:buChar char="•"/>
            </a:pPr>
            <a:r>
              <a:rPr lang="en-CA" sz="2400" dirty="0">
                <a:solidFill>
                  <a:schemeClr val="bg1"/>
                </a:solidFill>
              </a:rPr>
              <a:t>for end-use only, not for modification/editing </a:t>
            </a:r>
          </a:p>
        </p:txBody>
      </p:sp>
    </p:spTree>
    <p:extLst>
      <p:ext uri="{BB962C8B-B14F-4D97-AF65-F5344CB8AC3E}">
        <p14:creationId xmlns:p14="http://schemas.microsoft.com/office/powerpoint/2010/main" val="3998934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3529" y="267494"/>
            <a:ext cx="8526252" cy="742950"/>
          </a:xfrm>
        </p:spPr>
        <p:txBody>
          <a:bodyPr>
            <a:normAutofit/>
          </a:bodyPr>
          <a:lstStyle/>
          <a:p>
            <a:pPr algn="ctr"/>
            <a:r>
              <a:rPr lang="en-CA" dirty="0"/>
              <a:t>Lossless versus Lossy</a:t>
            </a:r>
          </a:p>
        </p:txBody>
      </p:sp>
      <p:sp>
        <p:nvSpPr>
          <p:cNvPr id="8" name="TextBox 7"/>
          <p:cNvSpPr txBox="1"/>
          <p:nvPr/>
        </p:nvSpPr>
        <p:spPr>
          <a:xfrm>
            <a:off x="283464" y="1001981"/>
            <a:ext cx="2878061" cy="646331"/>
          </a:xfrm>
          <a:prstGeom prst="rect">
            <a:avLst/>
          </a:prstGeom>
          <a:noFill/>
          <a:ln w="38100">
            <a:solidFill>
              <a:srgbClr val="FFC000"/>
            </a:solidFill>
          </a:ln>
        </p:spPr>
        <p:txBody>
          <a:bodyPr wrap="square" rtlCol="0">
            <a:spAutoFit/>
          </a:bodyPr>
          <a:lstStyle/>
          <a:p>
            <a:pPr algn="ctr"/>
            <a:r>
              <a:rPr lang="en-CA" b="1" dirty="0"/>
              <a:t>GIF </a:t>
            </a:r>
            <a:r>
              <a:rPr lang="en-CA" dirty="0"/>
              <a:t>lossless, 45.4kb</a:t>
            </a:r>
            <a:br>
              <a:rPr lang="en-CA" dirty="0"/>
            </a:br>
            <a:endParaRPr lang="en-CA" dirty="0"/>
          </a:p>
        </p:txBody>
      </p:sp>
      <p:sp>
        <p:nvSpPr>
          <p:cNvPr id="10" name="TextBox 9"/>
          <p:cNvSpPr txBox="1"/>
          <p:nvPr/>
        </p:nvSpPr>
        <p:spPr>
          <a:xfrm>
            <a:off x="3161525" y="1001981"/>
            <a:ext cx="2880320" cy="646331"/>
          </a:xfrm>
          <a:prstGeom prst="rect">
            <a:avLst/>
          </a:prstGeom>
          <a:noFill/>
          <a:ln w="38100">
            <a:solidFill>
              <a:srgbClr val="FFC000"/>
            </a:solidFill>
          </a:ln>
        </p:spPr>
        <p:txBody>
          <a:bodyPr wrap="square" rtlCol="0">
            <a:spAutoFit/>
          </a:bodyPr>
          <a:lstStyle/>
          <a:p>
            <a:pPr algn="ctr"/>
            <a:r>
              <a:rPr lang="en-CA" b="1" dirty="0"/>
              <a:t>TIFF </a:t>
            </a:r>
            <a:r>
              <a:rPr lang="en-CA" dirty="0"/>
              <a:t>lossless, 941kb</a:t>
            </a:r>
            <a:br>
              <a:rPr lang="en-CA" dirty="0"/>
            </a:br>
            <a:endParaRPr lang="en-CA" dirty="0"/>
          </a:p>
        </p:txBody>
      </p:sp>
      <p:sp>
        <p:nvSpPr>
          <p:cNvPr id="12" name="TextBox 11"/>
          <p:cNvSpPr txBox="1"/>
          <p:nvPr/>
        </p:nvSpPr>
        <p:spPr>
          <a:xfrm>
            <a:off x="6041845" y="1001981"/>
            <a:ext cx="2778627" cy="646331"/>
          </a:xfrm>
          <a:prstGeom prst="rect">
            <a:avLst/>
          </a:prstGeom>
          <a:noFill/>
          <a:ln w="38100">
            <a:solidFill>
              <a:srgbClr val="FFC000"/>
            </a:solidFill>
          </a:ln>
        </p:spPr>
        <p:txBody>
          <a:bodyPr wrap="square" rtlCol="0">
            <a:spAutoFit/>
          </a:bodyPr>
          <a:lstStyle/>
          <a:p>
            <a:pPr algn="ctr"/>
            <a:r>
              <a:rPr lang="en-CA" b="1" dirty="0"/>
              <a:t>JPG</a:t>
            </a:r>
            <a:r>
              <a:rPr lang="en-CA" dirty="0"/>
              <a:t> lossy, 25.4kb</a:t>
            </a:r>
            <a:br>
              <a:rPr lang="en-CA" dirty="0"/>
            </a:br>
            <a:endParaRPr lang="en-CA"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7281" y="1419622"/>
            <a:ext cx="8572500" cy="3286125"/>
          </a:xfrm>
        </p:spPr>
      </p:pic>
      <p:sp>
        <p:nvSpPr>
          <p:cNvPr id="2" name="TextBox 1">
            <a:extLst>
              <a:ext uri="{FF2B5EF4-FFF2-40B4-BE49-F238E27FC236}">
                <a16:creationId xmlns:a16="http://schemas.microsoft.com/office/drawing/2014/main" id="{3698CF1A-1037-4118-B229-D5D937F03428}"/>
              </a:ext>
            </a:extLst>
          </p:cNvPr>
          <p:cNvSpPr txBox="1"/>
          <p:nvPr/>
        </p:nvSpPr>
        <p:spPr>
          <a:xfrm>
            <a:off x="294218" y="4705747"/>
            <a:ext cx="8814286" cy="369332"/>
          </a:xfrm>
          <a:prstGeom prst="rect">
            <a:avLst/>
          </a:prstGeom>
          <a:noFill/>
        </p:spPr>
        <p:txBody>
          <a:bodyPr wrap="square" rtlCol="0">
            <a:spAutoFit/>
          </a:bodyPr>
          <a:lstStyle/>
          <a:p>
            <a:r>
              <a:rPr lang="en-GB" dirty="0"/>
              <a:t>8 bit colour, LZW            32 bit colour, 32 bit max size 	   24 bit colour, 16 bit max size</a:t>
            </a:r>
          </a:p>
        </p:txBody>
      </p:sp>
    </p:spTree>
    <p:extLst>
      <p:ext uri="{BB962C8B-B14F-4D97-AF65-F5344CB8AC3E}">
        <p14:creationId xmlns:p14="http://schemas.microsoft.com/office/powerpoint/2010/main" val="2009566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1F0B-0EFA-4073-A1E3-4B30B9526F24}"/>
              </a:ext>
            </a:extLst>
          </p:cNvPr>
          <p:cNvSpPr>
            <a:spLocks noGrp="1"/>
          </p:cNvSpPr>
          <p:nvPr>
            <p:ph type="title"/>
          </p:nvPr>
        </p:nvSpPr>
        <p:spPr>
          <a:xfrm>
            <a:off x="0" y="267494"/>
            <a:ext cx="9144000" cy="1512168"/>
          </a:xfrm>
        </p:spPr>
        <p:txBody>
          <a:bodyPr>
            <a:normAutofit fontScale="90000"/>
          </a:bodyPr>
          <a:lstStyle/>
          <a:p>
            <a:pPr>
              <a:tabLst>
                <a:tab pos="1972800" algn="ctr"/>
                <a:tab pos="4212000" algn="ctr"/>
                <a:tab pos="6188400" algn="ctr"/>
              </a:tabLst>
            </a:pPr>
            <a:r>
              <a:rPr lang="en-CA" dirty="0"/>
              <a:t>            </a:t>
            </a:r>
            <a:r>
              <a:rPr lang="en-CA" dirty="0" err="1"/>
              <a:t>HiRes</a:t>
            </a:r>
            <a:r>
              <a:rPr lang="en-CA" dirty="0"/>
              <a:t>                   CD         </a:t>
            </a:r>
            <a:r>
              <a:rPr kumimoji="0" lang="en-CA" sz="3600" b="0" i="0" u="none" strike="noStrike" kern="1200" cap="none" spc="-100" normalizeH="0" baseline="0" noProof="0" dirty="0">
                <a:ln>
                  <a:noFill/>
                </a:ln>
                <a:solidFill>
                  <a:srgbClr val="465E9C"/>
                </a:solidFill>
                <a:effectLst/>
                <a:uLnTx/>
                <a:uFillTx/>
                <a:latin typeface="Franklin Gothic Demi" pitchFamily="34" charset="0"/>
                <a:ea typeface="+mj-ea"/>
                <a:cs typeface="+mj-cs"/>
              </a:rPr>
              <a:t> MP3/AAC/Spotify</a:t>
            </a:r>
            <a:br>
              <a:rPr kumimoji="0" lang="en-CA" sz="2000" b="0" i="0" u="none" strike="noStrike" kern="1200" cap="none" spc="-100" normalizeH="0" baseline="0" noProof="0" dirty="0">
                <a:ln>
                  <a:noFill/>
                </a:ln>
                <a:solidFill>
                  <a:srgbClr val="465E9C"/>
                </a:solidFill>
                <a:effectLst/>
                <a:uLnTx/>
                <a:uFillTx/>
                <a:latin typeface="Franklin Gothic Demi" pitchFamily="34" charset="0"/>
                <a:ea typeface="+mj-ea"/>
                <a:cs typeface="+mj-cs"/>
              </a:rPr>
            </a:br>
            <a:r>
              <a:rPr kumimoji="0" lang="en-CA" sz="2000" b="0" i="0" u="none" strike="noStrike" kern="1200" cap="none" spc="-100" normalizeH="0" baseline="0" noProof="0" dirty="0">
                <a:ln>
                  <a:noFill/>
                </a:ln>
                <a:solidFill>
                  <a:srgbClr val="465E9C"/>
                </a:solidFill>
                <a:effectLst/>
                <a:uLnTx/>
                <a:uFillTx/>
                <a:latin typeface="Franklin Gothic Demi" pitchFamily="34" charset="0"/>
                <a:ea typeface="+mj-ea"/>
                <a:cs typeface="+mj-cs"/>
              </a:rPr>
              <a:t>                             </a:t>
            </a:r>
            <a:r>
              <a:rPr lang="en-CA" sz="2000" dirty="0"/>
              <a:t>9,216 kbps                                      1,411 kbps                                  320 kbps</a:t>
            </a:r>
            <a:br>
              <a:rPr lang="en-US" sz="2000" dirty="0"/>
            </a:br>
            <a:r>
              <a:rPr lang="en-US" sz="2000" dirty="0"/>
              <a:t>                                  653%                                              </a:t>
            </a:r>
            <a:r>
              <a:rPr lang="en-CA" sz="2000" dirty="0"/>
              <a:t>    </a:t>
            </a:r>
            <a:r>
              <a:rPr lang="en-US" sz="2000" dirty="0"/>
              <a:t>100%	                             22.7%</a:t>
            </a:r>
            <a:br>
              <a:rPr lang="en-US" sz="2000" dirty="0"/>
            </a:br>
            <a:endParaRPr lang="en-CA" dirty="0"/>
          </a:p>
        </p:txBody>
      </p:sp>
      <p:pic>
        <p:nvPicPr>
          <p:cNvPr id="1028" name="HiRes @220 ppi">
            <a:extLst>
              <a:ext uri="{FF2B5EF4-FFF2-40B4-BE49-F238E27FC236}">
                <a16:creationId xmlns:a16="http://schemas.microsoft.com/office/drawing/2014/main" id="{74BC540C-E384-49EF-BBD9-1CD7AEA1F9AF}"/>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8871" y="1338701"/>
            <a:ext cx="4006918" cy="3804799"/>
          </a:xfrm>
          <a:prstGeom prst="rect">
            <a:avLst/>
          </a:prstGeom>
          <a:noFill/>
          <a:extLst>
            <a:ext uri="{909E8E84-426E-40DD-AFC4-6F175D3DCCD1}">
              <a14:hiddenFill xmlns:a14="http://schemas.microsoft.com/office/drawing/2010/main">
                <a:solidFill>
                  <a:srgbClr val="FFFFFF"/>
                </a:solidFill>
              </a14:hiddenFill>
            </a:ext>
          </a:extLst>
        </p:spPr>
      </p:pic>
      <p:pic>
        <p:nvPicPr>
          <p:cNvPr id="16" name="CD @ 220 ppi">
            <a:extLst>
              <a:ext uri="{FF2B5EF4-FFF2-40B4-BE49-F238E27FC236}">
                <a16:creationId xmlns:a16="http://schemas.microsoft.com/office/drawing/2014/main" id="{8B25976C-4529-4E1A-A7DF-B00F4A9BA614}"/>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264909" y="1338701"/>
            <a:ext cx="614181" cy="583200"/>
          </a:xfrm>
          <a:prstGeom prst="rect">
            <a:avLst/>
          </a:prstGeom>
          <a:noFill/>
          <a:extLst>
            <a:ext uri="{909E8E84-426E-40DD-AFC4-6F175D3DCCD1}">
              <a14:hiddenFill xmlns:a14="http://schemas.microsoft.com/office/drawing/2010/main">
                <a:solidFill>
                  <a:srgbClr val="FFFFFF"/>
                </a:solidFill>
              </a14:hiddenFill>
            </a:ext>
          </a:extLst>
        </p:spPr>
      </p:pic>
      <p:pic>
        <p:nvPicPr>
          <p:cNvPr id="18" name="MP3 @ 220ppi">
            <a:extLst>
              <a:ext uri="{FF2B5EF4-FFF2-40B4-BE49-F238E27FC236}">
                <a16:creationId xmlns:a16="http://schemas.microsoft.com/office/drawing/2014/main" id="{55EEC4E9-815D-4516-9306-42F2CF22C305}"/>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811999" y="1338701"/>
            <a:ext cx="140276" cy="133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997940C-E899-4930-9B73-4B75CA2F3B6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9403645" y="504849"/>
            <a:ext cx="4324264" cy="4133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62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par>
                          <p:cTn id="8" fill="hold">
                            <p:stCondLst>
                              <p:cond delay="3000"/>
                            </p:stCondLst>
                            <p:childTnLst>
                              <p:par>
                                <p:cTn id="9" presetID="10" presetClass="entr" presetSubtype="0" fill="hold" nodeType="afterEffect">
                                  <p:stCondLst>
                                    <p:cond delay="100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par>
                                <p:cTn id="12" presetID="10" presetClass="entr" presetSubtype="0" fill="hold" nodeType="withEffect">
                                  <p:stCondLst>
                                    <p:cond delay="100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MP3 @ 220ppi">
            <a:extLst>
              <a:ext uri="{FF2B5EF4-FFF2-40B4-BE49-F238E27FC236}">
                <a16:creationId xmlns:a16="http://schemas.microsoft.com/office/drawing/2014/main" id="{55EEC4E9-815D-4516-9306-42F2CF22C305}"/>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137078" y="1338700"/>
            <a:ext cx="4006922" cy="38047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6631F0B-0EFA-4073-A1E3-4B30B9526F24}"/>
              </a:ext>
            </a:extLst>
          </p:cNvPr>
          <p:cNvSpPr>
            <a:spLocks noGrp="1"/>
          </p:cNvSpPr>
          <p:nvPr>
            <p:ph type="title"/>
          </p:nvPr>
        </p:nvSpPr>
        <p:spPr>
          <a:xfrm>
            <a:off x="0" y="267494"/>
            <a:ext cx="9144000" cy="1512168"/>
          </a:xfrm>
        </p:spPr>
        <p:txBody>
          <a:bodyPr>
            <a:normAutofit fontScale="90000"/>
          </a:bodyPr>
          <a:lstStyle/>
          <a:p>
            <a:pPr>
              <a:tabLst>
                <a:tab pos="1972800" algn="ctr"/>
                <a:tab pos="4212000" algn="ctr"/>
                <a:tab pos="6188400" algn="ctr"/>
              </a:tabLst>
            </a:pPr>
            <a:r>
              <a:rPr lang="en-CA" dirty="0"/>
              <a:t>            </a:t>
            </a:r>
            <a:r>
              <a:rPr lang="en-CA" dirty="0" err="1"/>
              <a:t>HiRes</a:t>
            </a:r>
            <a:r>
              <a:rPr lang="en-CA" dirty="0"/>
              <a:t>                  CD           </a:t>
            </a:r>
            <a:r>
              <a:rPr kumimoji="0" lang="en-CA" sz="3600" b="0" i="0" u="none" strike="noStrike" kern="1200" cap="none" spc="-100" normalizeH="0" baseline="0" noProof="0" dirty="0">
                <a:ln>
                  <a:noFill/>
                </a:ln>
                <a:solidFill>
                  <a:srgbClr val="465E9C"/>
                </a:solidFill>
                <a:effectLst/>
                <a:uLnTx/>
                <a:uFillTx/>
                <a:latin typeface="Franklin Gothic Demi" pitchFamily="34" charset="0"/>
                <a:ea typeface="+mj-ea"/>
                <a:cs typeface="+mj-cs"/>
              </a:rPr>
              <a:t>MP3/AAC/Spotify</a:t>
            </a:r>
            <a:br>
              <a:rPr kumimoji="0" lang="en-CA" sz="2000" b="0" i="0" u="none" strike="noStrike" kern="1200" cap="none" spc="-100" normalizeH="0" baseline="0" noProof="0" dirty="0">
                <a:ln>
                  <a:noFill/>
                </a:ln>
                <a:solidFill>
                  <a:srgbClr val="465E9C"/>
                </a:solidFill>
                <a:effectLst/>
                <a:uLnTx/>
                <a:uFillTx/>
                <a:latin typeface="Franklin Gothic Demi" pitchFamily="34" charset="0"/>
                <a:ea typeface="+mj-ea"/>
                <a:cs typeface="+mj-cs"/>
              </a:rPr>
            </a:br>
            <a:r>
              <a:rPr kumimoji="0" lang="en-CA" sz="2000" b="0" i="0" u="none" strike="noStrike" kern="1200" cap="none" spc="-100" normalizeH="0" baseline="0" noProof="0" dirty="0">
                <a:ln>
                  <a:noFill/>
                </a:ln>
                <a:solidFill>
                  <a:srgbClr val="465E9C"/>
                </a:solidFill>
                <a:effectLst/>
                <a:uLnTx/>
                <a:uFillTx/>
                <a:latin typeface="Franklin Gothic Demi" pitchFamily="34" charset="0"/>
                <a:ea typeface="+mj-ea"/>
                <a:cs typeface="+mj-cs"/>
              </a:rPr>
              <a:t>                             </a:t>
            </a:r>
            <a:r>
              <a:rPr lang="en-CA" sz="2000" dirty="0"/>
              <a:t>9,216 kbps                                    1,411 kbps                                  320 kbps</a:t>
            </a:r>
            <a:br>
              <a:rPr lang="en-US" sz="2000" dirty="0"/>
            </a:br>
            <a:r>
              <a:rPr lang="en-US" sz="2000" dirty="0"/>
              <a:t>                                  653%                                             </a:t>
            </a:r>
            <a:r>
              <a:rPr lang="en-CA" sz="2000" dirty="0"/>
              <a:t>    </a:t>
            </a:r>
            <a:r>
              <a:rPr lang="en-US" sz="2000" dirty="0"/>
              <a:t>100%	                             22.7%</a:t>
            </a:r>
            <a:br>
              <a:rPr lang="en-US" sz="2000" dirty="0"/>
            </a:br>
            <a:endParaRPr lang="en-CA" dirty="0"/>
          </a:p>
        </p:txBody>
      </p:sp>
      <p:pic>
        <p:nvPicPr>
          <p:cNvPr id="1028" name="HiRes @220 ppi">
            <a:extLst>
              <a:ext uri="{FF2B5EF4-FFF2-40B4-BE49-F238E27FC236}">
                <a16:creationId xmlns:a16="http://schemas.microsoft.com/office/drawing/2014/main" id="{74BC540C-E384-49EF-BBD9-1CD7AEA1F9AF}"/>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8871" y="1338701"/>
            <a:ext cx="4006918" cy="3804799"/>
          </a:xfrm>
          <a:prstGeom prst="rect">
            <a:avLst/>
          </a:prstGeom>
          <a:noFill/>
          <a:extLst>
            <a:ext uri="{909E8E84-426E-40DD-AFC4-6F175D3DCCD1}">
              <a14:hiddenFill xmlns:a14="http://schemas.microsoft.com/office/drawing/2010/main">
                <a:solidFill>
                  <a:srgbClr val="FFFFFF"/>
                </a:solidFill>
              </a14:hiddenFill>
            </a:ext>
          </a:extLst>
        </p:spPr>
      </p:pic>
      <p:pic>
        <p:nvPicPr>
          <p:cNvPr id="16" name="CD @ 220 ppi">
            <a:extLst>
              <a:ext uri="{FF2B5EF4-FFF2-40B4-BE49-F238E27FC236}">
                <a16:creationId xmlns:a16="http://schemas.microsoft.com/office/drawing/2014/main" id="{8B25976C-4529-4E1A-A7DF-B00F4A9BA614}"/>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2555776" y="1338700"/>
            <a:ext cx="4006919" cy="3804799"/>
          </a:xfrm>
          <a:prstGeom prst="rect">
            <a:avLst/>
          </a:prstGeom>
          <a:noFill/>
          <a:ln w="31750">
            <a:solidFill>
              <a:srgbClr val="FDA023"/>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62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par>
                          <p:cTn id="8" fill="hold">
                            <p:stCondLst>
                              <p:cond delay="3000"/>
                            </p:stCondLst>
                            <p:childTnLst>
                              <p:par>
                                <p:cTn id="9" presetID="10" presetClass="entr" presetSubtype="0" fill="hold" nodeType="afterEffect">
                                  <p:stCondLst>
                                    <p:cond delay="100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par>
                                <p:cTn id="12" presetID="10" presetClass="entr" presetSubtype="0" fill="hold" nodeType="withEffect">
                                  <p:stCondLst>
                                    <p:cond delay="100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03598"/>
            <a:ext cx="9144000" cy="39399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89755" y="339502"/>
            <a:ext cx="8964488" cy="742950"/>
          </a:xfrm>
        </p:spPr>
        <p:txBody>
          <a:bodyPr>
            <a:noAutofit/>
          </a:bodyPr>
          <a:lstStyle/>
          <a:p>
            <a:pPr algn="ctr"/>
            <a:r>
              <a:rPr lang="en-US" sz="3600" dirty="0"/>
              <a:t>Common Compression File Formats</a:t>
            </a:r>
          </a:p>
        </p:txBody>
      </p:sp>
      <p:sp>
        <p:nvSpPr>
          <p:cNvPr id="2" name="Rectangle: Rounded Corners 1"/>
          <p:cNvSpPr/>
          <p:nvPr/>
        </p:nvSpPr>
        <p:spPr>
          <a:xfrm>
            <a:off x="3420591" y="1530232"/>
            <a:ext cx="2448272" cy="271057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9600" dirty="0"/>
              <a:t>ZIP</a:t>
            </a:r>
            <a:endParaRPr lang="en-US" dirty="0"/>
          </a:p>
          <a:p>
            <a:pPr algn="ctr"/>
            <a:r>
              <a:rPr lang="en-US" dirty="0"/>
              <a:t>Standard for Lossless</a:t>
            </a:r>
            <a:br>
              <a:rPr lang="en-US" dirty="0"/>
            </a:br>
            <a:r>
              <a:rPr lang="en-US" dirty="0"/>
              <a:t>Cross-Platform</a:t>
            </a:r>
            <a:br>
              <a:rPr lang="en-US" dirty="0"/>
            </a:br>
            <a:r>
              <a:rPr lang="en-US" dirty="0"/>
              <a:t>data exchange</a:t>
            </a:r>
            <a:endParaRPr lang="en-CA" dirty="0"/>
          </a:p>
        </p:txBody>
      </p:sp>
      <p:sp>
        <p:nvSpPr>
          <p:cNvPr id="4" name="Rectangle: Rounded Corners 3"/>
          <p:cNvSpPr/>
          <p:nvPr/>
        </p:nvSpPr>
        <p:spPr>
          <a:xfrm>
            <a:off x="519014" y="1517364"/>
            <a:ext cx="2396802" cy="136815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spcBef>
                <a:spcPts val="600"/>
              </a:spcBef>
              <a:spcAft>
                <a:spcPts val="600"/>
              </a:spcAft>
            </a:pPr>
            <a:r>
              <a:rPr lang="en-US" u="sng" dirty="0"/>
              <a:t>Data</a:t>
            </a:r>
          </a:p>
          <a:p>
            <a:pPr algn="ctr"/>
            <a:r>
              <a:rPr lang="en-US" b="1" dirty="0"/>
              <a:t>ZIP</a:t>
            </a:r>
            <a:br>
              <a:rPr lang="en-US" b="1" dirty="0"/>
            </a:br>
            <a:r>
              <a:rPr lang="en-US" b="1" dirty="0"/>
              <a:t>.docx .pptx .xlsx</a:t>
            </a:r>
            <a:br>
              <a:rPr lang="en-US" b="1" dirty="0"/>
            </a:br>
            <a:r>
              <a:rPr lang="en-US" b="1" dirty="0"/>
              <a:t>.tar.gz  7z  RAR</a:t>
            </a:r>
            <a:endParaRPr lang="en-CA" b="1" dirty="0"/>
          </a:p>
        </p:txBody>
      </p:sp>
      <p:sp>
        <p:nvSpPr>
          <p:cNvPr id="5" name="Rectangle: Rounded Corners 4"/>
          <p:cNvSpPr/>
          <p:nvPr/>
        </p:nvSpPr>
        <p:spPr>
          <a:xfrm>
            <a:off x="467544" y="3065775"/>
            <a:ext cx="2448272" cy="1748253"/>
          </a:xfrm>
          <a:prstGeom prst="roundRect">
            <a:avLst/>
          </a:prstGeom>
        </p:spPr>
        <p:style>
          <a:lnRef idx="1">
            <a:schemeClr val="accent2"/>
          </a:lnRef>
          <a:fillRef idx="2">
            <a:schemeClr val="accent2"/>
          </a:fillRef>
          <a:effectRef idx="1">
            <a:schemeClr val="accent2"/>
          </a:effectRef>
          <a:fontRef idx="minor">
            <a:schemeClr val="dk1"/>
          </a:fontRef>
        </p:style>
        <p:txBody>
          <a:bodyPr lIns="0" rIns="0" rtlCol="0" anchor="ctr"/>
          <a:lstStyle/>
          <a:p>
            <a:pPr algn="ctr">
              <a:spcAft>
                <a:spcPts val="600"/>
              </a:spcAft>
            </a:pPr>
            <a:r>
              <a:rPr lang="en-US" u="sng" dirty="0"/>
              <a:t>Images</a:t>
            </a:r>
          </a:p>
          <a:p>
            <a:pPr algn="ctr">
              <a:spcAft>
                <a:spcPts val="600"/>
              </a:spcAft>
            </a:pPr>
            <a:r>
              <a:rPr lang="en-CA" dirty="0"/>
              <a:t>JPEG JXL AVIF </a:t>
            </a:r>
            <a:r>
              <a:rPr lang="en-CA" dirty="0" err="1"/>
              <a:t>WebP</a:t>
            </a:r>
            <a:br>
              <a:rPr lang="en-CA" dirty="0"/>
            </a:br>
            <a:r>
              <a:rPr lang="en-CA" b="1" dirty="0"/>
              <a:t>GIF PNG TIFF RAW </a:t>
            </a:r>
            <a:br>
              <a:rPr lang="en-CA" b="1" dirty="0"/>
            </a:br>
            <a:r>
              <a:rPr lang="en-GB" b="1" i="0" dirty="0">
                <a:solidFill>
                  <a:srgbClr val="1B1B1B"/>
                </a:solidFill>
                <a:effectLst/>
                <a:latin typeface="arial" panose="020B0604020202020204" pitchFamily="34" charset="0"/>
              </a:rPr>
              <a:t>AVIF </a:t>
            </a:r>
            <a:r>
              <a:rPr lang="en-GB" b="1" i="0" dirty="0" err="1">
                <a:solidFill>
                  <a:srgbClr val="1B1B1B"/>
                </a:solidFill>
                <a:effectLst/>
                <a:latin typeface="arial" panose="020B0604020202020204" pitchFamily="34" charset="0"/>
              </a:rPr>
              <a:t>WebP</a:t>
            </a:r>
            <a:r>
              <a:rPr lang="en-GB" b="1" i="0" dirty="0">
                <a:solidFill>
                  <a:srgbClr val="1B1B1B"/>
                </a:solidFill>
                <a:effectLst/>
                <a:latin typeface="arial" panose="020B0604020202020204" pitchFamily="34" charset="0"/>
              </a:rPr>
              <a:t> JXL</a:t>
            </a:r>
            <a:endParaRPr lang="en-CA" b="1" u="sng" dirty="0"/>
          </a:p>
        </p:txBody>
      </p:sp>
      <p:sp>
        <p:nvSpPr>
          <p:cNvPr id="6" name="Rectangle: Rounded Corners 5"/>
          <p:cNvSpPr/>
          <p:nvPr/>
        </p:nvSpPr>
        <p:spPr>
          <a:xfrm>
            <a:off x="6335480" y="1566446"/>
            <a:ext cx="2160240" cy="1368153"/>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spcAft>
                <a:spcPts val="600"/>
              </a:spcAft>
            </a:pPr>
            <a:r>
              <a:rPr lang="en-US" u="sng" dirty="0"/>
              <a:t>Music</a:t>
            </a:r>
          </a:p>
          <a:p>
            <a:pPr algn="ctr"/>
            <a:r>
              <a:rPr lang="en-CA" dirty="0"/>
              <a:t>MP3   AAC   MQA</a:t>
            </a:r>
            <a:br>
              <a:rPr lang="en-CA" dirty="0"/>
            </a:br>
            <a:r>
              <a:rPr lang="en-CA" dirty="0"/>
              <a:t>WAV</a:t>
            </a:r>
            <a:r>
              <a:rPr lang="en-CA" b="1" dirty="0"/>
              <a:t> </a:t>
            </a:r>
            <a:r>
              <a:rPr lang="en-CA" dirty="0"/>
              <a:t>  ogg  </a:t>
            </a:r>
            <a:r>
              <a:rPr lang="en-CA" b="1" dirty="0"/>
              <a:t>FLAC</a:t>
            </a:r>
            <a:endParaRPr lang="en-CA" b="1" u="sng" dirty="0"/>
          </a:p>
        </p:txBody>
      </p:sp>
      <p:sp>
        <p:nvSpPr>
          <p:cNvPr id="8" name="Rectangle: Rounded Corners 7"/>
          <p:cNvSpPr/>
          <p:nvPr/>
        </p:nvSpPr>
        <p:spPr>
          <a:xfrm>
            <a:off x="6337034" y="3068613"/>
            <a:ext cx="2160240" cy="1172189"/>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spcAft>
                <a:spcPts val="600"/>
              </a:spcAft>
            </a:pPr>
            <a:r>
              <a:rPr lang="en-US" u="sng" dirty="0"/>
              <a:t>Video</a:t>
            </a:r>
          </a:p>
          <a:p>
            <a:pPr algn="ctr"/>
            <a:r>
              <a:rPr lang="en-CA" dirty="0"/>
              <a:t>MPG   MP4  DIVX</a:t>
            </a:r>
            <a:br>
              <a:rPr lang="en-CA" dirty="0"/>
            </a:br>
            <a:r>
              <a:rPr lang="en-CA" dirty="0"/>
              <a:t>XVID  MOV   AVI</a:t>
            </a:r>
          </a:p>
        </p:txBody>
      </p:sp>
      <p:sp>
        <p:nvSpPr>
          <p:cNvPr id="9" name="Rectangle: Rounded Corners 8">
            <a:extLst>
              <a:ext uri="{FF2B5EF4-FFF2-40B4-BE49-F238E27FC236}">
                <a16:creationId xmlns:a16="http://schemas.microsoft.com/office/drawing/2014/main" id="{6265D2F3-AC1C-45FD-A341-A4D69A609FBD}"/>
              </a:ext>
            </a:extLst>
          </p:cNvPr>
          <p:cNvSpPr/>
          <p:nvPr/>
        </p:nvSpPr>
        <p:spPr>
          <a:xfrm>
            <a:off x="3358590" y="4370260"/>
            <a:ext cx="2691173" cy="45778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en-CA" sz="1400" b="1" dirty="0"/>
              <a:t>BOLD</a:t>
            </a:r>
            <a:r>
              <a:rPr lang="en-CA" sz="1400" dirty="0"/>
              <a:t> formats are Lossless</a:t>
            </a:r>
          </a:p>
        </p:txBody>
      </p:sp>
    </p:spTree>
    <p:extLst>
      <p:ext uri="{BB962C8B-B14F-4D97-AF65-F5344CB8AC3E}">
        <p14:creationId xmlns:p14="http://schemas.microsoft.com/office/powerpoint/2010/main" val="3642473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42950"/>
          </a:xfrm>
        </p:spPr>
        <p:txBody>
          <a:bodyPr/>
          <a:lstStyle/>
          <a:p>
            <a:r>
              <a:rPr lang="en-CA" dirty="0"/>
              <a:t>Drawbacks to Compression</a:t>
            </a:r>
          </a:p>
        </p:txBody>
      </p:sp>
      <p:sp>
        <p:nvSpPr>
          <p:cNvPr id="3" name="Content Placeholder 2"/>
          <p:cNvSpPr>
            <a:spLocks noGrp="1"/>
          </p:cNvSpPr>
          <p:nvPr>
            <p:ph idx="1"/>
          </p:nvPr>
        </p:nvSpPr>
        <p:spPr>
          <a:xfrm>
            <a:off x="251520" y="987574"/>
            <a:ext cx="8892480" cy="4032448"/>
          </a:xfrm>
        </p:spPr>
        <p:txBody>
          <a:bodyPr>
            <a:normAutofit/>
          </a:bodyPr>
          <a:lstStyle/>
          <a:p>
            <a:pPr>
              <a:buFont typeface="Courier New" panose="02070309020205020404" pitchFamily="49" charset="0"/>
              <a:buChar char="o"/>
            </a:pPr>
            <a:r>
              <a:rPr lang="en-CA" b="1" dirty="0"/>
              <a:t>Time</a:t>
            </a:r>
            <a:r>
              <a:rPr lang="en-CA" dirty="0"/>
              <a:t>: compression needs CPU and primary storage resources</a:t>
            </a:r>
          </a:p>
          <a:p>
            <a:pPr lvl="1">
              <a:buFont typeface="Courier New" panose="02070309020205020404" pitchFamily="49" charset="0"/>
              <a:buChar char="o"/>
            </a:pPr>
            <a:r>
              <a:rPr lang="en-CA" dirty="0"/>
              <a:t>PCs have lots of both and only one user. Servers on the other hand… </a:t>
            </a:r>
          </a:p>
          <a:p>
            <a:pPr>
              <a:buFont typeface="Courier New" panose="02070309020205020404" pitchFamily="49" charset="0"/>
              <a:buChar char="o"/>
            </a:pPr>
            <a:r>
              <a:rPr lang="en-US" b="1" dirty="0"/>
              <a:t>Space</a:t>
            </a:r>
            <a:r>
              <a:rPr lang="en-US" dirty="0"/>
              <a:t>: archived files must be uncompressed before use, </a:t>
            </a:r>
            <a:br>
              <a:rPr lang="en-US" dirty="0"/>
            </a:br>
            <a:r>
              <a:rPr lang="en-US" dirty="0"/>
              <a:t>extra space needed for both compression &amp; decompression</a:t>
            </a:r>
            <a:endParaRPr lang="en-CA" dirty="0"/>
          </a:p>
          <a:p>
            <a:pPr>
              <a:buFont typeface="Courier New" panose="02070309020205020404" pitchFamily="49" charset="0"/>
              <a:buChar char="o"/>
            </a:pPr>
            <a:r>
              <a:rPr lang="en-CA" b="1" dirty="0"/>
              <a:t>Integrity</a:t>
            </a:r>
            <a:r>
              <a:rPr lang="en-CA" dirty="0"/>
              <a:t>: any data corruption can cause loss of entire archive</a:t>
            </a:r>
          </a:p>
          <a:p>
            <a:pPr lvl="1">
              <a:buFont typeface="Courier New" panose="02070309020205020404" pitchFamily="49" charset="0"/>
              <a:buChar char="o"/>
            </a:pPr>
            <a:r>
              <a:rPr lang="en-US" dirty="0"/>
              <a:t>Solid</a:t>
            </a:r>
            <a:r>
              <a:rPr lang="en-CA" dirty="0"/>
              <a:t> or multi-volume archives can be lost with even minor data corruption. Archive repair is possible but not probable.</a:t>
            </a:r>
          </a:p>
          <a:p>
            <a:pPr lvl="1">
              <a:buFont typeface="Courier New" panose="02070309020205020404" pitchFamily="49" charset="0"/>
              <a:buChar char="o"/>
            </a:pPr>
            <a:r>
              <a:rPr lang="en-US" i="1" dirty="0"/>
              <a:t>Test your archives to confirm integrity.</a:t>
            </a:r>
            <a:endParaRPr lang="en-CA" i="1" dirty="0"/>
          </a:p>
          <a:p>
            <a:pPr>
              <a:buFont typeface="Courier New" panose="02070309020205020404" pitchFamily="49" charset="0"/>
              <a:buChar char="o"/>
            </a:pPr>
            <a:r>
              <a:rPr lang="en-CA" b="1" dirty="0"/>
              <a:t>Recoverability</a:t>
            </a:r>
            <a:r>
              <a:rPr lang="en-CA" dirty="0"/>
              <a:t>: the Lossy sacrifice is reduced quality</a:t>
            </a:r>
          </a:p>
          <a:p>
            <a:pPr lvl="1">
              <a:buFont typeface="Courier New" panose="02070309020205020404" pitchFamily="49" charset="0"/>
              <a:buChar char="o"/>
            </a:pPr>
            <a:r>
              <a:rPr lang="en-CA" dirty="0"/>
              <a:t>Lossy compression is appropriate only for specific Use Cases.</a:t>
            </a:r>
          </a:p>
        </p:txBody>
      </p:sp>
    </p:spTree>
    <p:extLst>
      <p:ext uri="{BB962C8B-B14F-4D97-AF65-F5344CB8AC3E}">
        <p14:creationId xmlns:p14="http://schemas.microsoft.com/office/powerpoint/2010/main" val="2962592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601" y="1061860"/>
            <a:ext cx="8576848" cy="3526114"/>
          </a:xfrm>
        </p:spPr>
        <p:txBody>
          <a:bodyPr>
            <a:normAutofit/>
          </a:bodyPr>
          <a:lstStyle/>
          <a:p>
            <a:pPr marL="0" indent="0">
              <a:spcAft>
                <a:spcPts val="600"/>
              </a:spcAft>
              <a:buNone/>
            </a:pPr>
            <a:r>
              <a:rPr lang="en-US" sz="2200" dirty="0">
                <a:solidFill>
                  <a:schemeClr val="tx2"/>
                </a:solidFill>
              </a:rPr>
              <a:t>  </a:t>
            </a:r>
            <a:r>
              <a:rPr lang="en-US" sz="2200" b="1" dirty="0">
                <a:solidFill>
                  <a:schemeClr val="tx2"/>
                </a:solidFill>
              </a:rPr>
              <a:t> #1 Accidental deletion</a:t>
            </a:r>
            <a:r>
              <a:rPr lang="en-US" sz="2200" dirty="0">
                <a:solidFill>
                  <a:schemeClr val="tx2"/>
                </a:solidFill>
              </a:rPr>
              <a:t> by users or IT people</a:t>
            </a:r>
            <a:endParaRPr lang="en-US" sz="2200" dirty="0"/>
          </a:p>
          <a:p>
            <a:pPr marL="0" indent="0">
              <a:spcAft>
                <a:spcPts val="600"/>
              </a:spcAft>
              <a:buNone/>
            </a:pPr>
            <a:r>
              <a:rPr lang="en-CA" sz="2200" dirty="0">
                <a:solidFill>
                  <a:schemeClr val="tx2"/>
                </a:solidFill>
              </a:rPr>
              <a:t>   #2 Hardware failure</a:t>
            </a:r>
            <a:r>
              <a:rPr lang="en-CA" sz="2200" dirty="0"/>
              <a:t>: </a:t>
            </a:r>
            <a:r>
              <a:rPr lang="en-CA" sz="2200" dirty="0">
                <a:solidFill>
                  <a:schemeClr val="tx2"/>
                </a:solidFill>
              </a:rPr>
              <a:t>all</a:t>
            </a:r>
            <a:r>
              <a:rPr lang="en-CA" sz="2200" i="1" dirty="0">
                <a:solidFill>
                  <a:schemeClr val="tx2"/>
                </a:solidFill>
              </a:rPr>
              <a:t> </a:t>
            </a:r>
            <a:r>
              <a:rPr lang="en-CA" sz="2200" dirty="0">
                <a:solidFill>
                  <a:schemeClr val="tx2"/>
                </a:solidFill>
              </a:rPr>
              <a:t>storage fails eventually</a:t>
            </a:r>
          </a:p>
          <a:p>
            <a:pPr marL="274320" lvl="1" indent="0">
              <a:spcBef>
                <a:spcPts val="0"/>
              </a:spcBef>
              <a:spcAft>
                <a:spcPts val="300"/>
              </a:spcAft>
              <a:buNone/>
            </a:pPr>
            <a:br>
              <a:rPr lang="en-US" dirty="0"/>
            </a:br>
            <a:r>
              <a:rPr lang="en-US" dirty="0"/>
              <a:t>	Far Less Frequent Causes</a:t>
            </a:r>
          </a:p>
          <a:p>
            <a:pPr marL="1152000" lvl="2">
              <a:spcBef>
                <a:spcPts val="0"/>
              </a:spcBef>
              <a:spcAft>
                <a:spcPts val="300"/>
              </a:spcAft>
              <a:buFont typeface="Courier New" panose="02070309020205020404" pitchFamily="49" charset="0"/>
              <a:buChar char="o"/>
            </a:pPr>
            <a:r>
              <a:rPr lang="en-US" dirty="0"/>
              <a:t> Catastrophe: sabotage (</a:t>
            </a:r>
            <a:r>
              <a:rPr lang="en-CA" dirty="0"/>
              <a:t>ransomware), </a:t>
            </a:r>
            <a:r>
              <a:rPr lang="en-US" dirty="0"/>
              <a:t>fire, flood, theft</a:t>
            </a:r>
            <a:endParaRPr lang="en-CA" dirty="0"/>
          </a:p>
          <a:p>
            <a:pPr marL="1152000" lvl="2">
              <a:spcBef>
                <a:spcPts val="0"/>
              </a:spcBef>
              <a:spcAft>
                <a:spcPts val="300"/>
              </a:spcAft>
              <a:buFont typeface="Courier New" panose="02070309020205020404" pitchFamily="49" charset="0"/>
              <a:buChar char="o"/>
            </a:pPr>
            <a:r>
              <a:rPr lang="en-CA" dirty="0"/>
              <a:t> Account on cloud provider is cancelled or accidently closed</a:t>
            </a:r>
          </a:p>
          <a:p>
            <a:pPr marL="1152000" lvl="2">
              <a:spcBef>
                <a:spcPts val="0"/>
              </a:spcBef>
              <a:spcAft>
                <a:spcPts val="300"/>
              </a:spcAft>
              <a:buFont typeface="Courier New" panose="02070309020205020404" pitchFamily="49" charset="0"/>
              <a:buChar char="o"/>
            </a:pPr>
            <a:r>
              <a:rPr lang="en-CA" dirty="0"/>
              <a:t> Cloud service provider as a single point of failure</a:t>
            </a:r>
            <a:endParaRPr lang="en-US" dirty="0"/>
          </a:p>
        </p:txBody>
      </p:sp>
      <p:sp>
        <p:nvSpPr>
          <p:cNvPr id="6" name="Title 1"/>
          <p:cNvSpPr>
            <a:spLocks noGrp="1"/>
          </p:cNvSpPr>
          <p:nvPr>
            <p:ph type="title"/>
          </p:nvPr>
        </p:nvSpPr>
        <p:spPr>
          <a:xfrm>
            <a:off x="272667" y="267494"/>
            <a:ext cx="8781575" cy="742950"/>
          </a:xfrm>
        </p:spPr>
        <p:txBody>
          <a:bodyPr>
            <a:noAutofit/>
          </a:bodyPr>
          <a:lstStyle/>
          <a:p>
            <a:r>
              <a:rPr lang="en-US" dirty="0"/>
              <a:t>Why do we need backups? </a:t>
            </a:r>
          </a:p>
        </p:txBody>
      </p:sp>
      <p:grpSp>
        <p:nvGrpSpPr>
          <p:cNvPr id="5" name="Group 4">
            <a:extLst>
              <a:ext uri="{FF2B5EF4-FFF2-40B4-BE49-F238E27FC236}">
                <a16:creationId xmlns:a16="http://schemas.microsoft.com/office/drawing/2014/main" id="{71676DB3-F9DF-4172-BCCB-8985204E57F2}"/>
              </a:ext>
            </a:extLst>
          </p:cNvPr>
          <p:cNvGrpSpPr/>
          <p:nvPr/>
        </p:nvGrpSpPr>
        <p:grpSpPr>
          <a:xfrm>
            <a:off x="272668" y="1059582"/>
            <a:ext cx="8331781" cy="923330"/>
            <a:chOff x="272668" y="1342566"/>
            <a:chExt cx="8331781" cy="923330"/>
          </a:xfrm>
        </p:grpSpPr>
        <p:sp>
          <p:nvSpPr>
            <p:cNvPr id="2" name="TextBox 1"/>
            <p:cNvSpPr txBox="1"/>
            <p:nvPr/>
          </p:nvSpPr>
          <p:spPr>
            <a:xfrm>
              <a:off x="7380312" y="1342566"/>
              <a:ext cx="1224137" cy="923330"/>
            </a:xfrm>
            <a:prstGeom prst="rect">
              <a:avLst/>
            </a:prstGeom>
            <a:noFill/>
            <a:ln w="25400">
              <a:solidFill>
                <a:srgbClr val="FDA023"/>
              </a:solidFill>
            </a:ln>
          </p:spPr>
          <p:txBody>
            <a:bodyPr wrap="square" rtlCol="0">
              <a:spAutoFit/>
            </a:bodyPr>
            <a:lstStyle/>
            <a:p>
              <a:r>
                <a:rPr lang="en-US" b="1" dirty="0"/>
                <a:t>2/3 to 3/4 </a:t>
              </a:r>
              <a:br>
                <a:rPr lang="en-US" b="1" dirty="0"/>
              </a:br>
              <a:r>
                <a:rPr lang="en-US" b="1" dirty="0"/>
                <a:t>   of all</a:t>
              </a:r>
              <a:br>
                <a:rPr lang="en-US" b="1" dirty="0"/>
              </a:br>
              <a:r>
                <a:rPr lang="en-US" b="1" dirty="0"/>
                <a:t>data loss</a:t>
              </a:r>
              <a:endParaRPr lang="en-CA" b="1" dirty="0"/>
            </a:p>
          </p:txBody>
        </p:sp>
        <p:sp>
          <p:nvSpPr>
            <p:cNvPr id="4" name="Callout: Right Arrow 3"/>
            <p:cNvSpPr/>
            <p:nvPr/>
          </p:nvSpPr>
          <p:spPr>
            <a:xfrm>
              <a:off x="272668" y="1347614"/>
              <a:ext cx="7035636" cy="913234"/>
            </a:xfrm>
            <a:prstGeom prst="rightArrowCallout">
              <a:avLst>
                <a:gd name="adj1" fmla="val 19683"/>
                <a:gd name="adj2" fmla="val 25000"/>
                <a:gd name="adj3" fmla="val 25000"/>
                <a:gd name="adj4" fmla="val 93489"/>
              </a:avLst>
            </a:prstGeom>
            <a:noFill/>
            <a:ln>
              <a:solidFill>
                <a:srgbClr val="FDA0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223520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42950"/>
          </a:xfrm>
        </p:spPr>
        <p:txBody>
          <a:bodyPr/>
          <a:lstStyle/>
          <a:p>
            <a:pPr algn="ctr"/>
            <a:r>
              <a:rPr lang="en-US" dirty="0"/>
              <a:t>Continuous Data Integrity with RAID</a:t>
            </a:r>
            <a:endParaRPr lang="en-CA" dirty="0"/>
          </a:p>
        </p:txBody>
      </p:sp>
      <p:sp>
        <p:nvSpPr>
          <p:cNvPr id="3" name="Content Placeholder 2"/>
          <p:cNvSpPr>
            <a:spLocks noGrp="1"/>
          </p:cNvSpPr>
          <p:nvPr>
            <p:ph idx="1"/>
          </p:nvPr>
        </p:nvSpPr>
        <p:spPr>
          <a:xfrm>
            <a:off x="395536" y="915566"/>
            <a:ext cx="3312368" cy="4227934"/>
          </a:xfrm>
        </p:spPr>
        <p:txBody>
          <a:bodyPr>
            <a:normAutofit fontScale="77500" lnSpcReduction="20000"/>
          </a:bodyPr>
          <a:lstStyle/>
          <a:p>
            <a:pPr>
              <a:lnSpc>
                <a:spcPct val="120000"/>
              </a:lnSpc>
              <a:spcBef>
                <a:spcPts val="0"/>
              </a:spcBef>
            </a:pPr>
            <a:r>
              <a:rPr lang="en-CA" b="1" u="sng" dirty="0"/>
              <a:t>R</a:t>
            </a:r>
            <a:r>
              <a:rPr lang="en-CA" b="1" dirty="0"/>
              <a:t>edundant </a:t>
            </a:r>
            <a:r>
              <a:rPr lang="en-CA" b="1" u="sng" dirty="0"/>
              <a:t>A</a:t>
            </a:r>
            <a:r>
              <a:rPr lang="en-CA" b="1" dirty="0"/>
              <a:t>rray of </a:t>
            </a:r>
            <a:r>
              <a:rPr lang="en-CA" b="1" u="sng" dirty="0"/>
              <a:t>I</a:t>
            </a:r>
            <a:r>
              <a:rPr lang="en-CA" b="1" dirty="0"/>
              <a:t>ndependent </a:t>
            </a:r>
            <a:r>
              <a:rPr lang="en-CA" b="1" u="sng" dirty="0"/>
              <a:t>D</a:t>
            </a:r>
            <a:r>
              <a:rPr lang="en-CA" b="1" dirty="0"/>
              <a:t>isks</a:t>
            </a:r>
          </a:p>
          <a:p>
            <a:pPr>
              <a:lnSpc>
                <a:spcPct val="120000"/>
              </a:lnSpc>
              <a:spcBef>
                <a:spcPts val="300"/>
              </a:spcBef>
            </a:pPr>
            <a:r>
              <a:rPr lang="en-US" dirty="0"/>
              <a:t>RAID 1, 5, 6 </a:t>
            </a:r>
            <a:br>
              <a:rPr lang="en-US" dirty="0"/>
            </a:br>
            <a:r>
              <a:rPr lang="en-US" dirty="0"/>
              <a:t>tolerate drive failure</a:t>
            </a:r>
          </a:p>
          <a:p>
            <a:pPr>
              <a:lnSpc>
                <a:spcPct val="120000"/>
              </a:lnSpc>
              <a:spcBef>
                <a:spcPts val="300"/>
              </a:spcBef>
            </a:pPr>
            <a:r>
              <a:rPr lang="en-US" dirty="0"/>
              <a:t>RAID 1 pairs drives</a:t>
            </a:r>
            <a:br>
              <a:rPr lang="en-US" dirty="0"/>
            </a:br>
            <a:r>
              <a:rPr lang="en-US" dirty="0"/>
              <a:t>RAID 5 </a:t>
            </a:r>
            <a:r>
              <a:rPr lang="en-CA" dirty="0"/>
              <a:t>+1 parity drive </a:t>
            </a:r>
            <a:br>
              <a:rPr lang="en-CA" dirty="0"/>
            </a:br>
            <a:r>
              <a:rPr lang="en-CA" dirty="0"/>
              <a:t>RAID 6 +2 parity drives</a:t>
            </a:r>
          </a:p>
          <a:p>
            <a:pPr>
              <a:lnSpc>
                <a:spcPct val="120000"/>
              </a:lnSpc>
              <a:spcBef>
                <a:spcPts val="300"/>
              </a:spcBef>
            </a:pPr>
            <a:r>
              <a:rPr lang="en-CA" dirty="0"/>
              <a:t>RAID appears as one logical drive space to OS (excluding parity drives)</a:t>
            </a:r>
          </a:p>
          <a:p>
            <a:pPr>
              <a:lnSpc>
                <a:spcPct val="120000"/>
              </a:lnSpc>
              <a:spcBef>
                <a:spcPts val="300"/>
              </a:spcBef>
            </a:pPr>
            <a:r>
              <a:rPr lang="en-CA" dirty="0"/>
              <a:t>read/write performance increases with multiple drives doing concurrent I/O</a:t>
            </a:r>
          </a:p>
        </p:txBody>
      </p:sp>
      <p:pic>
        <p:nvPicPr>
          <p:cNvPr id="3078" name="Picture 6" descr="https://upload.wikimedia.org/wikipedia/commons/thumb/6/64/RAID_5.svg/640px-RAID_5.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3" y="915566"/>
            <a:ext cx="5347429"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927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News of the Week</a:t>
            </a:r>
          </a:p>
        </p:txBody>
      </p:sp>
      <p:sp>
        <p:nvSpPr>
          <p:cNvPr id="6" name="Content Placeholder 5"/>
          <p:cNvSpPr>
            <a:spLocks noGrp="1"/>
          </p:cNvSpPr>
          <p:nvPr>
            <p:ph idx="1"/>
          </p:nvPr>
        </p:nvSpPr>
        <p:spPr/>
        <p:txBody>
          <a:bodyPr/>
          <a:lstStyle/>
          <a:p>
            <a:endParaRPr lang="en-CA"/>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1995686"/>
            <a:ext cx="2240096" cy="1851427"/>
          </a:xfrm>
          <a:prstGeom prst="rect">
            <a:avLst/>
          </a:prstGeom>
        </p:spPr>
      </p:pic>
    </p:spTree>
    <p:extLst>
      <p:ext uri="{BB962C8B-B14F-4D97-AF65-F5344CB8AC3E}">
        <p14:creationId xmlns:p14="http://schemas.microsoft.com/office/powerpoint/2010/main" val="608143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03598"/>
            <a:ext cx="9144000" cy="39399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89755" y="339502"/>
            <a:ext cx="8964488" cy="742950"/>
          </a:xfrm>
        </p:spPr>
        <p:txBody>
          <a:bodyPr>
            <a:noAutofit/>
          </a:bodyPr>
          <a:lstStyle/>
          <a:p>
            <a:pPr algn="ctr"/>
            <a:r>
              <a:rPr lang="en-CA" sz="3200" dirty="0">
                <a:highlight>
                  <a:srgbClr val="FFFF00"/>
                </a:highlight>
              </a:rPr>
              <a:t>Three characteristics of a Backup</a:t>
            </a:r>
            <a:endParaRPr lang="en-US" sz="3200" dirty="0">
              <a:highlight>
                <a:srgbClr val="FFFF00"/>
              </a:highlight>
            </a:endParaRPr>
          </a:p>
        </p:txBody>
      </p:sp>
      <p:sp>
        <p:nvSpPr>
          <p:cNvPr id="2" name="TextBox 1"/>
          <p:cNvSpPr txBox="1"/>
          <p:nvPr/>
        </p:nvSpPr>
        <p:spPr>
          <a:xfrm>
            <a:off x="4355975" y="1563638"/>
            <a:ext cx="4635057" cy="3323987"/>
          </a:xfrm>
          <a:prstGeom prst="rect">
            <a:avLst/>
          </a:prstGeom>
          <a:noFill/>
        </p:spPr>
        <p:txBody>
          <a:bodyPr wrap="square" rtlCol="0">
            <a:spAutoFit/>
          </a:bodyPr>
          <a:lstStyle/>
          <a:p>
            <a:r>
              <a:rPr lang="en-US" sz="4200" dirty="0">
                <a:solidFill>
                  <a:schemeClr val="bg1"/>
                </a:solidFill>
              </a:rPr>
              <a:t>A </a:t>
            </a:r>
            <a:r>
              <a:rPr lang="en-US" sz="4200" b="1" dirty="0">
                <a:solidFill>
                  <a:schemeClr val="tx2"/>
                </a:solidFill>
              </a:rPr>
              <a:t>copy</a:t>
            </a:r>
            <a:r>
              <a:rPr lang="en-US" sz="4200" dirty="0">
                <a:solidFill>
                  <a:schemeClr val="bg1"/>
                </a:solidFill>
              </a:rPr>
              <a:t> in a </a:t>
            </a:r>
            <a:r>
              <a:rPr lang="en-US" sz="4200" b="1" dirty="0">
                <a:solidFill>
                  <a:schemeClr val="tx2"/>
                </a:solidFill>
              </a:rPr>
              <a:t>geographically separate location </a:t>
            </a:r>
            <a:r>
              <a:rPr lang="en-US" sz="4200" dirty="0">
                <a:solidFill>
                  <a:schemeClr val="bg1"/>
                </a:solidFill>
              </a:rPr>
              <a:t>that is </a:t>
            </a:r>
            <a:r>
              <a:rPr lang="en-US" sz="4200" b="1" dirty="0">
                <a:solidFill>
                  <a:schemeClr val="tx2"/>
                </a:solidFill>
              </a:rPr>
              <a:t>platform independent</a:t>
            </a:r>
            <a:r>
              <a:rPr lang="en-US" sz="4200" dirty="0">
                <a:solidFill>
                  <a:schemeClr val="bg1"/>
                </a:solidFill>
              </a:rPr>
              <a:t>.</a:t>
            </a:r>
            <a:endParaRPr lang="en-CA" sz="4200" dirty="0">
              <a:solidFill>
                <a:schemeClr val="bg1"/>
              </a:solidFill>
            </a:endParaRPr>
          </a:p>
        </p:txBody>
      </p:sp>
      <p:pic>
        <p:nvPicPr>
          <p:cNvPr id="6" name="Picture 5">
            <a:extLst>
              <a:ext uri="{FF2B5EF4-FFF2-40B4-BE49-F238E27FC236}">
                <a16:creationId xmlns:a16="http://schemas.microsoft.com/office/drawing/2014/main" id="{AEBDA30F-4A85-459E-914D-BB2D3525A2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967" y="2100461"/>
            <a:ext cx="4050042" cy="2146176"/>
          </a:xfrm>
          <a:prstGeom prst="rect">
            <a:avLst/>
          </a:prstGeom>
        </p:spPr>
      </p:pic>
    </p:spTree>
    <p:extLst>
      <p:ext uri="{BB962C8B-B14F-4D97-AF65-F5344CB8AC3E}">
        <p14:creationId xmlns:p14="http://schemas.microsoft.com/office/powerpoint/2010/main" val="3609880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42950"/>
          </a:xfrm>
        </p:spPr>
        <p:txBody>
          <a:bodyPr/>
          <a:lstStyle/>
          <a:p>
            <a:pPr algn="ctr"/>
            <a:r>
              <a:rPr lang="en-US" dirty="0"/>
              <a:t>Classic File Backup Strategy</a:t>
            </a:r>
            <a:endParaRPr lang="en-CA" dirty="0"/>
          </a:p>
        </p:txBody>
      </p:sp>
      <p:sp>
        <p:nvSpPr>
          <p:cNvPr id="5" name="TextBox 4"/>
          <p:cNvSpPr txBox="1"/>
          <p:nvPr/>
        </p:nvSpPr>
        <p:spPr>
          <a:xfrm>
            <a:off x="457200" y="987574"/>
            <a:ext cx="8229599" cy="923330"/>
          </a:xfrm>
          <a:prstGeom prst="rect">
            <a:avLst/>
          </a:prstGeom>
          <a:noFill/>
        </p:spPr>
        <p:txBody>
          <a:bodyPr wrap="square" rtlCol="0">
            <a:spAutoFit/>
          </a:bodyPr>
          <a:lstStyle/>
          <a:p>
            <a:r>
              <a:rPr lang="en-US" i="1" dirty="0"/>
              <a:t>Types: </a:t>
            </a:r>
            <a:r>
              <a:rPr lang="en-US" b="1" dirty="0"/>
              <a:t>Full</a:t>
            </a:r>
            <a:r>
              <a:rPr lang="en-US" dirty="0"/>
              <a:t> (all files) + </a:t>
            </a:r>
            <a:r>
              <a:rPr lang="en-US" b="1" dirty="0"/>
              <a:t>Differential</a:t>
            </a:r>
            <a:r>
              <a:rPr lang="en-US" dirty="0"/>
              <a:t> (only files changed since last Full backup)</a:t>
            </a:r>
          </a:p>
          <a:p>
            <a:r>
              <a:rPr lang="en-US" dirty="0"/>
              <a:t>Full backup is slow, Differential backup is faster but gets slower. </a:t>
            </a:r>
          </a:p>
          <a:p>
            <a:r>
              <a:rPr lang="en-US" dirty="0"/>
              <a:t>Restore requires Full + Differential.</a:t>
            </a:r>
            <a:endParaRPr lang="en-CA" dirty="0"/>
          </a:p>
        </p:txBody>
      </p:sp>
      <p:pic>
        <p:nvPicPr>
          <p:cNvPr id="2052" name="Picture 4" descr="diffBackup-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25" y="1943447"/>
            <a:ext cx="676275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94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625" y="1943447"/>
            <a:ext cx="6762750" cy="3076575"/>
          </a:xfrm>
          <a:prstGeom prst="rect">
            <a:avLst/>
          </a:prstGeom>
        </p:spPr>
      </p:pic>
      <p:sp>
        <p:nvSpPr>
          <p:cNvPr id="2" name="Title 1"/>
          <p:cNvSpPr>
            <a:spLocks noGrp="1"/>
          </p:cNvSpPr>
          <p:nvPr>
            <p:ph type="title"/>
          </p:nvPr>
        </p:nvSpPr>
        <p:spPr>
          <a:xfrm>
            <a:off x="457200" y="267494"/>
            <a:ext cx="8229600" cy="742950"/>
          </a:xfrm>
        </p:spPr>
        <p:txBody>
          <a:bodyPr/>
          <a:lstStyle/>
          <a:p>
            <a:pPr algn="ctr"/>
            <a:r>
              <a:rPr lang="en-US" dirty="0"/>
              <a:t>Classic File Backup Strategy</a:t>
            </a:r>
            <a:endParaRPr lang="en-CA" dirty="0"/>
          </a:p>
        </p:txBody>
      </p:sp>
      <p:sp>
        <p:nvSpPr>
          <p:cNvPr id="5" name="TextBox 4"/>
          <p:cNvSpPr txBox="1"/>
          <p:nvPr/>
        </p:nvSpPr>
        <p:spPr>
          <a:xfrm>
            <a:off x="457200" y="987574"/>
            <a:ext cx="8435280" cy="1477328"/>
          </a:xfrm>
          <a:prstGeom prst="rect">
            <a:avLst/>
          </a:prstGeom>
          <a:noFill/>
        </p:spPr>
        <p:txBody>
          <a:bodyPr wrap="square" rtlCol="0">
            <a:spAutoFit/>
          </a:bodyPr>
          <a:lstStyle/>
          <a:p>
            <a:r>
              <a:rPr lang="en-US" i="1" dirty="0"/>
              <a:t>Types:</a:t>
            </a:r>
            <a:r>
              <a:rPr lang="en-US" b="1" dirty="0"/>
              <a:t> Full</a:t>
            </a:r>
            <a:r>
              <a:rPr lang="en-US" dirty="0"/>
              <a:t> (all files) + </a:t>
            </a:r>
            <a:r>
              <a:rPr lang="en-US" b="1" dirty="0"/>
              <a:t>Incremental</a:t>
            </a:r>
            <a:r>
              <a:rPr lang="en-US" dirty="0"/>
              <a:t> (files changed since last backup of any type)</a:t>
            </a:r>
            <a:br>
              <a:rPr lang="en-US" dirty="0"/>
            </a:br>
            <a:r>
              <a:rPr lang="en-US" dirty="0"/>
              <a:t>Incremental backups are faster than Differential. </a:t>
            </a:r>
            <a:br>
              <a:rPr lang="en-US" dirty="0"/>
            </a:br>
            <a:r>
              <a:rPr lang="en-US" dirty="0"/>
              <a:t>Restore is slowest because multiple backup types must be done in sequence.</a:t>
            </a:r>
            <a:endParaRPr lang="en-CA" dirty="0"/>
          </a:p>
          <a:p>
            <a:endParaRPr lang="en-CA" dirty="0"/>
          </a:p>
          <a:p>
            <a:endParaRPr lang="en-CA" dirty="0"/>
          </a:p>
        </p:txBody>
      </p:sp>
    </p:spTree>
    <p:extLst>
      <p:ext uri="{BB962C8B-B14F-4D97-AF65-F5344CB8AC3E}">
        <p14:creationId xmlns:p14="http://schemas.microsoft.com/office/powerpoint/2010/main" val="3020944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42950"/>
          </a:xfrm>
        </p:spPr>
        <p:txBody>
          <a:bodyPr/>
          <a:lstStyle/>
          <a:p>
            <a:pPr algn="ctr"/>
            <a:r>
              <a:rPr lang="en-US" dirty="0"/>
              <a:t>Enterprise backup</a:t>
            </a:r>
            <a:endParaRPr lang="en-CA" dirty="0"/>
          </a:p>
        </p:txBody>
      </p:sp>
      <p:sp>
        <p:nvSpPr>
          <p:cNvPr id="3" name="Content Placeholder 2"/>
          <p:cNvSpPr>
            <a:spLocks noGrp="1"/>
          </p:cNvSpPr>
          <p:nvPr>
            <p:ph idx="1"/>
          </p:nvPr>
        </p:nvSpPr>
        <p:spPr>
          <a:xfrm>
            <a:off x="251520" y="1059582"/>
            <a:ext cx="8892480" cy="4032448"/>
          </a:xfrm>
        </p:spPr>
        <p:txBody>
          <a:bodyPr>
            <a:normAutofit lnSpcReduction="10000"/>
          </a:bodyPr>
          <a:lstStyle/>
          <a:p>
            <a:pPr fontAlgn="base">
              <a:spcBef>
                <a:spcPts val="300"/>
              </a:spcBef>
            </a:pPr>
            <a:r>
              <a:rPr lang="en-CA" dirty="0"/>
              <a:t>Backup software does Full, Differential, Incremental strategies</a:t>
            </a:r>
          </a:p>
          <a:p>
            <a:pPr lvl="1" fontAlgn="base">
              <a:spcBef>
                <a:spcPts val="300"/>
              </a:spcBef>
            </a:pPr>
            <a:r>
              <a:rPr lang="en-US" dirty="0"/>
              <a:t>Options for file versions / generations, and periodic snapshots..</a:t>
            </a:r>
          </a:p>
          <a:p>
            <a:pPr lvl="1" fontAlgn="base">
              <a:spcBef>
                <a:spcPts val="300"/>
              </a:spcBef>
            </a:pPr>
            <a:r>
              <a:rPr lang="en-CA" dirty="0"/>
              <a:t>Enterprise OS provides for backup of continuously running systems.</a:t>
            </a:r>
          </a:p>
          <a:p>
            <a:pPr fontAlgn="base">
              <a:spcBef>
                <a:spcPts val="300"/>
              </a:spcBef>
            </a:pPr>
            <a:r>
              <a:rPr lang="en-US" dirty="0">
                <a:hlinkClick r:id="rId3"/>
              </a:rPr>
              <a:t>LTO</a:t>
            </a:r>
            <a:r>
              <a:rPr lang="en-US" dirty="0"/>
              <a:t> tape or </a:t>
            </a:r>
            <a:r>
              <a:rPr lang="en-US" dirty="0">
                <a:hlinkClick r:id="rId4"/>
              </a:rPr>
              <a:t>Optical</a:t>
            </a:r>
            <a:r>
              <a:rPr lang="en-US" dirty="0"/>
              <a:t> </a:t>
            </a:r>
            <a:r>
              <a:rPr lang="en-US" dirty="0">
                <a:hlinkClick r:id="rId5"/>
              </a:rPr>
              <a:t>Disc</a:t>
            </a:r>
            <a:r>
              <a:rPr lang="en-US" dirty="0"/>
              <a:t> libraries as </a:t>
            </a:r>
            <a:r>
              <a:rPr lang="en-US" dirty="0">
                <a:hlinkClick r:id="rId6"/>
              </a:rPr>
              <a:t>nearline</a:t>
            </a:r>
            <a:r>
              <a:rPr lang="en-US" dirty="0"/>
              <a:t> </a:t>
            </a:r>
            <a:r>
              <a:rPr lang="en-CA" dirty="0">
                <a:hlinkClick r:id="rId7"/>
              </a:rPr>
              <a:t>tertiary</a:t>
            </a:r>
            <a:r>
              <a:rPr lang="en-CA" dirty="0"/>
              <a:t> storage</a:t>
            </a:r>
            <a:endParaRPr lang="en-US" dirty="0"/>
          </a:p>
          <a:p>
            <a:pPr fontAlgn="base">
              <a:spcBef>
                <a:spcPts val="300"/>
              </a:spcBef>
            </a:pPr>
            <a:r>
              <a:rPr lang="en-CA" dirty="0">
                <a:hlinkClick r:id="rId8"/>
              </a:rPr>
              <a:t>AWS Glacier, Google Nearline</a:t>
            </a:r>
            <a:r>
              <a:rPr lang="en-CA" dirty="0"/>
              <a:t>, </a:t>
            </a:r>
            <a:r>
              <a:rPr lang="en-CA" dirty="0">
                <a:hlinkClick r:id="rId9"/>
              </a:rPr>
              <a:t>Sync</a:t>
            </a:r>
            <a:r>
              <a:rPr lang="en-CA" dirty="0"/>
              <a:t> cloud storage</a:t>
            </a:r>
          </a:p>
          <a:p>
            <a:pPr lvl="1" fontAlgn="base">
              <a:spcBef>
                <a:spcPts val="300"/>
              </a:spcBef>
            </a:pPr>
            <a:r>
              <a:rPr lang="en-CA" dirty="0"/>
              <a:t>Inexpensive upload storage, download may be ¢¢¢ slow or $$$ fast</a:t>
            </a:r>
          </a:p>
          <a:p>
            <a:pPr fontAlgn="base">
              <a:spcBef>
                <a:spcPts val="300"/>
              </a:spcBef>
            </a:pPr>
            <a:r>
              <a:rPr lang="en-US" dirty="0"/>
              <a:t>Recovery and Restoration speed is highly variable.</a:t>
            </a:r>
          </a:p>
          <a:p>
            <a:pPr lvl="1" fontAlgn="base">
              <a:lnSpc>
                <a:spcPct val="110000"/>
              </a:lnSpc>
              <a:spcBef>
                <a:spcPts val="300"/>
              </a:spcBef>
            </a:pPr>
            <a:r>
              <a:rPr lang="en-US" dirty="0"/>
              <a:t>Depends on data transfer rates from backup device or location, and complexity of rebuilding the relational aspect of data base objects</a:t>
            </a:r>
          </a:p>
          <a:p>
            <a:pPr fontAlgn="base">
              <a:spcBef>
                <a:spcPts val="300"/>
              </a:spcBef>
            </a:pPr>
            <a:r>
              <a:rPr lang="en-US" dirty="0">
                <a:hlinkClick r:id="rId10"/>
              </a:rPr>
              <a:t>Data deduplication</a:t>
            </a:r>
            <a:r>
              <a:rPr lang="en-US" dirty="0"/>
              <a:t> and </a:t>
            </a:r>
            <a:r>
              <a:rPr lang="en-CA" dirty="0">
                <a:hlinkClick r:id="rId11"/>
              </a:rPr>
              <a:t>Single-instance</a:t>
            </a:r>
            <a:r>
              <a:rPr lang="en-CA" dirty="0"/>
              <a:t> optimize storage</a:t>
            </a:r>
          </a:p>
          <a:p>
            <a:pPr lvl="1" fontAlgn="base">
              <a:spcBef>
                <a:spcPts val="300"/>
              </a:spcBef>
            </a:pPr>
            <a:r>
              <a:rPr lang="en-CA" dirty="0"/>
              <a:t>eliminate duplicate copies of data within and across systems</a:t>
            </a:r>
            <a:endParaRPr lang="en-US" dirty="0"/>
          </a:p>
        </p:txBody>
      </p:sp>
    </p:spTree>
    <p:extLst>
      <p:ext uri="{BB962C8B-B14F-4D97-AF65-F5344CB8AC3E}">
        <p14:creationId xmlns:p14="http://schemas.microsoft.com/office/powerpoint/2010/main" val="3151223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42950"/>
          </a:xfrm>
        </p:spPr>
        <p:txBody>
          <a:bodyPr>
            <a:normAutofit fontScale="90000"/>
          </a:bodyPr>
          <a:lstStyle/>
          <a:p>
            <a:pPr algn="ctr"/>
            <a:r>
              <a:rPr lang="en-US" dirty="0"/>
              <a:t>User Level File Recovery </a:t>
            </a:r>
            <a:r>
              <a:rPr lang="en-US" sz="3600" dirty="0"/>
              <a:t>… </a:t>
            </a:r>
            <a:r>
              <a:rPr lang="en-US" sz="3600" i="1" dirty="0"/>
              <a:t>is </a:t>
            </a:r>
            <a:r>
              <a:rPr lang="en-US" sz="3600" i="1" u="sng" dirty="0"/>
              <a:t>not</a:t>
            </a:r>
            <a:r>
              <a:rPr lang="en-US" sz="3600" i="1" dirty="0"/>
              <a:t> backup</a:t>
            </a:r>
            <a:endParaRPr lang="en-CA" dirty="0"/>
          </a:p>
        </p:txBody>
      </p:sp>
      <p:sp>
        <p:nvSpPr>
          <p:cNvPr id="3" name="Content Placeholder 2"/>
          <p:cNvSpPr>
            <a:spLocks noGrp="1"/>
          </p:cNvSpPr>
          <p:nvPr>
            <p:ph idx="1"/>
          </p:nvPr>
        </p:nvSpPr>
        <p:spPr>
          <a:xfrm>
            <a:off x="457200" y="987574"/>
            <a:ext cx="8579296" cy="4155926"/>
          </a:xfrm>
        </p:spPr>
        <p:txBody>
          <a:bodyPr>
            <a:normAutofit fontScale="77500" lnSpcReduction="20000"/>
          </a:bodyPr>
          <a:lstStyle/>
          <a:p>
            <a:pPr marL="0" indent="0">
              <a:lnSpc>
                <a:spcPct val="120000"/>
              </a:lnSpc>
              <a:spcBef>
                <a:spcPts val="0"/>
              </a:spcBef>
              <a:buNone/>
            </a:pPr>
            <a:r>
              <a:rPr lang="en-US" b="1" dirty="0"/>
              <a:t>Windows File History, macOS Time Machine are not </a:t>
            </a:r>
            <a:r>
              <a:rPr lang="en-US" b="1" i="1" dirty="0"/>
              <a:t>exactly</a:t>
            </a:r>
            <a:r>
              <a:rPr lang="en-US" b="1" dirty="0"/>
              <a:t> backup</a:t>
            </a:r>
          </a:p>
          <a:p>
            <a:pPr>
              <a:lnSpc>
                <a:spcPct val="120000"/>
              </a:lnSpc>
              <a:spcBef>
                <a:spcPts val="0"/>
              </a:spcBef>
            </a:pPr>
            <a:r>
              <a:rPr lang="en-US" dirty="0"/>
              <a:t>Automatic copying of files to external or network drive 		[good]</a:t>
            </a:r>
          </a:p>
          <a:p>
            <a:pPr>
              <a:lnSpc>
                <a:spcPct val="120000"/>
              </a:lnSpc>
              <a:spcBef>
                <a:spcPts val="0"/>
              </a:spcBef>
            </a:pPr>
            <a:r>
              <a:rPr lang="en-US" dirty="0"/>
              <a:t>Historical versions of user files maintained. Easy to restore.	[good]</a:t>
            </a:r>
          </a:p>
          <a:p>
            <a:pPr>
              <a:lnSpc>
                <a:spcPct val="120000"/>
              </a:lnSpc>
              <a:spcBef>
                <a:spcPts val="0"/>
              </a:spcBef>
            </a:pPr>
            <a:r>
              <a:rPr lang="en-US" dirty="0"/>
              <a:t>Must configure and test to ensure copying of all user folders.	[okay]</a:t>
            </a:r>
          </a:p>
          <a:p>
            <a:pPr>
              <a:lnSpc>
                <a:spcPct val="120000"/>
              </a:lnSpc>
              <a:spcBef>
                <a:spcPts val="0"/>
              </a:spcBef>
            </a:pPr>
            <a:r>
              <a:rPr lang="en-US" b="1" dirty="0"/>
              <a:t>If drive is always connected, it is not a </a:t>
            </a:r>
            <a:r>
              <a:rPr lang="en-US" b="1" i="1" dirty="0"/>
              <a:t>backup</a:t>
            </a:r>
            <a:r>
              <a:rPr lang="en-US" b="1" dirty="0"/>
              <a:t>, just a </a:t>
            </a:r>
            <a:r>
              <a:rPr lang="en-US" b="1" i="1" dirty="0"/>
              <a:t>copy</a:t>
            </a:r>
            <a:r>
              <a:rPr lang="en-US" b="1" dirty="0"/>
              <a:t>;</a:t>
            </a:r>
            <a:br>
              <a:rPr lang="en-US" b="1" dirty="0"/>
            </a:br>
            <a:r>
              <a:rPr lang="en-US" b="1" dirty="0"/>
              <a:t>likely not geographically separate or platform independent.	</a:t>
            </a:r>
            <a:r>
              <a:rPr lang="en-US" dirty="0"/>
              <a:t>[BAD!]</a:t>
            </a:r>
          </a:p>
          <a:p>
            <a:pPr marL="0" indent="0">
              <a:lnSpc>
                <a:spcPct val="120000"/>
              </a:lnSpc>
              <a:spcBef>
                <a:spcPts val="600"/>
              </a:spcBef>
              <a:buNone/>
            </a:pPr>
            <a:r>
              <a:rPr lang="en-US" b="1" dirty="0"/>
              <a:t>Windows Recycle Bin, macOS Trash can are not backup</a:t>
            </a:r>
            <a:endParaRPr lang="en-US" dirty="0"/>
          </a:p>
          <a:p>
            <a:pPr>
              <a:lnSpc>
                <a:spcPct val="120000"/>
              </a:lnSpc>
              <a:spcBef>
                <a:spcPts val="0"/>
              </a:spcBef>
            </a:pPr>
            <a:r>
              <a:rPr lang="en-US" dirty="0"/>
              <a:t>Only good for </a:t>
            </a:r>
            <a:r>
              <a:rPr lang="en-US" i="1" dirty="0"/>
              <a:t>oops!</a:t>
            </a:r>
            <a:r>
              <a:rPr lang="en-US" dirty="0"/>
              <a:t> and short-term recovery.		</a:t>
            </a:r>
            <a:r>
              <a:rPr lang="en-US" b="1" dirty="0"/>
              <a:t>	</a:t>
            </a:r>
            <a:r>
              <a:rPr lang="en-US" dirty="0"/>
              <a:t>[hopeful]</a:t>
            </a:r>
          </a:p>
          <a:p>
            <a:pPr marL="0" indent="0" fontAlgn="base">
              <a:lnSpc>
                <a:spcPct val="120000"/>
              </a:lnSpc>
              <a:spcBef>
                <a:spcPts val="600"/>
              </a:spcBef>
              <a:buNone/>
            </a:pPr>
            <a:r>
              <a:rPr lang="en-US" b="1" dirty="0"/>
              <a:t>Two-way synchronization is not backup				</a:t>
            </a:r>
            <a:r>
              <a:rPr lang="en-US" dirty="0"/>
              <a:t>[</a:t>
            </a:r>
            <a:r>
              <a:rPr lang="en-US" i="1" dirty="0"/>
              <a:t>deluded</a:t>
            </a:r>
            <a:r>
              <a:rPr lang="en-US" dirty="0"/>
              <a:t>]</a:t>
            </a:r>
          </a:p>
          <a:p>
            <a:pPr fontAlgn="base">
              <a:lnSpc>
                <a:spcPct val="120000"/>
              </a:lnSpc>
              <a:spcBef>
                <a:spcPts val="0"/>
              </a:spcBef>
            </a:pPr>
            <a:r>
              <a:rPr lang="en-US" dirty="0"/>
              <a:t>Synchronization is platform </a:t>
            </a:r>
            <a:r>
              <a:rPr lang="en-US" u="sng" dirty="0"/>
              <a:t>inter</a:t>
            </a:r>
            <a:r>
              <a:rPr lang="en-US" dirty="0"/>
              <a:t>dependent, not </a:t>
            </a:r>
            <a:r>
              <a:rPr lang="en-US" u="sng" dirty="0"/>
              <a:t>in</a:t>
            </a:r>
            <a:r>
              <a:rPr lang="en-US" dirty="0"/>
              <a:t>dependent.	[BAD!]</a:t>
            </a:r>
          </a:p>
          <a:p>
            <a:pPr fontAlgn="base">
              <a:lnSpc>
                <a:spcPct val="120000"/>
              </a:lnSpc>
              <a:spcBef>
                <a:spcPts val="0"/>
              </a:spcBef>
            </a:pPr>
            <a:r>
              <a:rPr lang="en-US" dirty="0"/>
              <a:t>A file on one system does not have a "copy" on other systems, 	[BAD!]</a:t>
            </a:r>
            <a:br>
              <a:rPr lang="en-US" dirty="0"/>
            </a:br>
            <a:r>
              <a:rPr lang="en-US" dirty="0"/>
              <a:t>the same file </a:t>
            </a:r>
            <a:r>
              <a:rPr lang="en-US" b="1" dirty="0"/>
              <a:t>co-exists </a:t>
            </a:r>
            <a:r>
              <a:rPr lang="en-US" dirty="0"/>
              <a:t>on all synchronized systems.           	[good?]</a:t>
            </a:r>
          </a:p>
        </p:txBody>
      </p:sp>
    </p:spTree>
    <p:extLst>
      <p:ext uri="{BB962C8B-B14F-4D97-AF65-F5344CB8AC3E}">
        <p14:creationId xmlns:p14="http://schemas.microsoft.com/office/powerpoint/2010/main" val="3321768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42950"/>
          </a:xfrm>
        </p:spPr>
        <p:txBody>
          <a:bodyPr>
            <a:normAutofit/>
          </a:bodyPr>
          <a:lstStyle/>
          <a:p>
            <a:pPr algn="ctr"/>
            <a:r>
              <a:rPr lang="en-CA" dirty="0"/>
              <a:t>3-2-1 Backup Checklist</a:t>
            </a:r>
          </a:p>
        </p:txBody>
      </p:sp>
      <p:sp>
        <p:nvSpPr>
          <p:cNvPr id="3" name="Content Placeholder 2"/>
          <p:cNvSpPr>
            <a:spLocks noGrp="1"/>
          </p:cNvSpPr>
          <p:nvPr>
            <p:ph idx="1"/>
          </p:nvPr>
        </p:nvSpPr>
        <p:spPr>
          <a:xfrm>
            <a:off x="457200" y="1059582"/>
            <a:ext cx="8229600" cy="3657600"/>
          </a:xfrm>
        </p:spPr>
        <p:txBody>
          <a:bodyPr>
            <a:normAutofit lnSpcReduction="10000"/>
          </a:bodyPr>
          <a:lstStyle/>
          <a:p>
            <a:pPr fontAlgn="base"/>
            <a:r>
              <a:rPr lang="en-CA" b="1" dirty="0"/>
              <a:t>3 copies </a:t>
            </a:r>
            <a:r>
              <a:rPr lang="en-CA" i="1" dirty="0"/>
              <a:t>(change only the active file, not the backups)</a:t>
            </a:r>
          </a:p>
          <a:p>
            <a:pPr lvl="1" fontAlgn="base"/>
            <a:r>
              <a:rPr lang="en-CA" dirty="0"/>
              <a:t>1 active, 1 local backup, 1 remote backup</a:t>
            </a:r>
          </a:p>
          <a:p>
            <a:pPr fontAlgn="base"/>
            <a:r>
              <a:rPr lang="en-CA" b="1" dirty="0"/>
              <a:t>2 different formats/platforms </a:t>
            </a:r>
            <a:r>
              <a:rPr lang="en-CA" i="1" dirty="0"/>
              <a:t>(platform independence)</a:t>
            </a:r>
          </a:p>
          <a:p>
            <a:pPr lvl="1" fontAlgn="base"/>
            <a:r>
              <a:rPr lang="en-CA" dirty="0"/>
              <a:t>External drive is platform independent </a:t>
            </a:r>
            <a:r>
              <a:rPr lang="en-CA" b="1" dirty="0"/>
              <a:t>only when not plugged in</a:t>
            </a:r>
            <a:endParaRPr lang="en-CA" dirty="0"/>
          </a:p>
          <a:p>
            <a:pPr lvl="1" fontAlgn="base"/>
            <a:r>
              <a:rPr lang="en-CA" dirty="0" err="1"/>
              <a:t>LTO</a:t>
            </a:r>
            <a:r>
              <a:rPr lang="en-CA" dirty="0"/>
              <a:t> tape or optical disc. Initially local, optionally moved offsite.</a:t>
            </a:r>
          </a:p>
          <a:p>
            <a:pPr lvl="1" fontAlgn="base"/>
            <a:r>
              <a:rPr lang="en-US" dirty="0"/>
              <a:t>One-way backup to cloud cold storage (</a:t>
            </a:r>
            <a:r>
              <a:rPr lang="en-US" i="1" dirty="0"/>
              <a:t>not</a:t>
            </a:r>
            <a:r>
              <a:rPr lang="en-US" dirty="0"/>
              <a:t> two-way cloud sync)</a:t>
            </a:r>
          </a:p>
          <a:p>
            <a:pPr fontAlgn="base"/>
            <a:r>
              <a:rPr lang="en-CA" b="1" dirty="0"/>
              <a:t>1 off-site backup </a:t>
            </a:r>
            <a:r>
              <a:rPr lang="en-CA" i="1" dirty="0"/>
              <a:t>(geographically separate location)</a:t>
            </a:r>
          </a:p>
          <a:p>
            <a:pPr lvl="1" fontAlgn="base"/>
            <a:r>
              <a:rPr lang="en-US" dirty="0"/>
              <a:t>Cloud storage different from your cloud service provider</a:t>
            </a:r>
          </a:p>
          <a:p>
            <a:pPr lvl="1" fontAlgn="base"/>
            <a:r>
              <a:rPr lang="en-US" dirty="0"/>
              <a:t>tape/optical media – rotate Full, Diff, </a:t>
            </a:r>
            <a:r>
              <a:rPr lang="en-US" dirty="0" err="1"/>
              <a:t>Incr</a:t>
            </a:r>
            <a:r>
              <a:rPr lang="en-US" dirty="0"/>
              <a:t> to offsite storage services</a:t>
            </a:r>
          </a:p>
          <a:p>
            <a:pPr fontAlgn="base"/>
            <a:r>
              <a:rPr lang="en-US" dirty="0">
                <a:hlinkClick r:id="rId3"/>
              </a:rPr>
              <a:t>The near loss of Toy Story 2</a:t>
            </a:r>
            <a:endParaRPr lang="en-CA" dirty="0"/>
          </a:p>
        </p:txBody>
      </p:sp>
    </p:spTree>
    <p:extLst>
      <p:ext uri="{BB962C8B-B14F-4D97-AF65-F5344CB8AC3E}">
        <p14:creationId xmlns:p14="http://schemas.microsoft.com/office/powerpoint/2010/main" val="2804303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C03D9-9BBD-551A-754C-003C71BEFB01}"/>
              </a:ext>
            </a:extLst>
          </p:cNvPr>
          <p:cNvSpPr>
            <a:spLocks noGrp="1"/>
          </p:cNvSpPr>
          <p:nvPr>
            <p:ph type="title"/>
          </p:nvPr>
        </p:nvSpPr>
        <p:spPr>
          <a:xfrm>
            <a:off x="457200" y="267494"/>
            <a:ext cx="8229600" cy="742950"/>
          </a:xfrm>
        </p:spPr>
        <p:txBody>
          <a:bodyPr/>
          <a:lstStyle/>
          <a:p>
            <a:pPr algn="ctr"/>
            <a:r>
              <a:rPr lang="en-CA" dirty="0"/>
              <a:t>our data is safe in the cloud</a:t>
            </a:r>
          </a:p>
        </p:txBody>
      </p:sp>
      <p:sp>
        <p:nvSpPr>
          <p:cNvPr id="3" name="Content Placeholder 2">
            <a:extLst>
              <a:ext uri="{FF2B5EF4-FFF2-40B4-BE49-F238E27FC236}">
                <a16:creationId xmlns:a16="http://schemas.microsoft.com/office/drawing/2014/main" id="{F65BAE18-F748-F840-9E0F-D9ED842ECE1C}"/>
              </a:ext>
            </a:extLst>
          </p:cNvPr>
          <p:cNvSpPr>
            <a:spLocks noGrp="1"/>
          </p:cNvSpPr>
          <p:nvPr>
            <p:ph idx="1"/>
          </p:nvPr>
        </p:nvSpPr>
        <p:spPr>
          <a:xfrm>
            <a:off x="457200" y="976948"/>
            <a:ext cx="8229600" cy="3657600"/>
          </a:xfrm>
        </p:spPr>
        <p:txBody>
          <a:bodyPr wrap="square" lIns="0" rIns="0">
            <a:normAutofit/>
          </a:bodyPr>
          <a:lstStyle/>
          <a:p>
            <a:pPr marL="0" indent="0" algn="ctr">
              <a:spcBef>
                <a:spcPts val="600"/>
              </a:spcBef>
              <a:buNone/>
            </a:pPr>
            <a:r>
              <a:rPr lang="en-CA" dirty="0"/>
              <a:t>UniSuper pension fund, USD$125 billion, 647000 members</a:t>
            </a:r>
          </a:p>
          <a:p>
            <a:pPr marL="0" indent="0" algn="ctr">
              <a:spcBef>
                <a:spcPts val="600"/>
              </a:spcBef>
              <a:buNone/>
            </a:pPr>
            <a:r>
              <a:rPr lang="en-CA" dirty="0"/>
              <a:t>Cloud provider configures client's services on May 2, 2024</a:t>
            </a:r>
          </a:p>
          <a:p>
            <a:pPr marL="540000">
              <a:spcBef>
                <a:spcPts val="600"/>
              </a:spcBef>
            </a:pPr>
            <a:r>
              <a:rPr lang="en-CA" dirty="0"/>
              <a:t>One active data store at Google Cloud … </a:t>
            </a:r>
            <a:r>
              <a:rPr lang="en-CA" i="1" dirty="0"/>
              <a:t>GONE</a:t>
            </a:r>
            <a:endParaRPr lang="en-CA" dirty="0"/>
          </a:p>
          <a:p>
            <a:pPr marL="540000">
              <a:spcBef>
                <a:spcPts val="600"/>
              </a:spcBef>
            </a:pPr>
            <a:r>
              <a:rPr lang="en-CA" dirty="0"/>
              <a:t>Two backup copies on Google Cloud … </a:t>
            </a:r>
            <a:r>
              <a:rPr lang="en-CA" i="1" dirty="0"/>
              <a:t>GONE</a:t>
            </a:r>
            <a:endParaRPr lang="en-CA" dirty="0"/>
          </a:p>
          <a:p>
            <a:pPr marL="357120" indent="0" algn="ctr">
              <a:buNone/>
            </a:pPr>
            <a:r>
              <a:rPr lang="en-CA" b="1" dirty="0">
                <a:hlinkClick r:id="rId3"/>
              </a:rPr>
              <a:t>…oops</a:t>
            </a:r>
            <a:r>
              <a:rPr lang="en-CA" b="1" dirty="0"/>
              <a:t>   </a:t>
            </a:r>
            <a:r>
              <a:rPr lang="en-CA" b="1" dirty="0">
                <a:hlinkClick r:id="rId4"/>
              </a:rPr>
              <a:t>"This should not have happened."</a:t>
            </a:r>
            <a:endParaRPr lang="en-CA" b="1" dirty="0"/>
          </a:p>
          <a:p>
            <a:pPr marL="540000">
              <a:spcBef>
                <a:spcPts val="1200"/>
              </a:spcBef>
            </a:pPr>
            <a:r>
              <a:rPr lang="en-CA" dirty="0"/>
              <a:t>UniSuper pension fund also had a proper 3-2-1 backup with a </a:t>
            </a:r>
            <a:r>
              <a:rPr lang="en-CA" i="1" dirty="0"/>
              <a:t>different</a:t>
            </a:r>
            <a:r>
              <a:rPr lang="en-CA" dirty="0"/>
              <a:t> provider. Services restored May 16, 2024</a:t>
            </a:r>
          </a:p>
        </p:txBody>
      </p:sp>
    </p:spTree>
    <p:extLst>
      <p:ext uri="{BB962C8B-B14F-4D97-AF65-F5344CB8AC3E}">
        <p14:creationId xmlns:p14="http://schemas.microsoft.com/office/powerpoint/2010/main" val="88158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26" presetClass="emph" presetSubtype="0" fill="hold" grpId="1" nodeType="with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par>
                                <p:cTn id="18" presetID="26" presetClass="emph" presetSubtype="0" fill="hold" grpId="1" nodeType="withEffect">
                                  <p:stCondLst>
                                    <p:cond delay="0"/>
                                  </p:stCondLst>
                                  <p:childTnLst>
                                    <p:animEffect transition="out" filter="fade">
                                      <p:cBhvr>
                                        <p:cTn id="19" dur="500" tmFilter="0, 0; .2, .5; .8, .5; 1, 0"/>
                                        <p:tgtEl>
                                          <p:spTgt spid="3">
                                            <p:txEl>
                                              <p:pRg st="3" end="3"/>
                                            </p:txEl>
                                          </p:spTgt>
                                        </p:tgtEl>
                                      </p:cBhvr>
                                    </p:animEffect>
                                    <p:animScale>
                                      <p:cBhvr>
                                        <p:cTn id="20" dur="250" autoRev="1" fill="hold"/>
                                        <p:tgtEl>
                                          <p:spTgt spid="3">
                                            <p:txEl>
                                              <p:pRg st="3" end="3"/>
                                            </p:txEl>
                                          </p:spTgt>
                                        </p:tgtEl>
                                      </p:cBhvr>
                                      <p:by x="105000" y="105000"/>
                                    </p:animScale>
                                  </p:childTnLst>
                                </p:cTn>
                              </p:par>
                              <p:par>
                                <p:cTn id="21" presetID="26" presetClass="emph" presetSubtype="0" fill="hold" grpId="1" nodeType="withEffect">
                                  <p:stCondLst>
                                    <p:cond delay="0"/>
                                  </p:stCondLst>
                                  <p:childTnLst>
                                    <p:animEffect transition="out" filter="fade">
                                      <p:cBhvr>
                                        <p:cTn id="22" dur="500" tmFilter="0, 0; .2, .5; .8, .5; 1, 0"/>
                                        <p:tgtEl>
                                          <p:spTgt spid="3">
                                            <p:txEl>
                                              <p:pRg st="4" end="4"/>
                                            </p:txEl>
                                          </p:spTgt>
                                        </p:tgtEl>
                                      </p:cBhvr>
                                    </p:animEffect>
                                    <p:animScale>
                                      <p:cBhvr>
                                        <p:cTn id="23" dur="250" autoRev="1" fill="hold"/>
                                        <p:tgtEl>
                                          <p:spTgt spid="3">
                                            <p:txEl>
                                              <p:pRg st="4" end="4"/>
                                            </p:txEl>
                                          </p:spTgt>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42950"/>
          </a:xfrm>
        </p:spPr>
        <p:txBody>
          <a:bodyPr/>
          <a:lstStyle/>
          <a:p>
            <a:pPr algn="ctr"/>
            <a:r>
              <a:rPr lang="en-US" dirty="0"/>
              <a:t>The final word on backups…</a:t>
            </a:r>
            <a:endParaRPr lang="en-CA" dirty="0"/>
          </a:p>
        </p:txBody>
      </p:sp>
      <p:sp>
        <p:nvSpPr>
          <p:cNvPr id="3" name="Content Placeholder 2"/>
          <p:cNvSpPr>
            <a:spLocks noGrp="1"/>
          </p:cNvSpPr>
          <p:nvPr>
            <p:ph idx="1"/>
          </p:nvPr>
        </p:nvSpPr>
        <p:spPr>
          <a:xfrm>
            <a:off x="457200" y="915566"/>
            <a:ext cx="8229600" cy="3657600"/>
          </a:xfrm>
        </p:spPr>
        <p:txBody>
          <a:bodyPr>
            <a:normAutofit/>
          </a:bodyPr>
          <a:lstStyle/>
          <a:p>
            <a:pPr marL="0" indent="0" algn="ctr">
              <a:buNone/>
            </a:pPr>
            <a:r>
              <a:rPr lang="en-US" sz="4000" dirty="0"/>
              <a:t>Backups do not matter.</a:t>
            </a:r>
          </a:p>
          <a:p>
            <a:pPr marL="0" indent="0" algn="ctr">
              <a:buNone/>
            </a:pPr>
            <a:r>
              <a:rPr lang="en-US" sz="4000" dirty="0"/>
              <a:t>Only RESTORE matters.</a:t>
            </a:r>
          </a:p>
        </p:txBody>
      </p:sp>
      <p:grpSp>
        <p:nvGrpSpPr>
          <p:cNvPr id="4" name="Group 3">
            <a:extLst>
              <a:ext uri="{FF2B5EF4-FFF2-40B4-BE49-F238E27FC236}">
                <a16:creationId xmlns:a16="http://schemas.microsoft.com/office/drawing/2014/main" id="{61432DDF-4AA6-4554-803E-8E88F70A42A1}"/>
              </a:ext>
            </a:extLst>
          </p:cNvPr>
          <p:cNvGrpSpPr/>
          <p:nvPr/>
        </p:nvGrpSpPr>
        <p:grpSpPr>
          <a:xfrm>
            <a:off x="1835696" y="2386817"/>
            <a:ext cx="5511394" cy="2736304"/>
            <a:chOff x="1835696" y="2386817"/>
            <a:chExt cx="5511394" cy="2736304"/>
          </a:xfrm>
        </p:grpSpPr>
        <p:pic>
          <p:nvPicPr>
            <p:cNvPr id="5" name="Picture 4">
              <a:extLst>
                <a:ext uri="{FF2B5EF4-FFF2-40B4-BE49-F238E27FC236}">
                  <a16:creationId xmlns:a16="http://schemas.microsoft.com/office/drawing/2014/main" id="{4B492EBC-FBBA-4537-9129-4FA5C443AF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696" y="2386817"/>
              <a:ext cx="2051248" cy="2734997"/>
            </a:xfrm>
            <a:prstGeom prst="rect">
              <a:avLst/>
            </a:prstGeom>
          </p:spPr>
        </p:pic>
        <p:pic>
          <p:nvPicPr>
            <p:cNvPr id="6" name="Picture 5">
              <a:extLst>
                <a:ext uri="{FF2B5EF4-FFF2-40B4-BE49-F238E27FC236}">
                  <a16:creationId xmlns:a16="http://schemas.microsoft.com/office/drawing/2014/main" id="{D4761E1D-3C0C-402A-9145-5134C026BBA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716016" y="2386817"/>
              <a:ext cx="2631074" cy="2736304"/>
            </a:xfrm>
            <a:prstGeom prst="rect">
              <a:avLst/>
            </a:prstGeom>
          </p:spPr>
        </p:pic>
      </p:grpSp>
    </p:spTree>
    <p:extLst>
      <p:ext uri="{BB962C8B-B14F-4D97-AF65-F5344CB8AC3E}">
        <p14:creationId xmlns:p14="http://schemas.microsoft.com/office/powerpoint/2010/main" val="425624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3500"/>
                            </p:stCondLst>
                            <p:childTnLst>
                              <p:par>
                                <p:cTn id="9" presetID="10" presetClass="entr" presetSubtype="0" fill="hold" grpId="0" nodeType="afterEffect">
                                  <p:stCondLst>
                                    <p:cond delay="1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7000"/>
                            </p:stCondLst>
                            <p:childTnLst>
                              <p:par>
                                <p:cTn id="13" presetID="10" presetClass="entr" presetSubtype="0" fill="hold" nodeType="afterEffect">
                                  <p:stCondLst>
                                    <p:cond delay="1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Notes</a:t>
            </a:r>
            <a:endParaRPr lang="en-CA" dirty="0"/>
          </a:p>
        </p:txBody>
      </p:sp>
      <p:sp>
        <p:nvSpPr>
          <p:cNvPr id="3" name="Subtitle 2"/>
          <p:cNvSpPr>
            <a:spLocks noGrp="1"/>
          </p:cNvSpPr>
          <p:nvPr>
            <p:ph type="subTitle" idx="1"/>
          </p:nvPr>
        </p:nvSpPr>
        <p:spPr/>
        <p:txBody>
          <a:bodyPr/>
          <a:lstStyle/>
          <a:p>
            <a:r>
              <a:rPr lang="en-US" b="1" dirty="0"/>
              <a:t>…not on the quiz but here for further information and explanation.</a:t>
            </a:r>
            <a:endParaRPr lang="en-CA" b="1" dirty="0"/>
          </a:p>
        </p:txBody>
      </p:sp>
    </p:spTree>
    <p:extLst>
      <p:ext uri="{BB962C8B-B14F-4D97-AF65-F5344CB8AC3E}">
        <p14:creationId xmlns:p14="http://schemas.microsoft.com/office/powerpoint/2010/main" val="3464743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abel&#10;&#10;Description automatically generated">
            <a:extLst>
              <a:ext uri="{FF2B5EF4-FFF2-40B4-BE49-F238E27FC236}">
                <a16:creationId xmlns:a16="http://schemas.microsoft.com/office/drawing/2014/main" id="{7E462E37-4938-3EFE-E977-70AEBFE3DA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267494"/>
            <a:ext cx="7344816" cy="4577204"/>
          </a:xfrm>
          <a:prstGeom prst="rect">
            <a:avLst/>
          </a:prstGeom>
        </p:spPr>
      </p:pic>
      <p:pic>
        <p:nvPicPr>
          <p:cNvPr id="5" name="Picture 4" descr="A black rectangular object with a label&#10;&#10;Description automatically generated">
            <a:extLst>
              <a:ext uri="{FF2B5EF4-FFF2-40B4-BE49-F238E27FC236}">
                <a16:creationId xmlns:a16="http://schemas.microsoft.com/office/drawing/2014/main" id="{B05E92D9-F41C-9060-EE5C-B4D9CDE582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5407" y="1635646"/>
            <a:ext cx="4318593" cy="3507854"/>
          </a:xfrm>
          <a:prstGeom prst="rect">
            <a:avLst/>
          </a:prstGeom>
        </p:spPr>
      </p:pic>
    </p:spTree>
    <p:extLst>
      <p:ext uri="{BB962C8B-B14F-4D97-AF65-F5344CB8AC3E}">
        <p14:creationId xmlns:p14="http://schemas.microsoft.com/office/powerpoint/2010/main" val="994474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 up of a logo&#10;&#10;Description generated with very high confidence">
            <a:extLst>
              <a:ext uri="{FF2B5EF4-FFF2-40B4-BE49-F238E27FC236}">
                <a16:creationId xmlns:a16="http://schemas.microsoft.com/office/drawing/2014/main" id="{61A485C9-4E50-053F-25CB-FD7C4D730A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348" y="1277555"/>
            <a:ext cx="8024652" cy="3865562"/>
          </a:xfrm>
          <a:prstGeom prst="rect">
            <a:avLst/>
          </a:prstGeom>
        </p:spPr>
      </p:pic>
      <p:sp>
        <p:nvSpPr>
          <p:cNvPr id="5" name="Content Placeholder 4"/>
          <p:cNvSpPr>
            <a:spLocks noGrp="1"/>
          </p:cNvSpPr>
          <p:nvPr>
            <p:ph idx="1"/>
          </p:nvPr>
        </p:nvSpPr>
        <p:spPr>
          <a:xfrm>
            <a:off x="919732" y="1010444"/>
            <a:ext cx="8044755" cy="4132673"/>
          </a:xfrm>
          <a:solidFill>
            <a:schemeClr val="bg1">
              <a:alpha val="70000"/>
            </a:schemeClr>
          </a:solidFill>
        </p:spPr>
        <p:txBody>
          <a:bodyPr>
            <a:noAutofit/>
          </a:bodyPr>
          <a:lstStyle/>
          <a:p>
            <a:pPr marL="0" indent="0">
              <a:buNone/>
            </a:pPr>
            <a:r>
              <a:rPr lang="en-CA" sz="2800" dirty="0"/>
              <a:t>Lecture:</a:t>
            </a:r>
          </a:p>
          <a:p>
            <a:pPr marL="457200" lvl="0" indent="-457200">
              <a:buFont typeface="+mj-lt"/>
              <a:buAutoNum type="arabicPeriod"/>
            </a:pPr>
            <a:r>
              <a:rPr lang="en-US" sz="2800" dirty="0"/>
              <a:t>What, Why, and How of “File Compression”</a:t>
            </a:r>
            <a:br>
              <a:rPr lang="en-US" sz="2800" dirty="0"/>
            </a:br>
            <a:r>
              <a:rPr lang="en-US" sz="2800" dirty="0"/>
              <a:t>… depends on the Use Case</a:t>
            </a:r>
            <a:br>
              <a:rPr lang="en-US" sz="2800" dirty="0"/>
            </a:br>
            <a:r>
              <a:rPr lang="en-US" sz="2800" dirty="0"/>
              <a:t>… overview of formats</a:t>
            </a:r>
            <a:br>
              <a:rPr lang="en-US" sz="2800" dirty="0"/>
            </a:br>
            <a:r>
              <a:rPr lang="en-US" sz="2800" dirty="0"/>
              <a:t>… </a:t>
            </a:r>
            <a:r>
              <a:rPr lang="en-CA" sz="2800" dirty="0"/>
              <a:t>Lossless vs </a:t>
            </a:r>
            <a:r>
              <a:rPr lang="en-CA" sz="2800" dirty="0" err="1"/>
              <a:t>Lossy</a:t>
            </a:r>
            <a:endParaRPr lang="en-CA" sz="2800" dirty="0"/>
          </a:p>
          <a:p>
            <a:pPr marL="457200" lvl="0" indent="-457200">
              <a:buFont typeface="+mj-lt"/>
              <a:buAutoNum type="arabicPeriod"/>
            </a:pPr>
            <a:r>
              <a:rPr lang="en-CA" sz="2800" dirty="0"/>
              <a:t>What, Why, and How of “Backup”</a:t>
            </a:r>
            <a:br>
              <a:rPr lang="en-CA" sz="2800" dirty="0"/>
            </a:br>
            <a:r>
              <a:rPr lang="en-CA" sz="2800" dirty="0"/>
              <a:t>… types of backups </a:t>
            </a:r>
            <a:br>
              <a:rPr lang="en-CA" sz="2800" dirty="0"/>
            </a:br>
            <a:r>
              <a:rPr lang="en-CA" sz="2800" dirty="0"/>
              <a:t>… backup media</a:t>
            </a:r>
          </a:p>
        </p:txBody>
      </p:sp>
      <p:sp>
        <p:nvSpPr>
          <p:cNvPr id="4" name="Title 3"/>
          <p:cNvSpPr>
            <a:spLocks noGrp="1"/>
          </p:cNvSpPr>
          <p:nvPr>
            <p:ph type="title"/>
          </p:nvPr>
        </p:nvSpPr>
        <p:spPr>
          <a:xfrm>
            <a:off x="559869" y="267494"/>
            <a:ext cx="8229600" cy="742950"/>
          </a:xfrm>
        </p:spPr>
        <p:txBody>
          <a:bodyPr/>
          <a:lstStyle/>
          <a:p>
            <a:r>
              <a:rPr lang="en-CA" dirty="0"/>
              <a:t>Agenda</a:t>
            </a:r>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869" y="1126901"/>
            <a:ext cx="359863" cy="360040"/>
          </a:xfrm>
          <a:prstGeom prst="rect">
            <a:avLst/>
          </a:prstGeom>
        </p:spPr>
      </p:pic>
    </p:spTree>
    <p:extLst>
      <p:ext uri="{BB962C8B-B14F-4D97-AF65-F5344CB8AC3E}">
        <p14:creationId xmlns:p14="http://schemas.microsoft.com/office/powerpoint/2010/main" val="1198030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3712" y="987574"/>
            <a:ext cx="8686800" cy="1800200"/>
          </a:xfrm>
        </p:spPr>
        <p:txBody>
          <a:bodyPr>
            <a:noAutofit/>
          </a:bodyPr>
          <a:lstStyle/>
          <a:p>
            <a:pPr marL="0" indent="0">
              <a:buNone/>
            </a:pPr>
            <a:r>
              <a:rPr lang="en-US" sz="2400" dirty="0"/>
              <a:t>Assumptions:</a:t>
            </a:r>
          </a:p>
          <a:p>
            <a:r>
              <a:rPr lang="en-US" sz="2400" dirty="0"/>
              <a:t>1MB plain text file, unique for each of 30,000 users</a:t>
            </a:r>
          </a:p>
          <a:p>
            <a:r>
              <a:rPr lang="en-US" sz="2400" dirty="0"/>
              <a:t>Network throughput is 2 seconds per file</a:t>
            </a:r>
          </a:p>
          <a:p>
            <a:r>
              <a:rPr lang="en-US" sz="2400" dirty="0"/>
              <a:t>text </a:t>
            </a:r>
            <a:r>
              <a:rPr lang="en-CA" sz="2400" dirty="0"/>
              <a:t>compressed to 35% of original, </a:t>
            </a:r>
            <a:r>
              <a:rPr lang="en-US" sz="2400" dirty="0"/>
              <a:t>throughput 1 sec/file</a:t>
            </a:r>
          </a:p>
          <a:p>
            <a:endParaRPr lang="en-US" sz="2400" dirty="0"/>
          </a:p>
        </p:txBody>
      </p:sp>
      <p:sp>
        <p:nvSpPr>
          <p:cNvPr id="8" name="Title 7">
            <a:extLst>
              <a:ext uri="{FF2B5EF4-FFF2-40B4-BE49-F238E27FC236}">
                <a16:creationId xmlns:a16="http://schemas.microsoft.com/office/drawing/2014/main" id="{F1196B02-DE9E-4D01-B4DE-E781213A7504}"/>
              </a:ext>
            </a:extLst>
          </p:cNvPr>
          <p:cNvSpPr>
            <a:spLocks noGrp="1"/>
          </p:cNvSpPr>
          <p:nvPr>
            <p:ph type="title"/>
          </p:nvPr>
        </p:nvSpPr>
        <p:spPr>
          <a:xfrm>
            <a:off x="457200" y="267494"/>
            <a:ext cx="8686800" cy="742950"/>
          </a:xfrm>
        </p:spPr>
        <p:txBody>
          <a:bodyPr>
            <a:normAutofit fontScale="90000"/>
          </a:bodyPr>
          <a:lstStyle/>
          <a:p>
            <a:r>
              <a:rPr lang="en-US" dirty="0"/>
              <a:t>Effect of File Compression on Data Transfer</a:t>
            </a:r>
            <a:endParaRPr lang="en-CA" dirty="0"/>
          </a:p>
        </p:txBody>
      </p:sp>
      <p:graphicFrame>
        <p:nvGraphicFramePr>
          <p:cNvPr id="2" name="Table 3">
            <a:extLst>
              <a:ext uri="{FF2B5EF4-FFF2-40B4-BE49-F238E27FC236}">
                <a16:creationId xmlns:a16="http://schemas.microsoft.com/office/drawing/2014/main" id="{29211BCE-2BAB-4261-B17F-832D6C10F0F9}"/>
              </a:ext>
            </a:extLst>
          </p:cNvPr>
          <p:cNvGraphicFramePr>
            <a:graphicFrameLocks noGrp="1"/>
          </p:cNvGraphicFramePr>
          <p:nvPr>
            <p:extLst>
              <p:ext uri="{D42A27DB-BD31-4B8C-83A1-F6EECF244321}">
                <p14:modId xmlns:p14="http://schemas.microsoft.com/office/powerpoint/2010/main" val="4066264521"/>
              </p:ext>
            </p:extLst>
          </p:nvPr>
        </p:nvGraphicFramePr>
        <p:xfrm>
          <a:off x="755576" y="2954134"/>
          <a:ext cx="6864424" cy="1107440"/>
        </p:xfrm>
        <a:graphic>
          <a:graphicData uri="http://schemas.openxmlformats.org/drawingml/2006/table">
            <a:tbl>
              <a:tblPr firstRow="1" bandRow="1">
                <a:tableStyleId>{69CF1AB2-1976-4502-BF36-3FF5EA218861}</a:tableStyleId>
              </a:tblPr>
              <a:tblGrid>
                <a:gridCol w="2520280">
                  <a:extLst>
                    <a:ext uri="{9D8B030D-6E8A-4147-A177-3AD203B41FA5}">
                      <a16:colId xmlns:a16="http://schemas.microsoft.com/office/drawing/2014/main" val="3846911907"/>
                    </a:ext>
                  </a:extLst>
                </a:gridCol>
                <a:gridCol w="1448048">
                  <a:extLst>
                    <a:ext uri="{9D8B030D-6E8A-4147-A177-3AD203B41FA5}">
                      <a16:colId xmlns:a16="http://schemas.microsoft.com/office/drawing/2014/main" val="3518895829"/>
                    </a:ext>
                  </a:extLst>
                </a:gridCol>
                <a:gridCol w="1448048">
                  <a:extLst>
                    <a:ext uri="{9D8B030D-6E8A-4147-A177-3AD203B41FA5}">
                      <a16:colId xmlns:a16="http://schemas.microsoft.com/office/drawing/2014/main" val="4204680451"/>
                    </a:ext>
                  </a:extLst>
                </a:gridCol>
                <a:gridCol w="1448048">
                  <a:extLst>
                    <a:ext uri="{9D8B030D-6E8A-4147-A177-3AD203B41FA5}">
                      <a16:colId xmlns:a16="http://schemas.microsoft.com/office/drawing/2014/main" val="1528587285"/>
                    </a:ext>
                  </a:extLst>
                </a:gridCol>
              </a:tblGrid>
              <a:tr h="122416">
                <a:tc>
                  <a:txBody>
                    <a:bodyPr/>
                    <a:lstStyle/>
                    <a:p>
                      <a:endParaRPr lang="en-CA" dirty="0"/>
                    </a:p>
                  </a:txBody>
                  <a:tcPr>
                    <a:lnL w="12700" cmpd="sng">
                      <a:noFill/>
                    </a:lnL>
                    <a:lnR w="12700" cap="flat" cmpd="sng" algn="ctr">
                      <a:solidFill>
                        <a:schemeClr val="accent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dirty="0"/>
                        <a:t>Data</a:t>
                      </a:r>
                    </a:p>
                  </a:txBody>
                  <a:tcPr>
                    <a:lnL w="12700" cap="flat" cmpd="sng" algn="ctr">
                      <a:solidFill>
                        <a:schemeClr val="accent1"/>
                      </a:solidFill>
                      <a:prstDash val="solid"/>
                      <a:round/>
                      <a:headEnd type="none" w="med" len="med"/>
                      <a:tailEnd type="none" w="med" len="med"/>
                    </a:lnL>
                  </a:tcPr>
                </a:tc>
                <a:tc>
                  <a:txBody>
                    <a:bodyPr/>
                    <a:lstStyle/>
                    <a:p>
                      <a:pPr algn="ctr"/>
                      <a:r>
                        <a:rPr lang="en-CA" dirty="0"/>
                        <a:t>Time</a:t>
                      </a:r>
                    </a:p>
                  </a:txBody>
                  <a:tcPr/>
                </a:tc>
                <a:tc>
                  <a:txBody>
                    <a:bodyPr/>
                    <a:lstStyle/>
                    <a:p>
                      <a:pPr algn="ctr"/>
                      <a:r>
                        <a:rPr lang="en-CA" dirty="0"/>
                        <a:t>Size</a:t>
                      </a:r>
                    </a:p>
                  </a:txBody>
                  <a:tcPr/>
                </a:tc>
                <a:extLst>
                  <a:ext uri="{0D108BD9-81ED-4DB2-BD59-A6C34878D82A}">
                    <a16:rowId xmlns:a16="http://schemas.microsoft.com/office/drawing/2014/main" val="26735559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Original </a:t>
                      </a:r>
                      <a:r>
                        <a:rPr lang="en-US" sz="1800" dirty="0"/>
                        <a:t>1MB plain text </a:t>
                      </a:r>
                      <a:endParaRPr lang="en-CA" dirty="0"/>
                    </a:p>
                  </a:txBody>
                  <a:tcPr>
                    <a:lnT w="12700" cap="flat" cmpd="sng" algn="ctr">
                      <a:solidFill>
                        <a:schemeClr val="accent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8.24 Mb</a:t>
                      </a:r>
                      <a:endParaRPr lang="en-CA" dirty="0"/>
                    </a:p>
                  </a:txBody>
                  <a:tcPr/>
                </a:tc>
                <a:tc>
                  <a:txBody>
                    <a:bodyPr/>
                    <a:lstStyle/>
                    <a:p>
                      <a:pPr algn="ctr"/>
                      <a:r>
                        <a:rPr lang="en-US" sz="1800" dirty="0"/>
                        <a:t>16.6 </a:t>
                      </a:r>
                      <a:r>
                        <a:rPr lang="en-US" sz="1800" b="0" dirty="0"/>
                        <a:t>hours</a:t>
                      </a:r>
                      <a:endParaRPr lang="en-CA" b="0" dirty="0"/>
                    </a:p>
                  </a:txBody>
                  <a:tcPr/>
                </a:tc>
                <a:tc>
                  <a:txBody>
                    <a:bodyPr/>
                    <a:lstStyle/>
                    <a:p>
                      <a:pPr algn="ctr"/>
                      <a:r>
                        <a:rPr lang="en-CA" dirty="0"/>
                        <a:t>241.4Gb</a:t>
                      </a:r>
                    </a:p>
                  </a:txBody>
                  <a:tcPr/>
                </a:tc>
                <a:extLst>
                  <a:ext uri="{0D108BD9-81ED-4DB2-BD59-A6C34878D82A}">
                    <a16:rowId xmlns:a16="http://schemas.microsoft.com/office/drawing/2014/main" val="1640256902"/>
                  </a:ext>
                </a:extLst>
              </a:tr>
              <a:tr h="370840">
                <a:tc>
                  <a:txBody>
                    <a:bodyPr/>
                    <a:lstStyle/>
                    <a:p>
                      <a:r>
                        <a:rPr lang="en-CA" dirty="0"/>
                        <a:t>Compressed to 35%</a:t>
                      </a:r>
                    </a:p>
                  </a:txBody>
                  <a:tcPr/>
                </a:tc>
                <a:tc>
                  <a:txBody>
                    <a:bodyPr/>
                    <a:lstStyle/>
                    <a:p>
                      <a:pPr algn="ctr"/>
                      <a:r>
                        <a:rPr lang="en-CA" dirty="0"/>
                        <a:t>2.88 Mb</a:t>
                      </a:r>
                    </a:p>
                  </a:txBody>
                  <a:tcPr/>
                </a:tc>
                <a:tc>
                  <a:txBody>
                    <a:bodyPr/>
                    <a:lstStyle/>
                    <a:p>
                      <a:pPr algn="ctr"/>
                      <a:r>
                        <a:rPr lang="en-CA" dirty="0"/>
                        <a:t>  8.3 hours</a:t>
                      </a:r>
                    </a:p>
                  </a:txBody>
                  <a:tcPr/>
                </a:tc>
                <a:tc>
                  <a:txBody>
                    <a:bodyPr/>
                    <a:lstStyle/>
                    <a:p>
                      <a:pPr algn="ctr"/>
                      <a:r>
                        <a:rPr lang="en-CA" dirty="0"/>
                        <a:t>  84.5Gb</a:t>
                      </a:r>
                    </a:p>
                  </a:txBody>
                  <a:tcPr/>
                </a:tc>
                <a:extLst>
                  <a:ext uri="{0D108BD9-81ED-4DB2-BD59-A6C34878D82A}">
                    <a16:rowId xmlns:a16="http://schemas.microsoft.com/office/drawing/2014/main" val="1594115029"/>
                  </a:ext>
                </a:extLst>
              </a:tr>
            </a:tbl>
          </a:graphicData>
        </a:graphic>
      </p:graphicFrame>
    </p:spTree>
    <p:extLst>
      <p:ext uri="{BB962C8B-B14F-4D97-AF65-F5344CB8AC3E}">
        <p14:creationId xmlns:p14="http://schemas.microsoft.com/office/powerpoint/2010/main" val="542567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CA" dirty="0"/>
              <a:t>Compression for end user distribution</a:t>
            </a:r>
          </a:p>
        </p:txBody>
      </p:sp>
      <p:sp>
        <p:nvSpPr>
          <p:cNvPr id="2" name="Text Placeholder 1"/>
          <p:cNvSpPr>
            <a:spLocks noGrp="1"/>
          </p:cNvSpPr>
          <p:nvPr>
            <p:ph type="body" idx="1"/>
          </p:nvPr>
        </p:nvSpPr>
        <p:spPr>
          <a:xfrm>
            <a:off x="1187624" y="1143001"/>
            <a:ext cx="6164442" cy="479822"/>
          </a:xfrm>
        </p:spPr>
        <p:txBody>
          <a:bodyPr/>
          <a:lstStyle/>
          <a:p>
            <a:r>
              <a:rPr lang="en-CA" i="1" dirty="0"/>
              <a:t>TIFF, PNG, </a:t>
            </a:r>
            <a:r>
              <a:rPr lang="en-CA" dirty="0"/>
              <a:t>GIF (lossless). JPG (lossy).</a:t>
            </a:r>
            <a:endParaRPr lang="en-CA" i="1" dirty="0"/>
          </a:p>
        </p:txBody>
      </p:sp>
      <p:sp>
        <p:nvSpPr>
          <p:cNvPr id="6" name="Content Placeholder 5"/>
          <p:cNvSpPr>
            <a:spLocks noGrp="1"/>
          </p:cNvSpPr>
          <p:nvPr>
            <p:ph sz="half" idx="2"/>
          </p:nvPr>
        </p:nvSpPr>
        <p:spPr>
          <a:xfrm>
            <a:off x="1208708" y="1600200"/>
            <a:ext cx="6164442" cy="457200"/>
          </a:xfrm>
        </p:spPr>
        <p:txBody>
          <a:bodyPr>
            <a:normAutofit/>
          </a:bodyPr>
          <a:lstStyle/>
          <a:p>
            <a:r>
              <a:rPr lang="en-CA" sz="1800" dirty="0">
                <a:solidFill>
                  <a:schemeClr val="tx2"/>
                </a:solidFill>
                <a:latin typeface="Arial" panose="020B0604020202020204" pitchFamily="34" charset="0"/>
                <a:cs typeface="Arial" panose="020B0604020202020204" pitchFamily="34" charset="0"/>
                <a:hlinkClick r:id="rId3"/>
              </a:rPr>
              <a:t>formats</a:t>
            </a:r>
            <a:r>
              <a:rPr lang="en-CA" sz="1800" dirty="0">
                <a:latin typeface="Arial" panose="020B0604020202020204" pitchFamily="34" charset="0"/>
                <a:cs typeface="Arial" panose="020B0604020202020204" pitchFamily="34" charset="0"/>
              </a:rPr>
              <a:t> used by the </a:t>
            </a:r>
            <a:r>
              <a:rPr lang="en-CA" sz="1800" b="1" dirty="0">
                <a:latin typeface="Arial" panose="020B0604020202020204" pitchFamily="34" charset="0"/>
                <a:cs typeface="Arial" panose="020B0604020202020204" pitchFamily="34" charset="0"/>
              </a:rPr>
              <a:t>graphics industry</a:t>
            </a:r>
          </a:p>
        </p:txBody>
      </p:sp>
      <p:sp>
        <p:nvSpPr>
          <p:cNvPr id="7" name="Text Placeholder 1"/>
          <p:cNvSpPr txBox="1">
            <a:spLocks/>
          </p:cNvSpPr>
          <p:nvPr/>
        </p:nvSpPr>
        <p:spPr>
          <a:xfrm>
            <a:off x="1222580" y="2206228"/>
            <a:ext cx="7885924" cy="479822"/>
          </a:xfrm>
          <a:prstGeom prst="rect">
            <a:avLst/>
          </a:prstGeom>
          <a:noFill/>
          <a:ln w="44450" cap="flat" cmpd="sng" algn="ctr">
            <a:noFill/>
            <a:prstDash val="solid"/>
          </a:ln>
          <a:effectLst/>
        </p:spPr>
        <p:txBody>
          <a:bodyPr vert="horz" lIns="68580" tIns="34290" rIns="68580" bIns="34290" rtlCol="0" anchor="ctr">
            <a:noAutofit/>
          </a:bodyPr>
          <a:lstStyle>
            <a:lvl1pPr marL="0" indent="0" algn="l" defTabSz="914400" rtl="0" eaLnBrk="1" latinLnBrk="0" hangingPunct="1">
              <a:spcBef>
                <a:spcPct val="20000"/>
              </a:spcBef>
              <a:buClr>
                <a:schemeClr val="accent1"/>
              </a:buClr>
              <a:buSzPct val="85000"/>
              <a:buFont typeface="Arial" pitchFamily="34" charset="0"/>
              <a:buNone/>
              <a:defRPr sz="2400" b="0" kern="1200">
                <a:solidFill>
                  <a:schemeClr val="tx2"/>
                </a:solidFill>
                <a:latin typeface="Franklin Gothic Demi" pitchFamily="34" charset="0"/>
                <a:ea typeface="+mn-ea"/>
                <a:cs typeface="+mn-cs"/>
              </a:defRPr>
            </a:lvl1pPr>
            <a:lvl2pPr marL="457200" indent="0" algn="l" defTabSz="914400" rtl="0" eaLnBrk="1" latinLnBrk="0" hangingPunct="1">
              <a:spcBef>
                <a:spcPct val="20000"/>
              </a:spcBef>
              <a:buClr>
                <a:schemeClr val="accent1"/>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1"/>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1"/>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en-CA" dirty="0"/>
              <a:t>FLAC </a:t>
            </a:r>
            <a:r>
              <a:rPr lang="en-CA" sz="2000" dirty="0"/>
              <a:t>(lossless)</a:t>
            </a:r>
            <a:r>
              <a:rPr lang="en-CA" dirty="0"/>
              <a:t>, CD:WAV </a:t>
            </a:r>
            <a:r>
              <a:rPr lang="en-CA" sz="2000" dirty="0"/>
              <a:t>(~lossless)</a:t>
            </a:r>
            <a:r>
              <a:rPr lang="en-CA" dirty="0"/>
              <a:t>  MP3, AAC, MP4 </a:t>
            </a:r>
            <a:r>
              <a:rPr lang="en-CA" sz="2000" dirty="0"/>
              <a:t>(lossy)</a:t>
            </a:r>
            <a:endParaRPr lang="en-CA" dirty="0"/>
          </a:p>
        </p:txBody>
      </p:sp>
      <p:sp>
        <p:nvSpPr>
          <p:cNvPr id="8" name="Content Placeholder 5"/>
          <p:cNvSpPr txBox="1">
            <a:spLocks/>
          </p:cNvSpPr>
          <p:nvPr/>
        </p:nvSpPr>
        <p:spPr>
          <a:xfrm>
            <a:off x="1222580" y="2686050"/>
            <a:ext cx="6164442" cy="742950"/>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r>
              <a:rPr lang="en-CA" sz="1800" dirty="0"/>
              <a:t>Compression formats used by the </a:t>
            </a:r>
            <a:r>
              <a:rPr lang="en-CA" sz="1800" b="1" dirty="0"/>
              <a:t>sound engineering and music industry</a:t>
            </a:r>
          </a:p>
        </p:txBody>
      </p:sp>
      <p:sp>
        <p:nvSpPr>
          <p:cNvPr id="9" name="Text Placeholder 1"/>
          <p:cNvSpPr txBox="1">
            <a:spLocks/>
          </p:cNvSpPr>
          <p:nvPr/>
        </p:nvSpPr>
        <p:spPr>
          <a:xfrm>
            <a:off x="1236451" y="3512443"/>
            <a:ext cx="6164442" cy="479822"/>
          </a:xfrm>
          <a:prstGeom prst="rect">
            <a:avLst/>
          </a:prstGeom>
          <a:noFill/>
          <a:ln w="44450" cap="flat" cmpd="sng" algn="ctr">
            <a:noFill/>
            <a:prstDash val="solid"/>
          </a:ln>
          <a:effectLst/>
        </p:spPr>
        <p:txBody>
          <a:bodyPr vert="horz" lIns="68580" tIns="34290" rIns="68580" bIns="34290" rtlCol="0" anchor="ctr">
            <a:normAutofit/>
          </a:bodyPr>
          <a:lstStyle>
            <a:lvl1pPr marL="0" indent="0" algn="l" defTabSz="914400" rtl="0" eaLnBrk="1" latinLnBrk="0" hangingPunct="1">
              <a:spcBef>
                <a:spcPct val="20000"/>
              </a:spcBef>
              <a:buClr>
                <a:schemeClr val="accent1"/>
              </a:buClr>
              <a:buSzPct val="85000"/>
              <a:buFont typeface="Arial" pitchFamily="34" charset="0"/>
              <a:buNone/>
              <a:defRPr sz="2400" b="0" kern="1200">
                <a:solidFill>
                  <a:schemeClr val="tx2"/>
                </a:solidFill>
                <a:latin typeface="Franklin Gothic Demi" pitchFamily="34" charset="0"/>
                <a:ea typeface="+mn-ea"/>
                <a:cs typeface="+mn-cs"/>
              </a:defRPr>
            </a:lvl1pPr>
            <a:lvl2pPr marL="457200" indent="0" algn="l" defTabSz="914400" rtl="0" eaLnBrk="1" latinLnBrk="0" hangingPunct="1">
              <a:spcBef>
                <a:spcPct val="20000"/>
              </a:spcBef>
              <a:buClr>
                <a:schemeClr val="accent1"/>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1"/>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1"/>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en-CA" dirty="0"/>
              <a:t>MPG, MP4, DIVX, XVID, MOV, AVI (</a:t>
            </a:r>
            <a:r>
              <a:rPr lang="en-CA" i="1" dirty="0"/>
              <a:t>all </a:t>
            </a:r>
            <a:r>
              <a:rPr lang="en-CA" dirty="0"/>
              <a:t>lossy).</a:t>
            </a:r>
          </a:p>
        </p:txBody>
      </p:sp>
      <p:sp>
        <p:nvSpPr>
          <p:cNvPr id="10" name="Content Placeholder 5"/>
          <p:cNvSpPr txBox="1">
            <a:spLocks/>
          </p:cNvSpPr>
          <p:nvPr/>
        </p:nvSpPr>
        <p:spPr>
          <a:xfrm>
            <a:off x="1244774" y="3943350"/>
            <a:ext cx="6164442" cy="742950"/>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r>
              <a:rPr lang="en-CA" sz="1800" dirty="0"/>
              <a:t>Compression formats used by the </a:t>
            </a:r>
            <a:r>
              <a:rPr lang="en-CA" sz="1800" b="1" dirty="0"/>
              <a:t>video industry</a:t>
            </a:r>
          </a:p>
        </p:txBody>
      </p:sp>
    </p:spTree>
    <p:extLst>
      <p:ext uri="{BB962C8B-B14F-4D97-AF65-F5344CB8AC3E}">
        <p14:creationId xmlns:p14="http://schemas.microsoft.com/office/powerpoint/2010/main" val="3875028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42950"/>
          </a:xfrm>
        </p:spPr>
        <p:txBody>
          <a:bodyPr/>
          <a:lstStyle/>
          <a:p>
            <a:r>
              <a:rPr lang="en-CA" dirty="0"/>
              <a:t>How Compression Works</a:t>
            </a:r>
          </a:p>
        </p:txBody>
      </p:sp>
      <p:sp>
        <p:nvSpPr>
          <p:cNvPr id="3" name="Content Placeholder 2"/>
          <p:cNvSpPr>
            <a:spLocks noGrp="1"/>
          </p:cNvSpPr>
          <p:nvPr>
            <p:ph idx="1"/>
          </p:nvPr>
        </p:nvSpPr>
        <p:spPr>
          <a:xfrm>
            <a:off x="457200" y="1059582"/>
            <a:ext cx="8229600" cy="3657600"/>
          </a:xfrm>
        </p:spPr>
        <p:txBody>
          <a:bodyPr>
            <a:normAutofit/>
          </a:bodyPr>
          <a:lstStyle/>
          <a:p>
            <a:r>
              <a:rPr lang="en-CA" dirty="0"/>
              <a:t>Here is an old quote from </a:t>
            </a:r>
            <a:r>
              <a:rPr lang="en-CA" dirty="0" err="1"/>
              <a:t>Vangie</a:t>
            </a:r>
            <a:r>
              <a:rPr lang="en-CA" dirty="0"/>
              <a:t> Beal:</a:t>
            </a:r>
          </a:p>
          <a:p>
            <a:pPr marL="274320" lvl="1" indent="0">
              <a:buNone/>
            </a:pPr>
            <a:r>
              <a:rPr lang="en-CA" sz="1800" i="1" dirty="0"/>
              <a:t>Data compression is particularly useful in communications because it enables devices to transmit or store the same amount of data in fewer bits. There are a variety of data compression techniques, but only a few have been standardized. The CCITT has defined a standard data compression technique for transmitting and a compression standard for data communications through modems. In addition, there are file compression formats, such as ARC and ZIP.</a:t>
            </a:r>
          </a:p>
          <a:p>
            <a:r>
              <a:rPr lang="en-CA" dirty="0"/>
              <a:t>This quote contains </a:t>
            </a:r>
            <a:r>
              <a:rPr lang="en-CA" dirty="0">
                <a:solidFill>
                  <a:schemeClr val="tx2"/>
                </a:solidFill>
              </a:rPr>
              <a:t>449 characters.</a:t>
            </a:r>
          </a:p>
        </p:txBody>
      </p:sp>
    </p:spTree>
    <p:extLst>
      <p:ext uri="{BB962C8B-B14F-4D97-AF65-F5344CB8AC3E}">
        <p14:creationId xmlns:p14="http://schemas.microsoft.com/office/powerpoint/2010/main" val="2498661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42950"/>
          </a:xfrm>
        </p:spPr>
        <p:txBody>
          <a:bodyPr/>
          <a:lstStyle/>
          <a:p>
            <a:r>
              <a:rPr lang="en-CA" dirty="0"/>
              <a:t>How Compression Works (cont’d)</a:t>
            </a:r>
          </a:p>
        </p:txBody>
      </p:sp>
      <p:sp>
        <p:nvSpPr>
          <p:cNvPr id="3" name="Content Placeholder 2"/>
          <p:cNvSpPr>
            <a:spLocks noGrp="1"/>
          </p:cNvSpPr>
          <p:nvPr>
            <p:ph idx="1"/>
          </p:nvPr>
        </p:nvSpPr>
        <p:spPr>
          <a:xfrm>
            <a:off x="457200" y="1059582"/>
            <a:ext cx="8229600" cy="3657600"/>
          </a:xfrm>
        </p:spPr>
        <p:txBody>
          <a:bodyPr>
            <a:normAutofit/>
          </a:bodyPr>
          <a:lstStyle/>
          <a:p>
            <a:r>
              <a:rPr lang="en-CA" dirty="0"/>
              <a:t>Replace “compression ” with "</a:t>
            </a:r>
            <a:r>
              <a:rPr lang="en-CA" dirty="0">
                <a:solidFill>
                  <a:schemeClr val="tx2"/>
                </a:solidFill>
                <a:latin typeface="Consolas" panose="020B0609020204030204" pitchFamily="49" charset="0"/>
              </a:rPr>
              <a:t>♠</a:t>
            </a:r>
            <a:r>
              <a:rPr lang="en-CA" dirty="0"/>
              <a:t>". The text becomes:</a:t>
            </a:r>
          </a:p>
          <a:p>
            <a:pPr marL="274320" lvl="1" indent="0">
              <a:buNone/>
            </a:pPr>
            <a:r>
              <a:rPr lang="en-CA" sz="1800" i="1" dirty="0"/>
              <a:t>Data </a:t>
            </a:r>
            <a:r>
              <a:rPr lang="en-CA" sz="1800" dirty="0">
                <a:solidFill>
                  <a:schemeClr val="tx2"/>
                </a:solidFill>
                <a:latin typeface="Consolas" panose="020B0609020204030204" pitchFamily="49" charset="0"/>
              </a:rPr>
              <a:t>♠</a:t>
            </a:r>
            <a:r>
              <a:rPr lang="en-CA" sz="1800" i="1" dirty="0"/>
              <a:t>is particularly useful in communications because it enables devices to transmit or store the same amount of data in fewer bits. There are a variety of data </a:t>
            </a:r>
            <a:r>
              <a:rPr lang="en-CA" sz="1800" dirty="0">
                <a:solidFill>
                  <a:schemeClr val="tx2"/>
                </a:solidFill>
                <a:latin typeface="Consolas" panose="020B0609020204030204" pitchFamily="49" charset="0"/>
              </a:rPr>
              <a:t>♠</a:t>
            </a:r>
            <a:r>
              <a:rPr lang="en-CA" sz="1800" i="1" dirty="0"/>
              <a:t>techniques, but only a few have been standardized. The CCITT has defined a standard data </a:t>
            </a:r>
            <a:r>
              <a:rPr lang="en-CA" sz="1800" dirty="0">
                <a:solidFill>
                  <a:schemeClr val="tx2"/>
                </a:solidFill>
                <a:latin typeface="Consolas" panose="020B0609020204030204" pitchFamily="49" charset="0"/>
              </a:rPr>
              <a:t>♠</a:t>
            </a:r>
            <a:r>
              <a:rPr lang="en-CA" sz="1800" i="1" dirty="0"/>
              <a:t>technique for transmitting and a </a:t>
            </a:r>
            <a:r>
              <a:rPr lang="en-CA" sz="1800" dirty="0">
                <a:solidFill>
                  <a:schemeClr val="tx2"/>
                </a:solidFill>
                <a:latin typeface="Consolas" panose="020B0609020204030204" pitchFamily="49" charset="0"/>
              </a:rPr>
              <a:t>♠</a:t>
            </a:r>
            <a:r>
              <a:rPr lang="en-CA" sz="1800" i="1" dirty="0"/>
              <a:t>standard for data communications through modems. In addition, there are file </a:t>
            </a:r>
            <a:r>
              <a:rPr lang="en-CA" sz="1800" dirty="0">
                <a:solidFill>
                  <a:schemeClr val="tx2"/>
                </a:solidFill>
                <a:latin typeface="Consolas" panose="020B0609020204030204" pitchFamily="49" charset="0"/>
              </a:rPr>
              <a:t>♠</a:t>
            </a:r>
            <a:r>
              <a:rPr lang="en-CA" sz="1800" i="1" dirty="0"/>
              <a:t>formats, such as ARC and ZIP.</a:t>
            </a:r>
          </a:p>
          <a:p>
            <a:r>
              <a:rPr lang="en-CA" dirty="0"/>
              <a:t>With dictionary “</a:t>
            </a:r>
            <a:r>
              <a:rPr lang="en-CA" dirty="0">
                <a:solidFill>
                  <a:schemeClr val="tx2"/>
                </a:solidFill>
                <a:latin typeface="Consolas" panose="020B0609020204030204" pitchFamily="49" charset="0"/>
              </a:rPr>
              <a:t>♠compression˽</a:t>
            </a:r>
            <a:r>
              <a:rPr lang="en-CA" dirty="0"/>
              <a:t>” and 5 replacements,</a:t>
            </a:r>
            <a:br>
              <a:rPr lang="en-CA" dirty="0"/>
            </a:br>
            <a:r>
              <a:rPr lang="en-CA" dirty="0"/>
              <a:t>total size is </a:t>
            </a:r>
            <a:r>
              <a:rPr lang="en-CA" dirty="0">
                <a:solidFill>
                  <a:schemeClr val="tx2"/>
                </a:solidFill>
              </a:rPr>
              <a:t>406 characters, 90.4% of 449.</a:t>
            </a:r>
          </a:p>
          <a:p>
            <a:r>
              <a:rPr lang="en-CA" dirty="0">
                <a:solidFill>
                  <a:schemeClr val="tx2"/>
                </a:solidFill>
              </a:rPr>
              <a:t>algorithm builds a token/string dictionary</a:t>
            </a:r>
          </a:p>
        </p:txBody>
      </p:sp>
    </p:spTree>
    <p:extLst>
      <p:ext uri="{BB962C8B-B14F-4D97-AF65-F5344CB8AC3E}">
        <p14:creationId xmlns:p14="http://schemas.microsoft.com/office/powerpoint/2010/main" val="820421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42950"/>
          </a:xfrm>
        </p:spPr>
        <p:txBody>
          <a:bodyPr/>
          <a:lstStyle/>
          <a:p>
            <a:r>
              <a:rPr lang="en-CA" dirty="0"/>
              <a:t>How Compression Works (cont’d)</a:t>
            </a:r>
          </a:p>
        </p:txBody>
      </p:sp>
      <p:sp>
        <p:nvSpPr>
          <p:cNvPr id="3" name="Content Placeholder 2"/>
          <p:cNvSpPr>
            <a:spLocks noGrp="1"/>
          </p:cNvSpPr>
          <p:nvPr>
            <p:ph idx="1"/>
          </p:nvPr>
        </p:nvSpPr>
        <p:spPr>
          <a:xfrm>
            <a:off x="457200" y="1059582"/>
            <a:ext cx="8229600" cy="3657600"/>
          </a:xfrm>
        </p:spPr>
        <p:txBody>
          <a:bodyPr>
            <a:normAutofit/>
          </a:bodyPr>
          <a:lstStyle/>
          <a:p>
            <a:r>
              <a:rPr lang="en-CA" dirty="0"/>
              <a:t>With more pattern matching and a bigger dictionary… </a:t>
            </a:r>
            <a:r>
              <a:rPr lang="en-CA" sz="2200" dirty="0">
                <a:solidFill>
                  <a:schemeClr val="tx2"/>
                </a:solidFill>
                <a:latin typeface="Consolas" panose="020B0609020204030204" pitchFamily="49" charset="0"/>
              </a:rPr>
              <a:t>♠compression</a:t>
            </a:r>
            <a:r>
              <a:rPr lang="en-CA" sz="2000" dirty="0">
                <a:solidFill>
                  <a:schemeClr val="tx2"/>
                </a:solidFill>
                <a:latin typeface="Consolas" panose="020B0609020204030204" pitchFamily="49" charset="0"/>
              </a:rPr>
              <a:t>˽</a:t>
            </a:r>
            <a:r>
              <a:rPr lang="en-CA" sz="2200" dirty="0">
                <a:solidFill>
                  <a:schemeClr val="tx2"/>
                </a:solidFill>
                <a:latin typeface="Consolas" panose="020B0609020204030204" pitchFamily="49" charset="0"/>
              </a:rPr>
              <a:t>     </a:t>
            </a:r>
            <a:r>
              <a:rPr lang="en-CA" sz="2200" dirty="0">
                <a:solidFill>
                  <a:schemeClr val="tx2"/>
                </a:solidFill>
                <a:latin typeface="Consolas" panose="020B0609020204030204" pitchFamily="49" charset="0"/>
                <a:sym typeface="Wingdings" panose="05000000000000000000" pitchFamily="2" charset="2"/>
              </a:rPr>
              <a:t>☻transmit   </a:t>
            </a:r>
            <a:r>
              <a:rPr lang="en-CA" sz="2200" dirty="0">
                <a:solidFill>
                  <a:schemeClr val="tx2"/>
                </a:solidFill>
                <a:latin typeface="Consolas" panose="020B0609020204030204" pitchFamily="49" charset="0"/>
              </a:rPr>
              <a:t>♣here are</a:t>
            </a:r>
            <a:r>
              <a:rPr lang="en-CA" sz="2000" dirty="0">
                <a:solidFill>
                  <a:schemeClr val="tx2"/>
                </a:solidFill>
                <a:latin typeface="Consolas" panose="020B0609020204030204" pitchFamily="49" charset="0"/>
              </a:rPr>
              <a:t>˽</a:t>
            </a:r>
            <a:r>
              <a:rPr lang="en-CA" sz="2200" dirty="0">
                <a:solidFill>
                  <a:schemeClr val="tx2"/>
                </a:solidFill>
                <a:latin typeface="Consolas" panose="020B0609020204030204" pitchFamily="49" charset="0"/>
              </a:rPr>
              <a:t>   ♥data</a:t>
            </a:r>
            <a:r>
              <a:rPr lang="en-CA" sz="2000" dirty="0">
                <a:solidFill>
                  <a:schemeClr val="tx2"/>
                </a:solidFill>
                <a:latin typeface="Consolas" panose="020B0609020204030204" pitchFamily="49" charset="0"/>
              </a:rPr>
              <a:t>˽</a:t>
            </a:r>
            <a:r>
              <a:rPr lang="en-CA" sz="2200" dirty="0">
                <a:solidFill>
                  <a:schemeClr val="tx2"/>
                </a:solidFill>
                <a:latin typeface="Consolas" panose="020B0609020204030204" pitchFamily="49" charset="0"/>
              </a:rPr>
              <a:t> </a:t>
            </a:r>
            <a:br>
              <a:rPr lang="en-CA" sz="2200" dirty="0">
                <a:solidFill>
                  <a:schemeClr val="tx2"/>
                </a:solidFill>
                <a:latin typeface="Consolas" panose="020B0609020204030204" pitchFamily="49" charset="0"/>
              </a:rPr>
            </a:br>
            <a:r>
              <a:rPr lang="en-CA" sz="2200" dirty="0">
                <a:solidFill>
                  <a:schemeClr val="tx2"/>
                </a:solidFill>
                <a:latin typeface="Consolas" panose="020B0609020204030204" pitchFamily="49" charset="0"/>
              </a:rPr>
              <a:t>♦communications</a:t>
            </a:r>
            <a:r>
              <a:rPr lang="en-CA" sz="2000" dirty="0">
                <a:solidFill>
                  <a:schemeClr val="tx2"/>
                </a:solidFill>
                <a:latin typeface="Consolas" panose="020B0609020204030204" pitchFamily="49" charset="0"/>
              </a:rPr>
              <a:t>˽</a:t>
            </a:r>
            <a:r>
              <a:rPr lang="en-CA" sz="2200" dirty="0">
                <a:solidFill>
                  <a:schemeClr val="tx2"/>
                </a:solidFill>
                <a:latin typeface="Consolas" panose="020B0609020204030204" pitchFamily="49" charset="0"/>
              </a:rPr>
              <a:t>  ☺standard</a:t>
            </a:r>
            <a:r>
              <a:rPr lang="en-CA" sz="2000" dirty="0">
                <a:solidFill>
                  <a:schemeClr val="tx2"/>
                </a:solidFill>
                <a:latin typeface="Consolas" panose="020B0609020204030204" pitchFamily="49" charset="0"/>
              </a:rPr>
              <a:t>˽</a:t>
            </a:r>
            <a:r>
              <a:rPr lang="en-CA" sz="2200" dirty="0">
                <a:solidFill>
                  <a:schemeClr val="tx2"/>
                </a:solidFill>
                <a:latin typeface="Consolas" panose="020B0609020204030204" pitchFamily="49" charset="0"/>
              </a:rPr>
              <a:t>  </a:t>
            </a:r>
            <a:r>
              <a:rPr lang="en-CA" sz="2200" dirty="0">
                <a:solidFill>
                  <a:schemeClr val="tx2"/>
                </a:solidFill>
                <a:latin typeface="Consolas" panose="020B0609020204030204" pitchFamily="49" charset="0"/>
                <a:sym typeface="Wingdings" panose="05000000000000000000" pitchFamily="2" charset="2"/>
              </a:rPr>
              <a:t>♪technique </a:t>
            </a:r>
            <a:endParaRPr lang="en-CA" sz="2200" dirty="0">
              <a:latin typeface="Consolas" panose="020B0609020204030204" pitchFamily="49" charset="0"/>
            </a:endParaRPr>
          </a:p>
          <a:p>
            <a:pPr marL="274320" lvl="1" indent="0">
              <a:buNone/>
            </a:pPr>
            <a:r>
              <a:rPr lang="en-CA" dirty="0">
                <a:solidFill>
                  <a:schemeClr val="tx2"/>
                </a:solidFill>
                <a:latin typeface="Consolas" panose="020B0609020204030204" pitchFamily="49" charset="0"/>
              </a:rPr>
              <a:t>♥♠</a:t>
            </a:r>
            <a:r>
              <a:rPr lang="en-CA" sz="1900" i="1" dirty="0"/>
              <a:t>is particularly useful in </a:t>
            </a:r>
            <a:r>
              <a:rPr lang="en-CA" dirty="0">
                <a:solidFill>
                  <a:schemeClr val="tx2"/>
                </a:solidFill>
                <a:latin typeface="Consolas" panose="020B0609020204030204" pitchFamily="49" charset="0"/>
              </a:rPr>
              <a:t>♦</a:t>
            </a:r>
            <a:r>
              <a:rPr lang="en-CA" sz="1900" i="1" dirty="0"/>
              <a:t>because it enables devices to </a:t>
            </a:r>
            <a:r>
              <a:rPr lang="en-CA" dirty="0">
                <a:solidFill>
                  <a:schemeClr val="tx2"/>
                </a:solidFill>
                <a:latin typeface="Consolas" panose="020B0609020204030204" pitchFamily="49" charset="0"/>
                <a:sym typeface="Wingdings" panose="05000000000000000000" pitchFamily="2" charset="2"/>
              </a:rPr>
              <a:t>☻ </a:t>
            </a:r>
            <a:r>
              <a:rPr lang="en-CA" sz="1900" i="1" dirty="0"/>
              <a:t>or store the same amount of </a:t>
            </a:r>
            <a:r>
              <a:rPr lang="en-CA" dirty="0">
                <a:solidFill>
                  <a:schemeClr val="tx2"/>
                </a:solidFill>
                <a:latin typeface="Consolas" panose="020B0609020204030204" pitchFamily="49" charset="0"/>
              </a:rPr>
              <a:t>♥</a:t>
            </a:r>
            <a:r>
              <a:rPr lang="en-CA" sz="1900" i="1" dirty="0"/>
              <a:t>in fewer bits. </a:t>
            </a:r>
            <a:r>
              <a:rPr lang="en-CA" sz="1900" i="1" dirty="0" err="1"/>
              <a:t>T</a:t>
            </a:r>
            <a:r>
              <a:rPr lang="en-CA" dirty="0" err="1">
                <a:solidFill>
                  <a:schemeClr val="tx2"/>
                </a:solidFill>
                <a:latin typeface="Consolas" panose="020B0609020204030204" pitchFamily="49" charset="0"/>
              </a:rPr>
              <a:t>♣</a:t>
            </a:r>
            <a:r>
              <a:rPr lang="en-CA" sz="1900" i="1" dirty="0" err="1"/>
              <a:t>a</a:t>
            </a:r>
            <a:r>
              <a:rPr lang="en-CA" sz="1900" i="1" dirty="0"/>
              <a:t> variety of </a:t>
            </a:r>
            <a:r>
              <a:rPr lang="en-CA" dirty="0">
                <a:solidFill>
                  <a:schemeClr val="tx2"/>
                </a:solidFill>
                <a:latin typeface="Consolas" panose="020B0609020204030204" pitchFamily="49" charset="0"/>
              </a:rPr>
              <a:t>♥♠</a:t>
            </a:r>
            <a:r>
              <a:rPr lang="en-CA" dirty="0">
                <a:solidFill>
                  <a:schemeClr val="tx2"/>
                </a:solidFill>
                <a:latin typeface="Consolas" panose="020B0609020204030204" pitchFamily="49" charset="0"/>
                <a:sym typeface="Wingdings" panose="05000000000000000000" pitchFamily="2" charset="2"/>
              </a:rPr>
              <a:t>♪</a:t>
            </a:r>
            <a:r>
              <a:rPr lang="en-CA" sz="1900" i="1" dirty="0"/>
              <a:t>s, but only a few have been </a:t>
            </a:r>
            <a:r>
              <a:rPr lang="en-CA" dirty="0">
                <a:solidFill>
                  <a:schemeClr val="tx2"/>
                </a:solidFill>
                <a:latin typeface="Consolas" panose="020B0609020204030204" pitchFamily="49" charset="0"/>
              </a:rPr>
              <a:t>☺</a:t>
            </a:r>
            <a:r>
              <a:rPr lang="en-CA" sz="1900" i="1" dirty="0" err="1"/>
              <a:t>ized</a:t>
            </a:r>
            <a:r>
              <a:rPr lang="en-CA" sz="1900" i="1" dirty="0"/>
              <a:t>. The CCITT has defined a </a:t>
            </a:r>
            <a:r>
              <a:rPr lang="en-CA" dirty="0">
                <a:solidFill>
                  <a:schemeClr val="tx2"/>
                </a:solidFill>
                <a:latin typeface="Consolas" panose="020B0609020204030204" pitchFamily="49" charset="0"/>
              </a:rPr>
              <a:t>☺♥♠</a:t>
            </a:r>
            <a:r>
              <a:rPr lang="en-CA" dirty="0">
                <a:solidFill>
                  <a:schemeClr val="tx2"/>
                </a:solidFill>
                <a:latin typeface="Consolas" panose="020B0609020204030204" pitchFamily="49" charset="0"/>
                <a:sym typeface="Wingdings" panose="05000000000000000000" pitchFamily="2" charset="2"/>
              </a:rPr>
              <a:t>♪</a:t>
            </a:r>
            <a:r>
              <a:rPr lang="en-CA" sz="1900" i="1" dirty="0"/>
              <a:t> for </a:t>
            </a:r>
            <a:r>
              <a:rPr lang="en-CA" dirty="0">
                <a:solidFill>
                  <a:schemeClr val="tx2"/>
                </a:solidFill>
                <a:latin typeface="Consolas" panose="020B0609020204030204" pitchFamily="49" charset="0"/>
                <a:sym typeface="Wingdings" panose="05000000000000000000" pitchFamily="2" charset="2"/>
              </a:rPr>
              <a:t>☻</a:t>
            </a:r>
            <a:r>
              <a:rPr lang="en-CA" sz="1900" i="1" dirty="0"/>
              <a:t>ting faxes and a</a:t>
            </a:r>
            <a:r>
              <a:rPr lang="en-CA" dirty="0">
                <a:solidFill>
                  <a:schemeClr val="tx2"/>
                </a:solidFill>
                <a:latin typeface="Consolas" panose="020B0609020204030204" pitchFamily="49" charset="0"/>
              </a:rPr>
              <a:t> ♠☺</a:t>
            </a:r>
            <a:r>
              <a:rPr lang="en-CA" sz="1900" i="1" dirty="0"/>
              <a:t> for </a:t>
            </a:r>
            <a:r>
              <a:rPr lang="en-CA" dirty="0">
                <a:solidFill>
                  <a:schemeClr val="tx2"/>
                </a:solidFill>
                <a:latin typeface="Consolas" panose="020B0609020204030204" pitchFamily="49" charset="0"/>
              </a:rPr>
              <a:t>♥♦</a:t>
            </a:r>
            <a:r>
              <a:rPr lang="en-CA" sz="1900" i="1" dirty="0"/>
              <a:t>through modems. In addition, t</a:t>
            </a:r>
            <a:r>
              <a:rPr lang="en-CA" dirty="0">
                <a:solidFill>
                  <a:schemeClr val="tx2"/>
                </a:solidFill>
                <a:latin typeface="Consolas" panose="020B0609020204030204" pitchFamily="49" charset="0"/>
              </a:rPr>
              <a:t>♣</a:t>
            </a:r>
            <a:r>
              <a:rPr lang="en-CA" sz="1900" i="1" dirty="0"/>
              <a:t> file </a:t>
            </a:r>
            <a:r>
              <a:rPr lang="en-CA" sz="1800" dirty="0">
                <a:solidFill>
                  <a:schemeClr val="tx2"/>
                </a:solidFill>
                <a:latin typeface="Consolas" panose="020B0609020204030204" pitchFamily="49" charset="0"/>
              </a:rPr>
              <a:t>♠</a:t>
            </a:r>
            <a:r>
              <a:rPr lang="en-CA" sz="1900" i="1" dirty="0"/>
              <a:t>formats, such as ARC and ZIP.</a:t>
            </a:r>
          </a:p>
          <a:p>
            <a:r>
              <a:rPr lang="en-CA" dirty="0"/>
              <a:t>Including dictionary, total size is 363 characters or 81% of original. The more pattern matches there are for each dictionary item, the higher the compression.</a:t>
            </a:r>
          </a:p>
        </p:txBody>
      </p:sp>
    </p:spTree>
    <p:extLst>
      <p:ext uri="{BB962C8B-B14F-4D97-AF65-F5344CB8AC3E}">
        <p14:creationId xmlns:p14="http://schemas.microsoft.com/office/powerpoint/2010/main" val="1536086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a:t>Two types of Compression Formats</a:t>
            </a:r>
          </a:p>
        </p:txBody>
      </p:sp>
      <p:sp>
        <p:nvSpPr>
          <p:cNvPr id="4" name="Content Placeholder 5"/>
          <p:cNvSpPr txBox="1">
            <a:spLocks/>
          </p:cNvSpPr>
          <p:nvPr/>
        </p:nvSpPr>
        <p:spPr>
          <a:xfrm>
            <a:off x="611560" y="1131590"/>
            <a:ext cx="7920880" cy="3939902"/>
          </a:xfrm>
          <a:prstGeom prst="rect">
            <a:avLst/>
          </a:prstGeom>
        </p:spPr>
        <p:txBody>
          <a:bodyPr vert="horz" lIns="68580" tIns="34290" rIns="68580" bIns="34290" rtlCol="0">
            <a:normAutofit fontScale="700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nSpc>
                <a:spcPct val="120000"/>
              </a:lnSpc>
              <a:spcBef>
                <a:spcPts val="300"/>
              </a:spcBef>
              <a:buNone/>
            </a:pPr>
            <a:r>
              <a:rPr lang="en-CA" sz="2300" b="1" dirty="0"/>
              <a:t>Lossless (LZW and or Huffman)</a:t>
            </a:r>
            <a:endParaRPr lang="en-CA" sz="1600" b="1" dirty="0"/>
          </a:p>
          <a:p>
            <a:pPr>
              <a:lnSpc>
                <a:spcPct val="120000"/>
              </a:lnSpc>
              <a:spcBef>
                <a:spcPts val="300"/>
              </a:spcBef>
            </a:pPr>
            <a:r>
              <a:rPr lang="en-CA" sz="1900" dirty="0"/>
              <a:t>ZIP, TIFF, FLAC, and other general file compression routines are lossless: all original data is completely encoded. Lossless compression reduces redundant data by not repeating recurring strings of the same data (e.g. a large blank space in a TIFF image or a long noiseless passage in FLAC audio).</a:t>
            </a:r>
          </a:p>
          <a:p>
            <a:pPr>
              <a:lnSpc>
                <a:spcPct val="120000"/>
              </a:lnSpc>
              <a:spcBef>
                <a:spcPts val="300"/>
              </a:spcBef>
            </a:pPr>
            <a:r>
              <a:rPr lang="en-CA" sz="1900" dirty="0"/>
              <a:t>After decompression, the data is always complete and is indistinguishable from the original source file.</a:t>
            </a:r>
          </a:p>
          <a:p>
            <a:pPr>
              <a:lnSpc>
                <a:spcPct val="120000"/>
              </a:lnSpc>
              <a:spcBef>
                <a:spcPts val="300"/>
              </a:spcBef>
            </a:pPr>
            <a:r>
              <a:rPr lang="en-CA" sz="1900" kern="1200" dirty="0">
                <a:solidFill>
                  <a:srgbClr val="000000"/>
                </a:solidFill>
                <a:effectLst/>
                <a:latin typeface="Arial" panose="020B0604020202020204" pitchFamily="34" charset="0"/>
                <a:ea typeface="+mn-ea"/>
                <a:cs typeface="+mn-cs"/>
              </a:rPr>
              <a:t>GIF files use LZW lossless compression as part of their file format. Although GIF images capture only 265 colours per frame, this is their highest resolution. The minimal colour depth captured is by design, it is not an artifact of compression. GIFs are must successful as </a:t>
            </a:r>
            <a:r>
              <a:rPr lang="en-US" sz="1900" kern="1200" dirty="0">
                <a:solidFill>
                  <a:srgbClr val="000000"/>
                </a:solidFill>
                <a:effectLst/>
                <a:latin typeface="Arial" panose="020B0604020202020204" pitchFamily="34" charset="0"/>
                <a:ea typeface="+mn-ea"/>
                <a:cs typeface="+mn-cs"/>
              </a:rPr>
              <a:t>sharp-edged line art with animations.</a:t>
            </a:r>
            <a:endParaRPr lang="en-CA" sz="1900" dirty="0"/>
          </a:p>
          <a:p>
            <a:pPr marL="0" indent="0">
              <a:lnSpc>
                <a:spcPct val="120000"/>
              </a:lnSpc>
              <a:spcBef>
                <a:spcPts val="300"/>
              </a:spcBef>
              <a:buNone/>
            </a:pPr>
            <a:r>
              <a:rPr lang="en-CA" sz="2300" b="1" dirty="0"/>
              <a:t>Lossy</a:t>
            </a:r>
          </a:p>
          <a:p>
            <a:pPr>
              <a:lnSpc>
                <a:spcPct val="120000"/>
              </a:lnSpc>
              <a:spcBef>
                <a:spcPts val="300"/>
              </a:spcBef>
            </a:pPr>
            <a:r>
              <a:rPr lang="en-CA" sz="1900" dirty="0"/>
              <a:t>JPG/JPEG, MPG, MP3, and other end-user formats use lossy compression. Data representing the highest, fine-grained resolutions of the image or sound are removed in order to achieve high levels of compression to reduce file size for distribution. The level of compression is variable according to the Use Case. e.g. minimal compression of the original, high compression for email or MMS distribution.</a:t>
            </a:r>
          </a:p>
          <a:p>
            <a:pPr lvl="1">
              <a:lnSpc>
                <a:spcPct val="120000"/>
              </a:lnSpc>
              <a:spcBef>
                <a:spcPts val="300"/>
              </a:spcBef>
            </a:pPr>
            <a:r>
              <a:rPr lang="en-CA" sz="1900" dirty="0"/>
              <a:t>JPG images effectively delete colour information to achieve compression. </a:t>
            </a:r>
          </a:p>
          <a:p>
            <a:pPr lvl="1">
              <a:lnSpc>
                <a:spcPct val="120000"/>
              </a:lnSpc>
              <a:spcBef>
                <a:spcPts val="300"/>
              </a:spcBef>
            </a:pPr>
            <a:r>
              <a:rPr lang="en-CA" sz="1900" dirty="0"/>
              <a:t>MP3s simplify the sound waves of audio</a:t>
            </a:r>
          </a:p>
          <a:p>
            <a:pPr>
              <a:lnSpc>
                <a:spcPct val="120000"/>
              </a:lnSpc>
              <a:spcBef>
                <a:spcPts val="300"/>
              </a:spcBef>
            </a:pPr>
            <a:r>
              <a:rPr lang="en-CA" sz="1900" dirty="0"/>
              <a:t>Developers decide to adjust the level of compression according to their Use Cases.</a:t>
            </a:r>
          </a:p>
        </p:txBody>
      </p:sp>
    </p:spTree>
    <p:extLst>
      <p:ext uri="{BB962C8B-B14F-4D97-AF65-F5344CB8AC3E}">
        <p14:creationId xmlns:p14="http://schemas.microsoft.com/office/powerpoint/2010/main" val="1684283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251520" y="1082452"/>
            <a:ext cx="8712968" cy="3865562"/>
          </a:xfrm>
        </p:spPr>
        <p:txBody>
          <a:bodyPr>
            <a:normAutofit/>
          </a:bodyPr>
          <a:lstStyle/>
          <a:p>
            <a:r>
              <a:rPr lang="en-CA" dirty="0"/>
              <a:t>ZIP:</a:t>
            </a:r>
            <a:endParaRPr lang="en-CA" dirty="0">
              <a:solidFill>
                <a:srgbClr val="FF0000"/>
              </a:solidFill>
            </a:endParaRPr>
          </a:p>
          <a:p>
            <a:pPr lvl="1">
              <a:buFont typeface="Courier New" panose="02070309020205020404" pitchFamily="49" charset="0"/>
              <a:buChar char="o"/>
            </a:pPr>
            <a:r>
              <a:rPr lang="en-CA" dirty="0">
                <a:solidFill>
                  <a:schemeClr val="tx2"/>
                </a:solidFill>
              </a:rPr>
              <a:t>The most popular general-purpose </a:t>
            </a:r>
            <a:r>
              <a:rPr lang="en-CA" dirty="0"/>
              <a:t>compression archive.</a:t>
            </a:r>
          </a:p>
          <a:p>
            <a:pPr lvl="1">
              <a:buFont typeface="Courier New" panose="02070309020205020404" pitchFamily="49" charset="0"/>
              <a:buChar char="o"/>
            </a:pPr>
            <a:r>
              <a:rPr lang="en-CA" dirty="0"/>
              <a:t>Supported on virtually all platforms from mainframes to PCs.</a:t>
            </a:r>
          </a:p>
          <a:p>
            <a:pPr lvl="1">
              <a:buFont typeface="Courier New" panose="02070309020205020404" pitchFamily="49" charset="0"/>
              <a:buChar char="o"/>
            </a:pPr>
            <a:r>
              <a:rPr lang="en-CA" dirty="0"/>
              <a:t>Includes features such as encryption using password protection.</a:t>
            </a:r>
          </a:p>
          <a:p>
            <a:r>
              <a:rPr lang="en-CA" dirty="0"/>
              <a:t>RAR, 7z, TAR, </a:t>
            </a:r>
            <a:r>
              <a:rPr lang="en-CA" dirty="0" err="1"/>
              <a:t>StuffIt</a:t>
            </a:r>
            <a:r>
              <a:rPr lang="en-CA" dirty="0"/>
              <a:t>:</a:t>
            </a:r>
          </a:p>
          <a:p>
            <a:pPr lvl="1"/>
            <a:r>
              <a:rPr lang="en-CA" dirty="0"/>
              <a:t>Proprietary </a:t>
            </a:r>
            <a:r>
              <a:rPr lang="en-CA" dirty="0">
                <a:solidFill>
                  <a:schemeClr val="tx2"/>
                </a:solidFill>
              </a:rPr>
              <a:t>general-purpose</a:t>
            </a:r>
            <a:r>
              <a:rPr lang="en-CA" dirty="0"/>
              <a:t> compression file formats with incremental improvements over Zip but with the loss of standardized support.</a:t>
            </a:r>
          </a:p>
          <a:p>
            <a:pPr lvl="1"/>
            <a:r>
              <a:rPr lang="en-CA" dirty="0">
                <a:solidFill>
                  <a:schemeClr val="tx2"/>
                </a:solidFill>
              </a:rPr>
              <a:t>use different algorithms</a:t>
            </a:r>
            <a:r>
              <a:rPr lang="en-CA" dirty="0"/>
              <a:t>, with various benefits and uses.</a:t>
            </a:r>
          </a:p>
          <a:p>
            <a:pPr lvl="1"/>
            <a:r>
              <a:rPr lang="en-CA" dirty="0">
                <a:solidFill>
                  <a:schemeClr val="tx2"/>
                </a:solidFill>
              </a:rPr>
              <a:t>Some are designed for different operating systems </a:t>
            </a:r>
            <a:br>
              <a:rPr lang="en-CA" dirty="0">
                <a:solidFill>
                  <a:schemeClr val="tx2"/>
                </a:solidFill>
              </a:rPr>
            </a:br>
            <a:r>
              <a:rPr lang="en-CA" dirty="0"/>
              <a:t>(</a:t>
            </a:r>
            <a:r>
              <a:rPr lang="en-CA" dirty="0" err="1"/>
              <a:t>StuffIt</a:t>
            </a:r>
            <a:r>
              <a:rPr lang="en-CA" dirty="0"/>
              <a:t> for Mac, TAR for *nix--</a:t>
            </a:r>
            <a:r>
              <a:rPr lang="en-CA" b="1" dirty="0" err="1"/>
              <a:t>T</a:t>
            </a:r>
            <a:r>
              <a:rPr lang="en-CA" dirty="0" err="1"/>
              <a:t>ape</a:t>
            </a:r>
            <a:r>
              <a:rPr lang="en-CA" b="1" dirty="0" err="1"/>
              <a:t>AR</a:t>
            </a:r>
            <a:r>
              <a:rPr lang="en-CA" dirty="0" err="1"/>
              <a:t>chive</a:t>
            </a:r>
            <a:r>
              <a:rPr lang="en-CA" dirty="0"/>
              <a:t>).</a:t>
            </a:r>
          </a:p>
          <a:p>
            <a:endParaRPr lang="en-CA" dirty="0"/>
          </a:p>
        </p:txBody>
      </p:sp>
      <p:sp>
        <p:nvSpPr>
          <p:cNvPr id="7" name="Title 1"/>
          <p:cNvSpPr>
            <a:spLocks noGrp="1"/>
          </p:cNvSpPr>
          <p:nvPr>
            <p:ph type="title"/>
          </p:nvPr>
        </p:nvSpPr>
        <p:spPr>
          <a:xfrm>
            <a:off x="89755" y="339502"/>
            <a:ext cx="8964488" cy="742950"/>
          </a:xfrm>
        </p:spPr>
        <p:txBody>
          <a:bodyPr>
            <a:noAutofit/>
          </a:bodyPr>
          <a:lstStyle/>
          <a:p>
            <a:r>
              <a:rPr lang="en-US" sz="3600" dirty="0"/>
              <a:t>Overview of some Compression File Formats</a:t>
            </a:r>
          </a:p>
        </p:txBody>
      </p:sp>
    </p:spTree>
    <p:extLst>
      <p:ext uri="{BB962C8B-B14F-4D97-AF65-F5344CB8AC3E}">
        <p14:creationId xmlns:p14="http://schemas.microsoft.com/office/powerpoint/2010/main" val="1772108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18" y="915566"/>
            <a:ext cx="8892481" cy="3747864"/>
          </a:xfrm>
        </p:spPr>
        <p:txBody>
          <a:bodyPr>
            <a:normAutofit fontScale="92500"/>
          </a:bodyPr>
          <a:lstStyle/>
          <a:p>
            <a:r>
              <a:rPr lang="en-US" dirty="0"/>
              <a:t>Backup is the “</a:t>
            </a:r>
            <a:r>
              <a:rPr lang="en-US" dirty="0">
                <a:solidFill>
                  <a:schemeClr val="tx2"/>
                </a:solidFill>
              </a:rPr>
              <a:t>procedure for making extra copies</a:t>
            </a:r>
            <a:r>
              <a:rPr lang="en-US" dirty="0"/>
              <a:t>” of data “</a:t>
            </a:r>
            <a:r>
              <a:rPr lang="en-US" dirty="0">
                <a:solidFill>
                  <a:schemeClr val="tx2"/>
                </a:solidFill>
              </a:rPr>
              <a:t>in case the original is lost or damaged and must be restored</a:t>
            </a:r>
            <a:r>
              <a:rPr lang="en-US" dirty="0"/>
              <a:t>.” The procedure includes storing the copy in a geographically separate location which is platform independent from the original file and host system.</a:t>
            </a:r>
            <a:endParaRPr lang="en-CA" dirty="0"/>
          </a:p>
          <a:p>
            <a:r>
              <a:rPr lang="en-CA" dirty="0"/>
              <a:t>Having a backup will allow you to </a:t>
            </a:r>
            <a:r>
              <a:rPr lang="en-CA" dirty="0">
                <a:solidFill>
                  <a:schemeClr val="tx2"/>
                </a:solidFill>
              </a:rPr>
              <a:t>recover from lost, broken or stolen hardware</a:t>
            </a:r>
            <a:r>
              <a:rPr lang="en-CA" dirty="0"/>
              <a:t>, and from your own accidental deletions. </a:t>
            </a:r>
          </a:p>
          <a:p>
            <a:r>
              <a:rPr lang="en-CA" dirty="0"/>
              <a:t>You should be in the habit of </a:t>
            </a:r>
            <a:r>
              <a:rPr lang="en-CA" dirty="0">
                <a:solidFill>
                  <a:schemeClr val="tx2"/>
                </a:solidFill>
              </a:rPr>
              <a:t>backing up user created files on your laptop or PC. OS and apps can be restored from their original software providers or a system Restore Point but user created data can only be restored from backups.</a:t>
            </a:r>
          </a:p>
        </p:txBody>
      </p:sp>
      <p:sp>
        <p:nvSpPr>
          <p:cNvPr id="7" name="Title 1"/>
          <p:cNvSpPr>
            <a:spLocks noGrp="1"/>
          </p:cNvSpPr>
          <p:nvPr>
            <p:ph type="title"/>
          </p:nvPr>
        </p:nvSpPr>
        <p:spPr>
          <a:xfrm>
            <a:off x="89755" y="195486"/>
            <a:ext cx="8964488" cy="742950"/>
          </a:xfrm>
        </p:spPr>
        <p:txBody>
          <a:bodyPr>
            <a:noAutofit/>
          </a:bodyPr>
          <a:lstStyle/>
          <a:p>
            <a:r>
              <a:rPr lang="en-US" sz="2800" dirty="0"/>
              <a:t>What is a “Backup” and why do we need backups? </a:t>
            </a:r>
          </a:p>
        </p:txBody>
      </p:sp>
    </p:spTree>
    <p:extLst>
      <p:ext uri="{BB962C8B-B14F-4D97-AF65-F5344CB8AC3E}">
        <p14:creationId xmlns:p14="http://schemas.microsoft.com/office/powerpoint/2010/main" val="11863035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7494"/>
            <a:ext cx="8229600" cy="742950"/>
          </a:xfrm>
        </p:spPr>
        <p:txBody>
          <a:bodyPr>
            <a:normAutofit/>
          </a:bodyPr>
          <a:lstStyle/>
          <a:p>
            <a:r>
              <a:rPr lang="en-CA" dirty="0"/>
              <a:t>When &amp; How to run your Backup</a:t>
            </a:r>
          </a:p>
        </p:txBody>
      </p:sp>
      <p:sp>
        <p:nvSpPr>
          <p:cNvPr id="5" name="Content Placeholder 4"/>
          <p:cNvSpPr>
            <a:spLocks noGrp="1"/>
          </p:cNvSpPr>
          <p:nvPr>
            <p:ph sz="half" idx="2"/>
          </p:nvPr>
        </p:nvSpPr>
        <p:spPr>
          <a:xfrm>
            <a:off x="179512" y="1059582"/>
            <a:ext cx="8784976" cy="3877022"/>
          </a:xfrm>
        </p:spPr>
        <p:txBody>
          <a:bodyPr>
            <a:normAutofit fontScale="92500" lnSpcReduction="10000"/>
          </a:bodyPr>
          <a:lstStyle/>
          <a:p>
            <a:r>
              <a:rPr lang="en-CA" dirty="0">
                <a:solidFill>
                  <a:schemeClr val="tx2"/>
                </a:solidFill>
              </a:rPr>
              <a:t>Automatically</a:t>
            </a:r>
            <a:r>
              <a:rPr lang="en-CA" dirty="0"/>
              <a:t>:</a:t>
            </a:r>
          </a:p>
          <a:p>
            <a:pPr lvl="1">
              <a:buFont typeface="Courier New" panose="02070309020205020404" pitchFamily="49" charset="0"/>
              <a:buChar char="o"/>
            </a:pPr>
            <a:r>
              <a:rPr lang="en-CA" dirty="0"/>
              <a:t>Performed by continuously running backup software that constantly monitors for file changes. Used for Full and Incremental strategy. </a:t>
            </a:r>
          </a:p>
          <a:p>
            <a:r>
              <a:rPr lang="en-CA" dirty="0">
                <a:solidFill>
                  <a:schemeClr val="tx2"/>
                </a:solidFill>
              </a:rPr>
              <a:t>Scheduled</a:t>
            </a:r>
            <a:r>
              <a:rPr lang="en-CA" dirty="0"/>
              <a:t>:</a:t>
            </a:r>
          </a:p>
          <a:p>
            <a:pPr lvl="1">
              <a:buFont typeface="Courier New" panose="02070309020205020404" pitchFamily="49" charset="0"/>
              <a:buChar char="o"/>
            </a:pPr>
            <a:r>
              <a:rPr lang="en-CA" dirty="0"/>
              <a:t>system operator or backup software runs a backup at specific times, such as overnight, when it has the least impact on business operations or at critical business times such as at accounting month/year end. Used for Full, Differential, and Incremental strategy. </a:t>
            </a:r>
          </a:p>
          <a:p>
            <a:r>
              <a:rPr lang="en-CA" dirty="0">
                <a:solidFill>
                  <a:schemeClr val="tx2"/>
                </a:solidFill>
              </a:rPr>
              <a:t>Manual Backup</a:t>
            </a:r>
            <a:r>
              <a:rPr lang="en-CA" dirty="0"/>
              <a:t>:</a:t>
            </a:r>
          </a:p>
          <a:p>
            <a:pPr lvl="1">
              <a:buFont typeface="Courier New" panose="02070309020205020404" pitchFamily="49" charset="0"/>
              <a:buChar char="o"/>
            </a:pPr>
            <a:r>
              <a:rPr lang="en-CA" dirty="0"/>
              <a:t>a user performs backups </a:t>
            </a:r>
            <a:r>
              <a:rPr lang="en-CA" dirty="0">
                <a:solidFill>
                  <a:schemeClr val="tx2"/>
                </a:solidFill>
              </a:rPr>
              <a:t>at their own convenience. Not a </a:t>
            </a:r>
            <a:r>
              <a:rPr lang="en-CA" i="1" dirty="0">
                <a:solidFill>
                  <a:schemeClr val="tx2"/>
                </a:solidFill>
              </a:rPr>
              <a:t>strategy</a:t>
            </a:r>
            <a:r>
              <a:rPr lang="en-CA" dirty="0">
                <a:solidFill>
                  <a:schemeClr val="tx2"/>
                </a:solidFill>
              </a:rPr>
              <a:t>. </a:t>
            </a:r>
          </a:p>
          <a:p>
            <a:pPr lvl="1">
              <a:buFont typeface="Courier New" panose="02070309020205020404" pitchFamily="49" charset="0"/>
              <a:buChar char="o"/>
            </a:pPr>
            <a:r>
              <a:rPr lang="en-CA" dirty="0"/>
              <a:t>It is the </a:t>
            </a:r>
            <a:r>
              <a:rPr lang="en-CA" dirty="0">
                <a:solidFill>
                  <a:schemeClr val="tx2"/>
                </a:solidFill>
              </a:rPr>
              <a:t>least effective method </a:t>
            </a:r>
            <a:r>
              <a:rPr lang="en-CA" dirty="0"/>
              <a:t>(what if you forget to do it?), but it’s </a:t>
            </a:r>
            <a:r>
              <a:rPr lang="en-CA" dirty="0">
                <a:solidFill>
                  <a:schemeClr val="tx2"/>
                </a:solidFill>
              </a:rPr>
              <a:t>better than no backup at all</a:t>
            </a:r>
            <a:r>
              <a:rPr lang="en-CA" dirty="0"/>
              <a:t>! </a:t>
            </a:r>
          </a:p>
          <a:p>
            <a:pPr lvl="1">
              <a:buFont typeface="Courier New" panose="02070309020205020404" pitchFamily="49" charset="0"/>
              <a:buChar char="o"/>
            </a:pPr>
            <a:endParaRPr lang="en-CA" dirty="0"/>
          </a:p>
        </p:txBody>
      </p:sp>
    </p:spTree>
    <p:extLst>
      <p:ext uri="{BB962C8B-B14F-4D97-AF65-F5344CB8AC3E}">
        <p14:creationId xmlns:p14="http://schemas.microsoft.com/office/powerpoint/2010/main" val="1275467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7494"/>
            <a:ext cx="8712968" cy="742950"/>
          </a:xfrm>
        </p:spPr>
        <p:txBody>
          <a:bodyPr/>
          <a:lstStyle/>
          <a:p>
            <a:r>
              <a:rPr lang="en-US" dirty="0"/>
              <a:t>Locations of Backup Media</a:t>
            </a:r>
            <a:endParaRPr lang="en-CA" dirty="0"/>
          </a:p>
        </p:txBody>
      </p:sp>
      <p:sp>
        <p:nvSpPr>
          <p:cNvPr id="4" name="Content Placeholder 3"/>
          <p:cNvSpPr>
            <a:spLocks noGrp="1"/>
          </p:cNvSpPr>
          <p:nvPr>
            <p:ph sz="half" idx="1"/>
          </p:nvPr>
        </p:nvSpPr>
        <p:spPr>
          <a:xfrm>
            <a:off x="0" y="1131590"/>
            <a:ext cx="9289032" cy="3693000"/>
          </a:xfrm>
        </p:spPr>
        <p:txBody>
          <a:bodyPr>
            <a:normAutofit fontScale="92500" lnSpcReduction="10000"/>
          </a:bodyPr>
          <a:lstStyle/>
          <a:p>
            <a:r>
              <a:rPr lang="en-CA" dirty="0"/>
              <a:t>Local:</a:t>
            </a:r>
          </a:p>
          <a:p>
            <a:pPr lvl="1">
              <a:buFont typeface="Courier New" panose="02070309020205020404" pitchFamily="49" charset="0"/>
              <a:buChar char="o"/>
            </a:pPr>
            <a:r>
              <a:rPr lang="en-CA" dirty="0"/>
              <a:t>copies files to a </a:t>
            </a:r>
            <a:r>
              <a:rPr lang="en-CA" dirty="0">
                <a:solidFill>
                  <a:schemeClr val="tx2"/>
                </a:solidFill>
              </a:rPr>
              <a:t>drive </a:t>
            </a:r>
            <a:r>
              <a:rPr lang="en-CA" dirty="0"/>
              <a:t>in use by the system.</a:t>
            </a:r>
          </a:p>
          <a:p>
            <a:pPr lvl="1">
              <a:buFont typeface="Courier New" panose="02070309020205020404" pitchFamily="49" charset="0"/>
              <a:buChar char="o"/>
            </a:pPr>
            <a:r>
              <a:rPr lang="en-CA" dirty="0">
                <a:solidFill>
                  <a:schemeClr val="tx2"/>
                </a:solidFill>
              </a:rPr>
              <a:t>fastest</a:t>
            </a:r>
            <a:r>
              <a:rPr lang="en-CA" dirty="0"/>
              <a:t> and </a:t>
            </a:r>
            <a:r>
              <a:rPr lang="en-CA" dirty="0">
                <a:solidFill>
                  <a:schemeClr val="tx2"/>
                </a:solidFill>
              </a:rPr>
              <a:t>most convenient, but if the computer is lost or malfunctions, so goes the data</a:t>
            </a:r>
            <a:r>
              <a:rPr lang="en-CA" dirty="0"/>
              <a:t>! Just having a </a:t>
            </a:r>
            <a:r>
              <a:rPr lang="en-CA" b="1" dirty="0"/>
              <a:t>copy </a:t>
            </a:r>
            <a:r>
              <a:rPr lang="en-CA" i="1" dirty="0"/>
              <a:t>is not </a:t>
            </a:r>
            <a:r>
              <a:rPr lang="en-CA" dirty="0"/>
              <a:t>a backup. </a:t>
            </a:r>
          </a:p>
          <a:p>
            <a:pPr lvl="1">
              <a:buFont typeface="Courier New" panose="02070309020205020404" pitchFamily="49" charset="0"/>
              <a:buChar char="o"/>
            </a:pPr>
            <a:r>
              <a:rPr lang="en-CA" dirty="0"/>
              <a:t>Local copies may be made to reduce downtime. The copies are then moved to External media or transmitted which is a slower process.</a:t>
            </a:r>
          </a:p>
          <a:p>
            <a:r>
              <a:rPr lang="en-CA" dirty="0"/>
              <a:t>External:</a:t>
            </a:r>
          </a:p>
          <a:p>
            <a:pPr lvl="1"/>
            <a:r>
              <a:rPr lang="en-CA" dirty="0"/>
              <a:t>Copies files to </a:t>
            </a:r>
            <a:r>
              <a:rPr lang="en-CA" dirty="0">
                <a:solidFill>
                  <a:schemeClr val="tx2"/>
                </a:solidFill>
              </a:rPr>
              <a:t>External/Portable/Flash Drive. </a:t>
            </a:r>
            <a:br>
              <a:rPr lang="en-CA" dirty="0">
                <a:solidFill>
                  <a:schemeClr val="tx2"/>
                </a:solidFill>
              </a:rPr>
            </a:br>
            <a:r>
              <a:rPr lang="en-CA" dirty="0">
                <a:solidFill>
                  <a:schemeClr val="tx2"/>
                </a:solidFill>
              </a:rPr>
              <a:t>i.e. a device which can be disconnected from the computer.</a:t>
            </a:r>
          </a:p>
          <a:p>
            <a:pPr lvl="1"/>
            <a:r>
              <a:rPr lang="en-CA" dirty="0"/>
              <a:t>It is a backup when the platform independent device is taken </a:t>
            </a:r>
            <a:r>
              <a:rPr lang="en-CA" dirty="0">
                <a:solidFill>
                  <a:schemeClr val="tx2"/>
                </a:solidFill>
              </a:rPr>
              <a:t>off-site.</a:t>
            </a:r>
            <a:endParaRPr lang="en-CA" dirty="0"/>
          </a:p>
          <a:p>
            <a:pPr lvl="1"/>
            <a:endParaRPr lang="en-CA" dirty="0"/>
          </a:p>
          <a:p>
            <a:pPr lvl="1"/>
            <a:endParaRPr lang="en-CA" dirty="0"/>
          </a:p>
          <a:p>
            <a:endParaRPr lang="en-CA" dirty="0"/>
          </a:p>
          <a:p>
            <a:endParaRPr lang="en-CA" dirty="0"/>
          </a:p>
        </p:txBody>
      </p:sp>
    </p:spTree>
    <p:extLst>
      <p:ext uri="{BB962C8B-B14F-4D97-AF65-F5344CB8AC3E}">
        <p14:creationId xmlns:p14="http://schemas.microsoft.com/office/powerpoint/2010/main" val="293862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Agenda</a:t>
            </a:r>
          </a:p>
        </p:txBody>
      </p:sp>
      <p:sp>
        <p:nvSpPr>
          <p:cNvPr id="5" name="Content Placeholder 4"/>
          <p:cNvSpPr>
            <a:spLocks noGrp="1"/>
          </p:cNvSpPr>
          <p:nvPr>
            <p:ph idx="1"/>
          </p:nvPr>
        </p:nvSpPr>
        <p:spPr>
          <a:xfrm>
            <a:off x="971600" y="1200150"/>
            <a:ext cx="7992888" cy="3657600"/>
          </a:xfrm>
        </p:spPr>
        <p:txBody>
          <a:bodyPr>
            <a:normAutofit/>
          </a:bodyPr>
          <a:lstStyle/>
          <a:p>
            <a:pPr marL="0" indent="0">
              <a:buNone/>
            </a:pPr>
            <a:r>
              <a:rPr lang="en-CA" dirty="0"/>
              <a:t>Activity:</a:t>
            </a:r>
            <a:endParaRPr lang="en-US" dirty="0"/>
          </a:p>
          <a:p>
            <a:pPr marL="457200" lvl="0" indent="-457200">
              <a:buFont typeface="+mj-lt"/>
              <a:buAutoNum type="alphaUcPeriod"/>
            </a:pPr>
            <a:r>
              <a:rPr lang="en-US" dirty="0"/>
              <a:t>Explore File Compression </a:t>
            </a:r>
            <a:r>
              <a:rPr lang="en-US" i="1" dirty="0"/>
              <a:t>à la</a:t>
            </a:r>
            <a:r>
              <a:rPr lang="en-US" dirty="0"/>
              <a:t> LZW</a:t>
            </a:r>
            <a:endParaRPr lang="en-US" sz="2200" dirty="0"/>
          </a:p>
          <a:p>
            <a:pPr marL="457200" indent="-457200">
              <a:buFont typeface="+mj-lt"/>
              <a:buAutoNum type="alphaUcPeriod"/>
            </a:pPr>
            <a:r>
              <a:rPr lang="en-US" dirty="0"/>
              <a:t>Compress various file formats within a ZIP archive and compare their compression factors</a:t>
            </a:r>
          </a:p>
          <a:p>
            <a:pPr marL="457200" indent="-457200">
              <a:buFont typeface="+mj-lt"/>
              <a:buAutoNum type="alphaUcPeriod"/>
            </a:pPr>
            <a:r>
              <a:rPr lang="en-US" dirty="0"/>
              <a:t>Do your own 3-2-1 backup</a:t>
            </a:r>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737" y="1275606"/>
            <a:ext cx="359863" cy="360040"/>
          </a:xfrm>
          <a:prstGeom prst="rect">
            <a:avLst/>
          </a:prstGeom>
        </p:spPr>
      </p:pic>
    </p:spTree>
    <p:extLst>
      <p:ext uri="{BB962C8B-B14F-4D97-AF65-F5344CB8AC3E}">
        <p14:creationId xmlns:p14="http://schemas.microsoft.com/office/powerpoint/2010/main" val="40273667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7494"/>
            <a:ext cx="8712968" cy="742950"/>
          </a:xfrm>
        </p:spPr>
        <p:txBody>
          <a:bodyPr/>
          <a:lstStyle/>
          <a:p>
            <a:r>
              <a:rPr lang="en-US" dirty="0"/>
              <a:t>Locations of Backup Media (Cont’d)</a:t>
            </a:r>
            <a:endParaRPr lang="en-CA" dirty="0"/>
          </a:p>
        </p:txBody>
      </p:sp>
      <p:sp>
        <p:nvSpPr>
          <p:cNvPr id="4" name="Content Placeholder 3"/>
          <p:cNvSpPr>
            <a:spLocks noGrp="1"/>
          </p:cNvSpPr>
          <p:nvPr>
            <p:ph sz="half" idx="1"/>
          </p:nvPr>
        </p:nvSpPr>
        <p:spPr>
          <a:xfrm>
            <a:off x="0" y="1131590"/>
            <a:ext cx="9289032" cy="3816424"/>
          </a:xfrm>
        </p:spPr>
        <p:txBody>
          <a:bodyPr>
            <a:normAutofit fontScale="92500"/>
          </a:bodyPr>
          <a:lstStyle/>
          <a:p>
            <a:r>
              <a:rPr lang="en-CA" dirty="0"/>
              <a:t>Network:</a:t>
            </a:r>
          </a:p>
          <a:p>
            <a:pPr lvl="1">
              <a:buFont typeface="Courier New" panose="02070309020205020404" pitchFamily="49" charset="0"/>
              <a:buChar char="o"/>
            </a:pPr>
            <a:r>
              <a:rPr lang="en-CA" dirty="0"/>
              <a:t>Back up files </a:t>
            </a:r>
            <a:r>
              <a:rPr lang="en-CA" dirty="0">
                <a:solidFill>
                  <a:schemeClr val="tx2"/>
                </a:solidFill>
              </a:rPr>
              <a:t>to the cloud </a:t>
            </a:r>
            <a:r>
              <a:rPr lang="en-CA" dirty="0"/>
              <a:t>(Google Drive, OneDrive, Dropbox, iCloud)</a:t>
            </a:r>
          </a:p>
          <a:p>
            <a:pPr lvl="1">
              <a:buFont typeface="Courier New" panose="02070309020205020404" pitchFamily="49" charset="0"/>
              <a:buChar char="o"/>
            </a:pPr>
            <a:r>
              <a:rPr lang="en-CA" dirty="0"/>
              <a:t>It is </a:t>
            </a:r>
            <a:r>
              <a:rPr lang="en-CA" dirty="0">
                <a:solidFill>
                  <a:schemeClr val="tx2"/>
                </a:solidFill>
              </a:rPr>
              <a:t>a slower option for</a:t>
            </a:r>
            <a:r>
              <a:rPr lang="en-CA" dirty="0"/>
              <a:t> large backup. Cost effective communications bandwidth has significantly less throughput than writing data to a directly attached device.</a:t>
            </a:r>
            <a:endParaRPr lang="en-CA" dirty="0">
              <a:solidFill>
                <a:schemeClr val="tx2"/>
              </a:solidFill>
            </a:endParaRPr>
          </a:p>
          <a:p>
            <a:r>
              <a:rPr lang="en-CA" dirty="0"/>
              <a:t>The best location depends on the type of work you’re doing, the volatility of the data (how quickly it changes), the volume of data, the backup window (available downtime), security considerations, and the speed/availability of restoration.</a:t>
            </a:r>
          </a:p>
        </p:txBody>
      </p:sp>
    </p:spTree>
    <p:extLst>
      <p:ext uri="{BB962C8B-B14F-4D97-AF65-F5344CB8AC3E}">
        <p14:creationId xmlns:p14="http://schemas.microsoft.com/office/powerpoint/2010/main" val="3373969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962EFB7-0851-F828-CF81-DA54B2418198}"/>
              </a:ext>
            </a:extLst>
          </p:cNvPr>
          <p:cNvGrpSpPr/>
          <p:nvPr/>
        </p:nvGrpSpPr>
        <p:grpSpPr>
          <a:xfrm>
            <a:off x="2175968" y="700708"/>
            <a:ext cx="4792065" cy="4443958"/>
            <a:chOff x="2051720" y="700708"/>
            <a:chExt cx="4792065" cy="4443958"/>
          </a:xfrm>
        </p:grpSpPr>
        <p:pic>
          <p:nvPicPr>
            <p:cNvPr id="10" name="Picture 9">
              <a:extLst>
                <a:ext uri="{FF2B5EF4-FFF2-40B4-BE49-F238E27FC236}">
                  <a16:creationId xmlns:a16="http://schemas.microsoft.com/office/drawing/2014/main" id="{CB20A02F-D4AB-0713-166B-1FFF172AA8AE}"/>
                </a:ext>
              </a:extLst>
            </p:cNvPr>
            <p:cNvPicPr>
              <a:picLocks noChangeAspect="1"/>
            </p:cNvPicPr>
            <p:nvPr/>
          </p:nvPicPr>
          <p:blipFill>
            <a:blip r:embed="rId3"/>
            <a:stretch>
              <a:fillRect/>
            </a:stretch>
          </p:blipFill>
          <p:spPr>
            <a:xfrm>
              <a:off x="2051720" y="700708"/>
              <a:ext cx="1695721" cy="4443958"/>
            </a:xfrm>
            <a:prstGeom prst="rect">
              <a:avLst/>
            </a:prstGeom>
          </p:spPr>
        </p:pic>
        <p:pic>
          <p:nvPicPr>
            <p:cNvPr id="3" name="Picture 2">
              <a:extLst>
                <a:ext uri="{FF2B5EF4-FFF2-40B4-BE49-F238E27FC236}">
                  <a16:creationId xmlns:a16="http://schemas.microsoft.com/office/drawing/2014/main" id="{63C63EA9-AED5-4C1B-7E8E-91E5E16064AC}"/>
                </a:ext>
              </a:extLst>
            </p:cNvPr>
            <p:cNvPicPr>
              <a:picLocks noChangeAspect="1"/>
            </p:cNvPicPr>
            <p:nvPr/>
          </p:nvPicPr>
          <p:blipFill>
            <a:blip r:embed="rId4"/>
            <a:stretch>
              <a:fillRect/>
            </a:stretch>
          </p:blipFill>
          <p:spPr>
            <a:xfrm>
              <a:off x="5148064" y="700708"/>
              <a:ext cx="1695721" cy="4443958"/>
            </a:xfrm>
            <a:prstGeom prst="rect">
              <a:avLst/>
            </a:prstGeom>
          </p:spPr>
        </p:pic>
      </p:grpSp>
      <p:pic>
        <p:nvPicPr>
          <p:cNvPr id="5" name="Picture 4">
            <a:extLst>
              <a:ext uri="{FF2B5EF4-FFF2-40B4-BE49-F238E27FC236}">
                <a16:creationId xmlns:a16="http://schemas.microsoft.com/office/drawing/2014/main" id="{E6C8DC83-1F8D-166B-C2A6-DE69BFA0055D}"/>
              </a:ext>
            </a:extLst>
          </p:cNvPr>
          <p:cNvPicPr>
            <a:picLocks noChangeAspect="1"/>
          </p:cNvPicPr>
          <p:nvPr/>
        </p:nvPicPr>
        <p:blipFill rotWithShape="1">
          <a:blip r:embed="rId3"/>
          <a:srcRect l="4922" r="1910"/>
          <a:stretch/>
        </p:blipFill>
        <p:spPr>
          <a:xfrm>
            <a:off x="3825241" y="699542"/>
            <a:ext cx="1579880" cy="4443958"/>
          </a:xfrm>
          <a:prstGeom prst="rect">
            <a:avLst/>
          </a:prstGeom>
        </p:spPr>
      </p:pic>
    </p:spTree>
    <p:extLst>
      <p:ext uri="{BB962C8B-B14F-4D97-AF65-F5344CB8AC3E}">
        <p14:creationId xmlns:p14="http://schemas.microsoft.com/office/powerpoint/2010/main" val="18922036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37" fill="hold" nodeType="clickEffect">
                                  <p:stCondLst>
                                    <p:cond delay="0"/>
                                  </p:stCondLst>
                                  <p:childTnLst>
                                    <p:animEffect transition="out" filter="barn(outVertical)">
                                      <p:cBhvr>
                                        <p:cTn id="11" dur="1500"/>
                                        <p:tgtEl>
                                          <p:spTgt spid="5"/>
                                        </p:tgtEl>
                                      </p:cBhvr>
                                    </p:animEffect>
                                    <p:set>
                                      <p:cBhvr>
                                        <p:cTn id="12" dur="1" fill="hold">
                                          <p:stCondLst>
                                            <p:cond delay="1499"/>
                                          </p:stCondLst>
                                        </p:cTn>
                                        <p:tgtEl>
                                          <p:spTgt spid="5"/>
                                        </p:tgtEl>
                                        <p:attrNameLst>
                                          <p:attrName>style.visibility</p:attrName>
                                        </p:attrNameLst>
                                      </p:cBhvr>
                                      <p:to>
                                        <p:strVal val="hidden"/>
                                      </p:to>
                                    </p:set>
                                  </p:childTnLst>
                                </p:cTn>
                              </p:par>
                              <p:par>
                                <p:cTn id="13" presetID="16" presetClass="entr" presetSubtype="37" fill="hold" nodeType="withEffect">
                                  <p:stCondLst>
                                    <p:cond delay="75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049" y="1189890"/>
            <a:ext cx="9144000" cy="39399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89755" y="339502"/>
            <a:ext cx="8964488" cy="742950"/>
          </a:xfrm>
        </p:spPr>
        <p:txBody>
          <a:bodyPr>
            <a:noAutofit/>
          </a:bodyPr>
          <a:lstStyle/>
          <a:p>
            <a:pPr lvl="0"/>
            <a:r>
              <a:rPr lang="en-US" sz="2800" dirty="0"/>
              <a:t>What is “File Compression?”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1491630"/>
            <a:ext cx="4464496" cy="3348372"/>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051565080"/>
              </p:ext>
            </p:extLst>
          </p:nvPr>
        </p:nvGraphicFramePr>
        <p:xfrm>
          <a:off x="659420" y="1527629"/>
          <a:ext cx="1005840" cy="3291840"/>
        </p:xfrm>
        <a:graphic>
          <a:graphicData uri="http://schemas.openxmlformats.org/drawingml/2006/table">
            <a:tbl>
              <a:tblPr firstRow="1" bandRow="1">
                <a:tableStyleId>{5940675A-B579-460E-94D1-54222C63F5DA}</a:tableStyleId>
              </a:tblPr>
              <a:tblGrid>
                <a:gridCol w="1005840">
                  <a:extLst>
                    <a:ext uri="{9D8B030D-6E8A-4147-A177-3AD203B41FA5}">
                      <a16:colId xmlns:a16="http://schemas.microsoft.com/office/drawing/2014/main" val="492819451"/>
                    </a:ext>
                  </a:extLst>
                </a:gridCol>
              </a:tblGrid>
              <a:tr h="274320">
                <a:tc>
                  <a:txBody>
                    <a:bodyPr/>
                    <a:lstStyle/>
                    <a:p>
                      <a:endParaRPr lang="en-CA" dirty="0"/>
                    </a:p>
                  </a:txBody>
                  <a:tcPr marL="0" marR="0" marT="0" marB="0">
                    <a:solidFill>
                      <a:schemeClr val="accent5">
                        <a:lumMod val="20000"/>
                        <a:lumOff val="80000"/>
                      </a:schemeClr>
                    </a:solidFill>
                  </a:tcPr>
                </a:tc>
                <a:extLst>
                  <a:ext uri="{0D108BD9-81ED-4DB2-BD59-A6C34878D82A}">
                    <a16:rowId xmlns:a16="http://schemas.microsoft.com/office/drawing/2014/main" val="3522175621"/>
                  </a:ext>
                </a:extLst>
              </a:tr>
              <a:tr h="274320">
                <a:tc>
                  <a:txBody>
                    <a:bodyPr/>
                    <a:lstStyle/>
                    <a:p>
                      <a:endParaRPr lang="en-CA" dirty="0"/>
                    </a:p>
                  </a:txBody>
                  <a:tcPr marL="0" marR="0" marT="0" marB="0">
                    <a:solidFill>
                      <a:schemeClr val="accent5">
                        <a:lumMod val="20000"/>
                        <a:lumOff val="80000"/>
                      </a:schemeClr>
                    </a:solidFill>
                  </a:tcPr>
                </a:tc>
                <a:extLst>
                  <a:ext uri="{0D108BD9-81ED-4DB2-BD59-A6C34878D82A}">
                    <a16:rowId xmlns:a16="http://schemas.microsoft.com/office/drawing/2014/main" val="3158106678"/>
                  </a:ext>
                </a:extLst>
              </a:tr>
              <a:tr h="274320">
                <a:tc>
                  <a:txBody>
                    <a:bodyPr/>
                    <a:lstStyle/>
                    <a:p>
                      <a:endParaRPr lang="en-CA" dirty="0"/>
                    </a:p>
                  </a:txBody>
                  <a:tcPr marL="0" marR="0" marT="0" marB="0">
                    <a:solidFill>
                      <a:schemeClr val="accent5">
                        <a:lumMod val="20000"/>
                        <a:lumOff val="80000"/>
                      </a:schemeClr>
                    </a:solidFill>
                  </a:tcPr>
                </a:tc>
                <a:extLst>
                  <a:ext uri="{0D108BD9-81ED-4DB2-BD59-A6C34878D82A}">
                    <a16:rowId xmlns:a16="http://schemas.microsoft.com/office/drawing/2014/main" val="2128096158"/>
                  </a:ext>
                </a:extLst>
              </a:tr>
              <a:tr h="274320">
                <a:tc>
                  <a:txBody>
                    <a:bodyPr/>
                    <a:lstStyle/>
                    <a:p>
                      <a:endParaRPr lang="en-CA" dirty="0"/>
                    </a:p>
                  </a:txBody>
                  <a:tcPr marL="0" marR="0" marT="0" marB="0">
                    <a:solidFill>
                      <a:schemeClr val="accent5">
                        <a:lumMod val="20000"/>
                        <a:lumOff val="80000"/>
                      </a:schemeClr>
                    </a:solidFill>
                  </a:tcPr>
                </a:tc>
                <a:extLst>
                  <a:ext uri="{0D108BD9-81ED-4DB2-BD59-A6C34878D82A}">
                    <a16:rowId xmlns:a16="http://schemas.microsoft.com/office/drawing/2014/main" val="3347156078"/>
                  </a:ext>
                </a:extLst>
              </a:tr>
              <a:tr h="274320">
                <a:tc>
                  <a:txBody>
                    <a:bodyPr/>
                    <a:lstStyle/>
                    <a:p>
                      <a:endParaRPr lang="en-CA" dirty="0"/>
                    </a:p>
                  </a:txBody>
                  <a:tcPr marL="0" marR="0" marT="0" marB="0">
                    <a:solidFill>
                      <a:schemeClr val="accent4">
                        <a:lumMod val="60000"/>
                        <a:lumOff val="40000"/>
                      </a:schemeClr>
                    </a:solidFill>
                  </a:tcPr>
                </a:tc>
                <a:extLst>
                  <a:ext uri="{0D108BD9-81ED-4DB2-BD59-A6C34878D82A}">
                    <a16:rowId xmlns:a16="http://schemas.microsoft.com/office/drawing/2014/main" val="4059328958"/>
                  </a:ext>
                </a:extLst>
              </a:tr>
              <a:tr h="274320">
                <a:tc>
                  <a:txBody>
                    <a:bodyPr/>
                    <a:lstStyle/>
                    <a:p>
                      <a:endParaRPr lang="en-CA" dirty="0"/>
                    </a:p>
                  </a:txBody>
                  <a:tcPr marL="0" marR="0" marT="0" marB="0">
                    <a:solidFill>
                      <a:schemeClr val="accent4">
                        <a:lumMod val="60000"/>
                        <a:lumOff val="40000"/>
                      </a:schemeClr>
                    </a:solidFill>
                  </a:tcPr>
                </a:tc>
                <a:extLst>
                  <a:ext uri="{0D108BD9-81ED-4DB2-BD59-A6C34878D82A}">
                    <a16:rowId xmlns:a16="http://schemas.microsoft.com/office/drawing/2014/main" val="4148532902"/>
                  </a:ext>
                </a:extLst>
              </a:tr>
              <a:tr h="274320">
                <a:tc>
                  <a:txBody>
                    <a:bodyPr/>
                    <a:lstStyle/>
                    <a:p>
                      <a:endParaRPr lang="en-CA" dirty="0"/>
                    </a:p>
                  </a:txBody>
                  <a:tcPr marL="0" marR="0" marT="0" marB="0">
                    <a:solidFill>
                      <a:schemeClr val="accent4">
                        <a:lumMod val="60000"/>
                        <a:lumOff val="40000"/>
                      </a:schemeClr>
                    </a:solidFill>
                  </a:tcPr>
                </a:tc>
                <a:extLst>
                  <a:ext uri="{0D108BD9-81ED-4DB2-BD59-A6C34878D82A}">
                    <a16:rowId xmlns:a16="http://schemas.microsoft.com/office/drawing/2014/main" val="862936409"/>
                  </a:ext>
                </a:extLst>
              </a:tr>
              <a:tr h="274320">
                <a:tc>
                  <a:txBody>
                    <a:bodyPr/>
                    <a:lstStyle/>
                    <a:p>
                      <a:endParaRPr lang="en-CA"/>
                    </a:p>
                  </a:txBody>
                  <a:tcPr marL="0" marR="0" marT="0" marB="0">
                    <a:solidFill>
                      <a:schemeClr val="accent4">
                        <a:lumMod val="60000"/>
                        <a:lumOff val="40000"/>
                      </a:schemeClr>
                    </a:solidFill>
                  </a:tcPr>
                </a:tc>
                <a:extLst>
                  <a:ext uri="{0D108BD9-81ED-4DB2-BD59-A6C34878D82A}">
                    <a16:rowId xmlns:a16="http://schemas.microsoft.com/office/drawing/2014/main" val="1264666840"/>
                  </a:ext>
                </a:extLst>
              </a:tr>
              <a:tr h="274320">
                <a:tc>
                  <a:txBody>
                    <a:bodyPr/>
                    <a:lstStyle/>
                    <a:p>
                      <a:endParaRPr lang="en-CA" dirty="0"/>
                    </a:p>
                  </a:txBody>
                  <a:tcPr marL="0" marR="0" marT="0" marB="0">
                    <a:solidFill>
                      <a:schemeClr val="accent4">
                        <a:lumMod val="60000"/>
                        <a:lumOff val="40000"/>
                      </a:schemeClr>
                    </a:solidFill>
                  </a:tcPr>
                </a:tc>
                <a:extLst>
                  <a:ext uri="{0D108BD9-81ED-4DB2-BD59-A6C34878D82A}">
                    <a16:rowId xmlns:a16="http://schemas.microsoft.com/office/drawing/2014/main" val="3038549520"/>
                  </a:ext>
                </a:extLst>
              </a:tr>
              <a:tr h="274320">
                <a:tc>
                  <a:txBody>
                    <a:bodyPr/>
                    <a:lstStyle/>
                    <a:p>
                      <a:endParaRPr lang="en-CA" dirty="0"/>
                    </a:p>
                  </a:txBody>
                  <a:tcPr marL="0" marR="0" marT="0" marB="0">
                    <a:solidFill>
                      <a:schemeClr val="bg2">
                        <a:lumMod val="75000"/>
                      </a:schemeClr>
                    </a:solidFill>
                  </a:tcPr>
                </a:tc>
                <a:extLst>
                  <a:ext uri="{0D108BD9-81ED-4DB2-BD59-A6C34878D82A}">
                    <a16:rowId xmlns:a16="http://schemas.microsoft.com/office/drawing/2014/main" val="1247643866"/>
                  </a:ext>
                </a:extLst>
              </a:tr>
              <a:tr h="274320">
                <a:tc>
                  <a:txBody>
                    <a:bodyPr/>
                    <a:lstStyle/>
                    <a:p>
                      <a:endParaRPr lang="en-CA" dirty="0"/>
                    </a:p>
                  </a:txBody>
                  <a:tcPr marL="0" marR="0" marT="0" marB="0">
                    <a:solidFill>
                      <a:schemeClr val="bg2">
                        <a:lumMod val="75000"/>
                      </a:schemeClr>
                    </a:solidFill>
                  </a:tcPr>
                </a:tc>
                <a:extLst>
                  <a:ext uri="{0D108BD9-81ED-4DB2-BD59-A6C34878D82A}">
                    <a16:rowId xmlns:a16="http://schemas.microsoft.com/office/drawing/2014/main" val="317098044"/>
                  </a:ext>
                </a:extLst>
              </a:tr>
              <a:tr h="274320">
                <a:tc>
                  <a:txBody>
                    <a:bodyPr/>
                    <a:lstStyle/>
                    <a:p>
                      <a:endParaRPr lang="en-CA" dirty="0"/>
                    </a:p>
                  </a:txBody>
                  <a:tcPr marL="0" marR="0" marT="0" marB="0">
                    <a:solidFill>
                      <a:schemeClr val="bg2">
                        <a:lumMod val="75000"/>
                      </a:schemeClr>
                    </a:solidFill>
                  </a:tcPr>
                </a:tc>
                <a:extLst>
                  <a:ext uri="{0D108BD9-81ED-4DB2-BD59-A6C34878D82A}">
                    <a16:rowId xmlns:a16="http://schemas.microsoft.com/office/drawing/2014/main" val="163858344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216398629"/>
              </p:ext>
            </p:extLst>
          </p:nvPr>
        </p:nvGraphicFramePr>
        <p:xfrm>
          <a:off x="7442504" y="2748361"/>
          <a:ext cx="1159969" cy="822960"/>
        </p:xfrm>
        <a:graphic>
          <a:graphicData uri="http://schemas.openxmlformats.org/drawingml/2006/table">
            <a:tbl>
              <a:tblPr firstRow="1" bandRow="1">
                <a:tableStyleId>{5940675A-B579-460E-94D1-54222C63F5DA}</a:tableStyleId>
              </a:tblPr>
              <a:tblGrid>
                <a:gridCol w="1159969">
                  <a:extLst>
                    <a:ext uri="{9D8B030D-6E8A-4147-A177-3AD203B41FA5}">
                      <a16:colId xmlns:a16="http://schemas.microsoft.com/office/drawing/2014/main" val="492819451"/>
                    </a:ext>
                  </a:extLst>
                </a:gridCol>
              </a:tblGrid>
              <a:tr h="32591">
                <a:tc>
                  <a:txBody>
                    <a:bodyPr/>
                    <a:lstStyle/>
                    <a:p>
                      <a:pPr algn="ctr"/>
                      <a:r>
                        <a:rPr lang="en-US" b="1" dirty="0"/>
                        <a:t>Pink x 4</a:t>
                      </a:r>
                      <a:endParaRPr lang="en-CA" b="1" dirty="0"/>
                    </a:p>
                  </a:txBody>
                  <a:tcPr marL="0" marR="0" marT="0" marB="0">
                    <a:solidFill>
                      <a:schemeClr val="accent5">
                        <a:lumMod val="20000"/>
                        <a:lumOff val="80000"/>
                      </a:schemeClr>
                    </a:solidFill>
                  </a:tcPr>
                </a:tc>
                <a:extLst>
                  <a:ext uri="{0D108BD9-81ED-4DB2-BD59-A6C34878D82A}">
                    <a16:rowId xmlns:a16="http://schemas.microsoft.com/office/drawing/2014/main" val="3347156078"/>
                  </a:ext>
                </a:extLst>
              </a:tr>
              <a:tr h="274320">
                <a:tc>
                  <a:txBody>
                    <a:bodyPr/>
                    <a:lstStyle/>
                    <a:p>
                      <a:pPr algn="ctr" defTabSz="892175"/>
                      <a:r>
                        <a:rPr lang="en-US" b="1" dirty="0"/>
                        <a:t>Green x 5</a:t>
                      </a:r>
                      <a:endParaRPr lang="en-CA" dirty="0"/>
                    </a:p>
                  </a:txBody>
                  <a:tcPr marL="0" marR="0" marT="0" marB="0">
                    <a:solidFill>
                      <a:schemeClr val="accent4">
                        <a:lumMod val="60000"/>
                        <a:lumOff val="40000"/>
                      </a:schemeClr>
                    </a:solidFill>
                  </a:tcPr>
                </a:tc>
                <a:extLst>
                  <a:ext uri="{0D108BD9-81ED-4DB2-BD59-A6C34878D82A}">
                    <a16:rowId xmlns:a16="http://schemas.microsoft.com/office/drawing/2014/main" val="4059328958"/>
                  </a:ext>
                </a:extLst>
              </a:tr>
              <a:tr h="274320">
                <a:tc>
                  <a:txBody>
                    <a:bodyPr/>
                    <a:lstStyle/>
                    <a:p>
                      <a:pPr algn="ctr"/>
                      <a:r>
                        <a:rPr lang="en-US" b="1" dirty="0"/>
                        <a:t>Blue x 3</a:t>
                      </a:r>
                      <a:endParaRPr lang="en-CA" b="1" dirty="0"/>
                    </a:p>
                  </a:txBody>
                  <a:tcPr marL="0" marR="0" marT="0" marB="0">
                    <a:solidFill>
                      <a:schemeClr val="bg2">
                        <a:lumMod val="75000"/>
                      </a:schemeClr>
                    </a:solidFill>
                  </a:tcPr>
                </a:tc>
                <a:extLst>
                  <a:ext uri="{0D108BD9-81ED-4DB2-BD59-A6C34878D82A}">
                    <a16:rowId xmlns:a16="http://schemas.microsoft.com/office/drawing/2014/main" val="1638583449"/>
                  </a:ext>
                </a:extLst>
              </a:tr>
            </a:tbl>
          </a:graphicData>
        </a:graphic>
      </p:graphicFrame>
      <p:sp>
        <p:nvSpPr>
          <p:cNvPr id="4" name="TextBox 3">
            <a:extLst>
              <a:ext uri="{FF2B5EF4-FFF2-40B4-BE49-F238E27FC236}">
                <a16:creationId xmlns:a16="http://schemas.microsoft.com/office/drawing/2014/main" id="{E5A0B261-7B7B-386C-1CA9-562C6FEAFA8A}"/>
              </a:ext>
            </a:extLst>
          </p:cNvPr>
          <p:cNvSpPr txBox="1"/>
          <p:nvPr/>
        </p:nvSpPr>
        <p:spPr>
          <a:xfrm>
            <a:off x="2339752" y="4011910"/>
            <a:ext cx="4464496" cy="369332"/>
          </a:xfrm>
          <a:prstGeom prst="rect">
            <a:avLst/>
          </a:prstGeom>
          <a:noFill/>
        </p:spPr>
        <p:txBody>
          <a:bodyPr wrap="square" rtlCol="0">
            <a:spAutoFit/>
          </a:bodyPr>
          <a:lstStyle/>
          <a:p>
            <a:pPr algn="ctr"/>
            <a:r>
              <a:rPr lang="en-US" dirty="0"/>
              <a:t>Don't store redundant/repeating data.</a:t>
            </a:r>
            <a:endParaRPr lang="en-CA" dirty="0"/>
          </a:p>
        </p:txBody>
      </p:sp>
    </p:spTree>
    <p:extLst>
      <p:ext uri="{BB962C8B-B14F-4D97-AF65-F5344CB8AC3E}">
        <p14:creationId xmlns:p14="http://schemas.microsoft.com/office/powerpoint/2010/main" val="123531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15515" y="1094880"/>
            <a:ext cx="8712968" cy="3693000"/>
          </a:xfrm>
        </p:spPr>
        <p:txBody>
          <a:bodyPr>
            <a:normAutofit fontScale="92500" lnSpcReduction="10000"/>
          </a:bodyPr>
          <a:lstStyle/>
          <a:p>
            <a:r>
              <a:rPr lang="en-US" sz="3200" dirty="0"/>
              <a:t>storing a file’s data in </a:t>
            </a:r>
            <a:r>
              <a:rPr lang="en-US" sz="3200" dirty="0">
                <a:solidFill>
                  <a:schemeClr val="tx2"/>
                </a:solidFill>
              </a:rPr>
              <a:t>less space </a:t>
            </a:r>
            <a:r>
              <a:rPr lang="en-US" sz="3200" dirty="0"/>
              <a:t>by </a:t>
            </a:r>
            <a:br>
              <a:rPr lang="en-US" sz="3200" dirty="0"/>
            </a:br>
            <a:r>
              <a:rPr lang="en-US" sz="3200" dirty="0"/>
              <a:t>“</a:t>
            </a:r>
            <a:r>
              <a:rPr lang="en-US" sz="3200" dirty="0">
                <a:solidFill>
                  <a:schemeClr val="tx2"/>
                </a:solidFill>
              </a:rPr>
              <a:t>minimizing redundancy</a:t>
            </a:r>
            <a:r>
              <a:rPr lang="en-US" sz="3200" dirty="0"/>
              <a:t>” in the content</a:t>
            </a:r>
          </a:p>
          <a:p>
            <a:r>
              <a:rPr lang="en-CA" sz="3200" dirty="0"/>
              <a:t>An </a:t>
            </a:r>
            <a:r>
              <a:rPr lang="en-CA" sz="3200" b="1" dirty="0">
                <a:solidFill>
                  <a:schemeClr val="tx2"/>
                </a:solidFill>
              </a:rPr>
              <a:t>archive</a:t>
            </a:r>
            <a:r>
              <a:rPr lang="en-CA" sz="3200" dirty="0"/>
              <a:t> is a collection of folders and files stored in one file, e.g. </a:t>
            </a:r>
            <a:r>
              <a:rPr lang="en-CA" sz="3200" i="1" dirty="0"/>
              <a:t>filename</a:t>
            </a:r>
            <a:r>
              <a:rPr lang="en-CA" sz="3200" dirty="0"/>
              <a:t>.</a:t>
            </a:r>
            <a:r>
              <a:rPr lang="en-CA" sz="3200" dirty="0">
                <a:hlinkClick r:id="rId3"/>
              </a:rPr>
              <a:t>ZIP</a:t>
            </a:r>
            <a:endParaRPr lang="en-CA" sz="3200" dirty="0"/>
          </a:p>
          <a:p>
            <a:pPr lvl="1"/>
            <a:r>
              <a:rPr lang="en-CA" sz="2800" dirty="0"/>
              <a:t>archives are usually compressed to save space</a:t>
            </a:r>
          </a:p>
          <a:p>
            <a:pPr lvl="1"/>
            <a:r>
              <a:rPr lang="en-CA" sz="2800" dirty="0"/>
              <a:t>archives can be encrypted for security</a:t>
            </a:r>
          </a:p>
          <a:p>
            <a:pPr lvl="1"/>
            <a:r>
              <a:rPr lang="en-CA" sz="2800" dirty="0"/>
              <a:t>ZIP for cross-platform exchange </a:t>
            </a:r>
            <a:r>
              <a:rPr lang="en-CA" sz="2200" dirty="0"/>
              <a:t>(</a:t>
            </a:r>
            <a:r>
              <a:rPr lang="en-CA" sz="2200" dirty="0">
                <a:hlinkClick r:id="rId4"/>
              </a:rPr>
              <a:t>Katz</a:t>
            </a:r>
            <a:r>
              <a:rPr lang="en-CA" sz="2200" dirty="0"/>
              <a:t> &amp; Conway, 1989)</a:t>
            </a:r>
            <a:r>
              <a:rPr lang="en-CA" sz="2800" dirty="0"/>
              <a:t> </a:t>
            </a:r>
          </a:p>
          <a:p>
            <a:r>
              <a:rPr lang="en-CA" sz="3200" dirty="0"/>
              <a:t>local OS options to compress / encrypt local files</a:t>
            </a:r>
          </a:p>
        </p:txBody>
      </p:sp>
      <p:sp>
        <p:nvSpPr>
          <p:cNvPr id="6" name="Title 1"/>
          <p:cNvSpPr>
            <a:spLocks noGrp="1"/>
          </p:cNvSpPr>
          <p:nvPr>
            <p:ph type="title"/>
          </p:nvPr>
        </p:nvSpPr>
        <p:spPr>
          <a:xfrm>
            <a:off x="467544" y="267494"/>
            <a:ext cx="8964488" cy="742950"/>
          </a:xfrm>
        </p:spPr>
        <p:txBody>
          <a:bodyPr>
            <a:noAutofit/>
          </a:bodyPr>
          <a:lstStyle/>
          <a:p>
            <a:r>
              <a:rPr lang="en-US" sz="3600" dirty="0"/>
              <a:t>What is “File Compression?”</a:t>
            </a:r>
          </a:p>
        </p:txBody>
      </p:sp>
    </p:spTree>
    <p:extLst>
      <p:ext uri="{BB962C8B-B14F-4D97-AF65-F5344CB8AC3E}">
        <p14:creationId xmlns:p14="http://schemas.microsoft.com/office/powerpoint/2010/main" val="1479978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42950"/>
          </a:xfrm>
        </p:spPr>
        <p:txBody>
          <a:bodyPr>
            <a:normAutofit/>
          </a:bodyPr>
          <a:lstStyle/>
          <a:p>
            <a:r>
              <a:rPr lang="en-US" sz="3600" dirty="0"/>
              <a:t>Why use File Compression? </a:t>
            </a:r>
            <a:endParaRPr lang="en-CA" sz="3600" dirty="0"/>
          </a:p>
        </p:txBody>
      </p:sp>
      <p:sp>
        <p:nvSpPr>
          <p:cNvPr id="3" name="Content Placeholder 2"/>
          <p:cNvSpPr>
            <a:spLocks noGrp="1"/>
          </p:cNvSpPr>
          <p:nvPr>
            <p:ph idx="1"/>
          </p:nvPr>
        </p:nvSpPr>
        <p:spPr>
          <a:xfrm>
            <a:off x="323528" y="915566"/>
            <a:ext cx="8496944" cy="4104456"/>
          </a:xfrm>
        </p:spPr>
        <p:txBody>
          <a:bodyPr>
            <a:normAutofit fontScale="92500"/>
          </a:bodyPr>
          <a:lstStyle/>
          <a:p>
            <a:pPr>
              <a:spcBef>
                <a:spcPts val="200"/>
              </a:spcBef>
            </a:pPr>
            <a:r>
              <a:rPr lang="en-US" sz="2800" dirty="0"/>
              <a:t>Writing / Sending data takes time (I/O is slow)</a:t>
            </a:r>
          </a:p>
          <a:p>
            <a:pPr lvl="1">
              <a:spcBef>
                <a:spcPts val="200"/>
              </a:spcBef>
            </a:pPr>
            <a:r>
              <a:rPr lang="en-US" sz="2200" dirty="0"/>
              <a:t>Tape – Linear Tape-Open drives on-board compression &amp; encryption</a:t>
            </a:r>
          </a:p>
          <a:p>
            <a:pPr lvl="1">
              <a:spcBef>
                <a:spcPts val="200"/>
              </a:spcBef>
            </a:pPr>
            <a:r>
              <a:rPr lang="en-US" sz="2200" dirty="0"/>
              <a:t>NAS – Network Attached Storage (local + backup/</a:t>
            </a:r>
            <a:r>
              <a:rPr lang="en-US" sz="2200" dirty="0" err="1"/>
              <a:t>passthru</a:t>
            </a:r>
            <a:r>
              <a:rPr lang="en-US" sz="2200" dirty="0"/>
              <a:t> to cloud)</a:t>
            </a:r>
          </a:p>
          <a:p>
            <a:pPr lvl="1">
              <a:spcBef>
                <a:spcPts val="200"/>
              </a:spcBef>
            </a:pPr>
            <a:r>
              <a:rPr lang="en-US" sz="2200" dirty="0"/>
              <a:t>FTP or </a:t>
            </a:r>
            <a:r>
              <a:rPr lang="en-CA" sz="2200" dirty="0"/>
              <a:t>Cloud Storage </a:t>
            </a:r>
            <a:r>
              <a:rPr lang="en-CA" sz="2200" dirty="0">
                <a:hlinkClick r:id="rId3"/>
              </a:rPr>
              <a:t>AWS Glacier, Google Nearline</a:t>
            </a:r>
            <a:endParaRPr lang="en-CA" sz="2200" dirty="0"/>
          </a:p>
          <a:p>
            <a:pPr lvl="1">
              <a:spcBef>
                <a:spcPts val="200"/>
              </a:spcBef>
            </a:pPr>
            <a:r>
              <a:rPr lang="en-US" sz="2200" dirty="0"/>
              <a:t>USB – removable drives (ad hoc, user level only)</a:t>
            </a:r>
          </a:p>
          <a:p>
            <a:pPr>
              <a:spcBef>
                <a:spcPts val="200"/>
              </a:spcBef>
            </a:pPr>
            <a:r>
              <a:rPr lang="en-CA" sz="2800" dirty="0"/>
              <a:t>Encrypt for security</a:t>
            </a:r>
          </a:p>
          <a:p>
            <a:pPr lvl="1">
              <a:spcBef>
                <a:spcPts val="200"/>
              </a:spcBef>
            </a:pPr>
            <a:r>
              <a:rPr lang="en-CA" sz="2400" dirty="0"/>
              <a:t>once drive is dismounted, there is no OS security</a:t>
            </a:r>
          </a:p>
          <a:p>
            <a:pPr lvl="1">
              <a:spcBef>
                <a:spcPts val="200"/>
              </a:spcBef>
            </a:pPr>
            <a:r>
              <a:rPr lang="en-CA" sz="2400" dirty="0"/>
              <a:t>all compression software has an encryption option</a:t>
            </a:r>
          </a:p>
          <a:p>
            <a:r>
              <a:rPr lang="en-CA" sz="2800" dirty="0">
                <a:solidFill>
                  <a:schemeClr val="tx2"/>
                </a:solidFill>
              </a:rPr>
              <a:t>Streaming sends compressed, receiver decompresses</a:t>
            </a:r>
          </a:p>
          <a:p>
            <a:r>
              <a:rPr lang="en-CA" sz="2800" dirty="0">
                <a:solidFill>
                  <a:schemeClr val="tx2"/>
                </a:solidFill>
              </a:rPr>
              <a:t>VoIP compresses data in real-time</a:t>
            </a:r>
          </a:p>
        </p:txBody>
      </p:sp>
    </p:spTree>
    <p:extLst>
      <p:ext uri="{BB962C8B-B14F-4D97-AF65-F5344CB8AC3E}">
        <p14:creationId xmlns:p14="http://schemas.microsoft.com/office/powerpoint/2010/main" val="2226310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03598"/>
            <a:ext cx="9144000" cy="39399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89755" y="339502"/>
            <a:ext cx="8964488" cy="742950"/>
          </a:xfrm>
        </p:spPr>
        <p:txBody>
          <a:bodyPr>
            <a:noAutofit/>
          </a:bodyPr>
          <a:lstStyle/>
          <a:p>
            <a:r>
              <a:rPr lang="en-US" sz="3600" dirty="0"/>
              <a:t>   How File Compression is done</a:t>
            </a:r>
          </a:p>
        </p:txBody>
      </p:sp>
      <p:sp>
        <p:nvSpPr>
          <p:cNvPr id="2" name="TextBox 1"/>
          <p:cNvSpPr txBox="1"/>
          <p:nvPr/>
        </p:nvSpPr>
        <p:spPr>
          <a:xfrm>
            <a:off x="323527" y="1280723"/>
            <a:ext cx="8496944" cy="3724096"/>
          </a:xfrm>
          <a:prstGeom prst="rect">
            <a:avLst/>
          </a:prstGeom>
          <a:noFill/>
        </p:spPr>
        <p:txBody>
          <a:bodyPr wrap="square" rtlCol="0">
            <a:spAutoFit/>
          </a:bodyPr>
          <a:lstStyle/>
          <a:p>
            <a:r>
              <a:rPr lang="en-CA" sz="2800" dirty="0">
                <a:solidFill>
                  <a:schemeClr val="bg1"/>
                </a:solidFill>
              </a:rPr>
              <a:t>Data compression combines:</a:t>
            </a:r>
          </a:p>
          <a:p>
            <a:pPr marL="514350" indent="-514350">
              <a:buFont typeface="+mj-lt"/>
              <a:buAutoNum type="arabicPeriod"/>
            </a:pPr>
            <a:r>
              <a:rPr lang="en-US" sz="2800" b="1" dirty="0">
                <a:solidFill>
                  <a:schemeClr val="bg1"/>
                </a:solidFill>
              </a:rPr>
              <a:t>match and replace duplicate strings using a dictionary:  unique code = "repeating string"</a:t>
            </a:r>
          </a:p>
          <a:p>
            <a:pPr marL="971550" lvl="1" indent="-514350">
              <a:buFont typeface="Wingdings" panose="05000000000000000000" pitchFamily="2" charset="2"/>
              <a:buChar char="Ø"/>
            </a:pPr>
            <a:r>
              <a:rPr lang="en-CA" sz="2400" dirty="0">
                <a:solidFill>
                  <a:schemeClr val="bg1"/>
                </a:solidFill>
              </a:rPr>
              <a:t>Lempel–Ziv–Welch (LZW) compression (</a:t>
            </a:r>
            <a:r>
              <a:rPr lang="en-CA" sz="2400" dirty="0">
                <a:solidFill>
                  <a:schemeClr val="bg1"/>
                </a:solidFill>
                <a:hlinkClick r:id="rId3"/>
              </a:rPr>
              <a:t>1984</a:t>
            </a:r>
            <a:r>
              <a:rPr lang="en-CA" sz="2400" dirty="0">
                <a:solidFill>
                  <a:schemeClr val="bg1"/>
                </a:solidFill>
              </a:rPr>
              <a:t>)</a:t>
            </a:r>
          </a:p>
          <a:p>
            <a:pPr marL="514350" indent="-514350">
              <a:buFont typeface="+mj-lt"/>
              <a:buAutoNum type="arabicPeriod"/>
            </a:pPr>
            <a:r>
              <a:rPr lang="en-US" sz="2800" b="1" dirty="0">
                <a:solidFill>
                  <a:schemeClr val="bg1"/>
                </a:solidFill>
              </a:rPr>
              <a:t>replace 8-bit char with variable bit length symbols based on character frequency</a:t>
            </a:r>
            <a:endParaRPr lang="en-CA" sz="2800" b="1" dirty="0">
              <a:solidFill>
                <a:schemeClr val="bg1"/>
              </a:solidFill>
            </a:endParaRPr>
          </a:p>
          <a:p>
            <a:pPr marL="971550" lvl="1" indent="-514350">
              <a:buFont typeface="Wingdings" panose="05000000000000000000" pitchFamily="2" charset="2"/>
              <a:buChar char="Ø"/>
            </a:pPr>
            <a:r>
              <a:rPr lang="en-CA" sz="2400" dirty="0">
                <a:solidFill>
                  <a:schemeClr val="bg1"/>
                </a:solidFill>
              </a:rPr>
              <a:t>Huffman coding (</a:t>
            </a:r>
            <a:r>
              <a:rPr lang="en-CA" sz="2400" dirty="0">
                <a:solidFill>
                  <a:schemeClr val="bg1"/>
                </a:solidFill>
                <a:hlinkClick r:id="rId4"/>
              </a:rPr>
              <a:t>1952</a:t>
            </a:r>
            <a:r>
              <a:rPr lang="en-CA" sz="2400" dirty="0">
                <a:solidFill>
                  <a:schemeClr val="bg1"/>
                </a:solidFill>
              </a:rPr>
              <a:t>)</a:t>
            </a:r>
          </a:p>
          <a:p>
            <a:pPr marL="971550" lvl="1" indent="-514350">
              <a:buFont typeface="Wingdings" panose="05000000000000000000" pitchFamily="2" charset="2"/>
              <a:buChar char="Ø"/>
            </a:pPr>
            <a:r>
              <a:rPr lang="en-CA" sz="2400" dirty="0">
                <a:solidFill>
                  <a:schemeClr val="bg1"/>
                </a:solidFill>
              </a:rPr>
              <a:t>David A. Huffman was a </a:t>
            </a:r>
            <a:r>
              <a:rPr lang="en-CA" sz="2400" dirty="0" err="1">
                <a:solidFill>
                  <a:schemeClr val="bg1"/>
                </a:solidFill>
              </a:rPr>
              <a:t>Ph.D</a:t>
            </a:r>
            <a:r>
              <a:rPr lang="en-CA" sz="2400" dirty="0">
                <a:solidFill>
                  <a:schemeClr val="bg1"/>
                </a:solidFill>
              </a:rPr>
              <a:t> student at MIT</a:t>
            </a:r>
            <a:br>
              <a:rPr lang="en-CA" sz="2400" dirty="0">
                <a:solidFill>
                  <a:schemeClr val="bg1"/>
                </a:solidFill>
              </a:rPr>
            </a:br>
            <a:r>
              <a:rPr lang="en-CA" sz="2400" dirty="0">
                <a:solidFill>
                  <a:schemeClr val="bg1"/>
                </a:solidFill>
              </a:rPr>
              <a:t>…who didn't know it could not be done.</a:t>
            </a:r>
            <a:endParaRPr lang="en-CA" b="1" dirty="0"/>
          </a:p>
        </p:txBody>
      </p:sp>
    </p:spTree>
    <p:extLst>
      <p:ext uri="{BB962C8B-B14F-4D97-AF65-F5344CB8AC3E}">
        <p14:creationId xmlns:p14="http://schemas.microsoft.com/office/powerpoint/2010/main" val="13192467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2">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465E9C"/>
      </a:hlink>
      <a:folHlink>
        <a:srgbClr val="465E9C"/>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32633</TotalTime>
  <Words>13393</Words>
  <Application>Microsoft Office PowerPoint</Application>
  <PresentationFormat>On-screen Show (16:9)</PresentationFormat>
  <Paragraphs>722</Paragraphs>
  <Slides>40</Slides>
  <Notes>40</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40</vt:i4>
      </vt:variant>
    </vt:vector>
  </HeadingPairs>
  <TitlesOfParts>
    <vt:vector size="53" baseType="lpstr">
      <vt:lpstr>Arial</vt:lpstr>
      <vt:lpstr>Arial</vt:lpstr>
      <vt:lpstr>Arial Narrow</vt:lpstr>
      <vt:lpstr>Calibri</vt:lpstr>
      <vt:lpstr>Consolas</vt:lpstr>
      <vt:lpstr>Courier New</vt:lpstr>
      <vt:lpstr>Franklin Gothic Demi</vt:lpstr>
      <vt:lpstr>Lucida Console</vt:lpstr>
      <vt:lpstr>Roboto</vt:lpstr>
      <vt:lpstr>Segoe UI</vt:lpstr>
      <vt:lpstr>Webdings</vt:lpstr>
      <vt:lpstr>Wingdings</vt:lpstr>
      <vt:lpstr>Clarity</vt:lpstr>
      <vt:lpstr>Computer Principles for Programmers</vt:lpstr>
      <vt:lpstr>News of the Week</vt:lpstr>
      <vt:lpstr>Agenda</vt:lpstr>
      <vt:lpstr>Agenda</vt:lpstr>
      <vt:lpstr>PowerPoint Presentation</vt:lpstr>
      <vt:lpstr>What is “File Compression?”</vt:lpstr>
      <vt:lpstr>What is “File Compression?”</vt:lpstr>
      <vt:lpstr>Why use File Compression? </vt:lpstr>
      <vt:lpstr>   How File Compression is done</vt:lpstr>
      <vt:lpstr>Are Pop Lyrics Getting More Repetitive?  (yes, they are)  Lempel-Ziv-Welch compression ratio used as a measure of repetitive lyric sequences.</vt:lpstr>
      <vt:lpstr>Huffman decoding</vt:lpstr>
      <vt:lpstr>Lossless vs. Lossy Compression</vt:lpstr>
      <vt:lpstr>Lossless versus Lossy</vt:lpstr>
      <vt:lpstr>            HiRes                   CD          MP3/AAC/Spotify                              9,216 kbps                                      1,411 kbps                                  320 kbps                                   653%                                                  100%                              22.7% </vt:lpstr>
      <vt:lpstr>            HiRes                  CD           MP3/AAC/Spotify                              9,216 kbps                                    1,411 kbps                                  320 kbps                                   653%                                                 100%                              22.7% </vt:lpstr>
      <vt:lpstr>Common Compression File Formats</vt:lpstr>
      <vt:lpstr>Drawbacks to Compression</vt:lpstr>
      <vt:lpstr>Why do we need backups? </vt:lpstr>
      <vt:lpstr>Continuous Data Integrity with RAID</vt:lpstr>
      <vt:lpstr>Three characteristics of a Backup</vt:lpstr>
      <vt:lpstr>Classic File Backup Strategy</vt:lpstr>
      <vt:lpstr>Classic File Backup Strategy</vt:lpstr>
      <vt:lpstr>Enterprise backup</vt:lpstr>
      <vt:lpstr>User Level File Recovery … is not backup</vt:lpstr>
      <vt:lpstr>3-2-1 Backup Checklist</vt:lpstr>
      <vt:lpstr>our data is safe in the cloud</vt:lpstr>
      <vt:lpstr>The final word on backups…</vt:lpstr>
      <vt:lpstr>Notes</vt:lpstr>
      <vt:lpstr>PowerPoint Presentation</vt:lpstr>
      <vt:lpstr>Effect of File Compression on Data Transfer</vt:lpstr>
      <vt:lpstr>Compression for end user distribution</vt:lpstr>
      <vt:lpstr>How Compression Works</vt:lpstr>
      <vt:lpstr>How Compression Works (cont’d)</vt:lpstr>
      <vt:lpstr>How Compression Works (cont’d)</vt:lpstr>
      <vt:lpstr>Two types of Compression Formats</vt:lpstr>
      <vt:lpstr>Overview of some Compression File Formats</vt:lpstr>
      <vt:lpstr>What is a “Backup” and why do we need backups? </vt:lpstr>
      <vt:lpstr>When &amp; How to run your Backup</vt:lpstr>
      <vt:lpstr>Locations of Backup Media</vt:lpstr>
      <vt:lpstr>Locations of Backup Media (Cont’d)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Timothy.McKenna@senecacollege.ca;Reza Khojasteh;Marc.Gurwitz@senecacollege.ca;Danny Roy</dc:creator>
  <cp:lastModifiedBy>Tim McKenna</cp:lastModifiedBy>
  <cp:revision>1102</cp:revision>
  <cp:lastPrinted>2019-11-04T02:36:48Z</cp:lastPrinted>
  <dcterms:created xsi:type="dcterms:W3CDTF">2016-05-30T19:06:58Z</dcterms:created>
  <dcterms:modified xsi:type="dcterms:W3CDTF">2024-05-22T14:21:30Z</dcterms:modified>
</cp:coreProperties>
</file>