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32.jpg" ContentType="image/pn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 id="2147484132" r:id="rId2"/>
  </p:sldMasterIdLst>
  <p:notesMasterIdLst>
    <p:notesMasterId r:id="rId46"/>
  </p:notesMasterIdLst>
  <p:sldIdLst>
    <p:sldId id="256" r:id="rId3"/>
    <p:sldId id="339" r:id="rId4"/>
    <p:sldId id="340" r:id="rId5"/>
    <p:sldId id="380" r:id="rId6"/>
    <p:sldId id="530" r:id="rId7"/>
    <p:sldId id="324" r:id="rId8"/>
    <p:sldId id="410" r:id="rId9"/>
    <p:sldId id="432" r:id="rId10"/>
    <p:sldId id="449" r:id="rId11"/>
    <p:sldId id="448" r:id="rId12"/>
    <p:sldId id="529" r:id="rId13"/>
    <p:sldId id="447" r:id="rId14"/>
    <p:sldId id="446" r:id="rId15"/>
    <p:sldId id="437" r:id="rId16"/>
    <p:sldId id="434" r:id="rId17"/>
    <p:sldId id="443" r:id="rId18"/>
    <p:sldId id="435" r:id="rId19"/>
    <p:sldId id="411" r:id="rId20"/>
    <p:sldId id="412" r:id="rId21"/>
    <p:sldId id="452" r:id="rId22"/>
    <p:sldId id="451" r:id="rId23"/>
    <p:sldId id="418" r:id="rId24"/>
    <p:sldId id="445" r:id="rId25"/>
    <p:sldId id="424" r:id="rId26"/>
    <p:sldId id="456" r:id="rId27"/>
    <p:sldId id="420" r:id="rId28"/>
    <p:sldId id="421" r:id="rId29"/>
    <p:sldId id="422" r:id="rId30"/>
    <p:sldId id="417" r:id="rId31"/>
    <p:sldId id="425" r:id="rId32"/>
    <p:sldId id="433" r:id="rId33"/>
    <p:sldId id="453" r:id="rId34"/>
    <p:sldId id="454" r:id="rId35"/>
    <p:sldId id="455" r:id="rId36"/>
    <p:sldId id="528" r:id="rId37"/>
    <p:sldId id="444" r:id="rId38"/>
    <p:sldId id="450" r:id="rId39"/>
    <p:sldId id="442" r:id="rId40"/>
    <p:sldId id="438" r:id="rId41"/>
    <p:sldId id="260" r:id="rId42"/>
    <p:sldId id="429" r:id="rId43"/>
    <p:sldId id="426" r:id="rId44"/>
    <p:sldId id="427"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508"/>
    <a:srgbClr val="08354D"/>
    <a:srgbClr val="030C12"/>
    <a:srgbClr val="1183BD"/>
    <a:srgbClr val="18A0D1"/>
    <a:srgbClr val="0E77B2"/>
    <a:srgbClr val="0D5591"/>
    <a:srgbClr val="32DAEC"/>
    <a:srgbClr val="020A16"/>
    <a:srgbClr val="02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6296" autoAdjust="0"/>
  </p:normalViewPr>
  <p:slideViewPr>
    <p:cSldViewPr>
      <p:cViewPr varScale="1">
        <p:scale>
          <a:sx n="159" d="100"/>
          <a:sy n="159" d="100"/>
        </p:scale>
        <p:origin x="1470" y="132"/>
      </p:cViewPr>
      <p:guideLst>
        <p:guide orient="horz" pos="1620"/>
        <p:guide pos="2880"/>
      </p:guideLst>
    </p:cSldViewPr>
  </p:slideViewPr>
  <p:notesTextViewPr>
    <p:cViewPr>
      <p:scale>
        <a:sx n="3" d="2"/>
        <a:sy n="3" d="2"/>
      </p:scale>
      <p:origin x="0" y="0"/>
    </p:cViewPr>
  </p:notesTextViewPr>
  <p:sorterViewPr>
    <p:cViewPr>
      <p:scale>
        <a:sx n="106" d="100"/>
        <a:sy n="106" d="100"/>
      </p:scale>
      <p:origin x="0" y="0"/>
    </p:cViewPr>
  </p:sorterViewPr>
  <p:notesViewPr>
    <p:cSldViewPr>
      <p:cViewPr varScale="1">
        <p:scale>
          <a:sx n="85" d="100"/>
          <a:sy n="85" d="100"/>
        </p:scale>
        <p:origin x="3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9775B-8F53-4D6D-8CF3-A5EC3380B11F}" type="datetimeFigureOut">
              <a:rPr lang="en-US" smtClean="0"/>
              <a:t>6/12/2024</a:t>
            </a:fld>
            <a:endParaRPr lang="en-US"/>
          </a:p>
        </p:txBody>
      </p:sp>
      <p:sp>
        <p:nvSpPr>
          <p:cNvPr id="4" name="Slide Image Placeholder 3"/>
          <p:cNvSpPr>
            <a:spLocks noGrp="1" noRot="1" noChangeAspect="1"/>
          </p:cNvSpPr>
          <p:nvPr>
            <p:ph type="sldImg" idx="2"/>
          </p:nvPr>
        </p:nvSpPr>
        <p:spPr>
          <a:xfrm>
            <a:off x="2708920" y="685800"/>
            <a:ext cx="3768080" cy="211954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805345"/>
            <a:ext cx="5486400" cy="5652855"/>
          </a:xfrm>
          <a:prstGeom prst="rect">
            <a:avLst/>
          </a:prstGeom>
        </p:spPr>
        <p:txBody>
          <a:bodyPr vert="horz" lIns="91440" tIns="45720" rIns="91440" bIns="45720"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49CAB-11E7-4E46-B3A8-B9759289B5BF}" type="slidenum">
              <a:rPr lang="en-US" smtClean="0"/>
              <a:t>‹#›</a:t>
            </a:fld>
            <a:endParaRPr lang="en-US"/>
          </a:p>
        </p:txBody>
      </p:sp>
    </p:spTree>
    <p:extLst>
      <p:ext uri="{BB962C8B-B14F-4D97-AF65-F5344CB8AC3E}">
        <p14:creationId xmlns:p14="http://schemas.microsoft.com/office/powerpoint/2010/main" val="190865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orix.ca/pric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Edge_comput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Progressive_web_app"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cmag.com/how-to/how-to-use-progressive-web-app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ws.amazon.com/education/awseducat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Application_softwar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thub.com/features/codespac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2.deloitte.com/us/en/insights/topics/strategy/as-a-service-business-model-flexible-consumption.html" TargetMode="Externa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Beethoven%27s_Ninth_Symphony" TargetMode="External"/><Relationship Id="rId3" Type="http://schemas.openxmlformats.org/officeDocument/2006/relationships/hyperlink" Target="https://www.bing.com/search?q=length+of+songs+radio+spotify" TargetMode="External"/><Relationship Id="rId7" Type="http://schemas.openxmlformats.org/officeDocument/2006/relationships/hyperlink" Target="https://en.wikipedia.org/wiki/Norio_Ohga"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theglobeandmail.com/arts/article-juno-awards-2023-song-length-short/" TargetMode="External"/><Relationship Id="rId5" Type="http://schemas.openxmlformats.org/officeDocument/2006/relationships/hyperlink" Target="https://qz.com/1519823/is-spotify-making-songs-shorter/" TargetMode="External"/><Relationship Id="rId4" Type="http://schemas.openxmlformats.org/officeDocument/2006/relationships/hyperlink" Target="https://www.startpage.com/search?q=musical+bridge" TargetMode="External"/><Relationship Id="rId9" Type="http://schemas.openxmlformats.org/officeDocument/2006/relationships/hyperlink" Target="https://www.sandvine.com/global-internet-phenomena-report-2022"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binsights.com/research/5g-next-gen-wireless-syste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Massively_multiplayer_online_role-playing_game"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en.wikipedia.org/wiki/Peer-to-peer_file_sharing#cite_note-2" TargetMode="External"/><Relationship Id="rId4" Type="http://schemas.openxmlformats.org/officeDocument/2006/relationships/hyperlink" Target="https://en.wikipedia.org/wiki/Skyforg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Intra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http://info.cern.ch/hypertext/WWW/TheProject.html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 Original site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 simulation of the first web page is NO LONGER found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http://line-mode.cern.ch/www/hypertext/WWW/TheProject.html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i="0" kern="1200" dirty="0">
                <a:solidFill>
                  <a:schemeClr val="tx1"/>
                </a:solidFill>
                <a:effectLst/>
                <a:latin typeface="+mn-lt"/>
                <a:ea typeface="+mn-ea"/>
                <a:cs typeface="+mn-cs"/>
              </a:rPr>
              <a:t>Original text server simulation (best in Firefox)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b="0" i="0" kern="1200" dirty="0">
                <a:solidFill>
                  <a:schemeClr val="tx1"/>
                </a:solidFill>
                <a:effectLst/>
                <a:latin typeface="+mn-lt"/>
                <a:ea typeface="+mn-ea"/>
                <a:cs typeface="+mn-cs"/>
              </a:rPr>
              <a:t>CERN from the French literally translated as Council for European Research Nuclear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https://www.wired.co.uk/article/first-web-page</a:t>
            </a:r>
          </a:p>
          <a:p>
            <a:r>
              <a:rPr lang="en-CA" dirty="0"/>
              <a:t>- News about</a:t>
            </a:r>
          </a:p>
        </p:txBody>
      </p:sp>
      <p:sp>
        <p:nvSpPr>
          <p:cNvPr id="4" name="Slide Number Placeholder 3"/>
          <p:cNvSpPr>
            <a:spLocks noGrp="1"/>
          </p:cNvSpPr>
          <p:nvPr>
            <p:ph type="sldNum" sz="quarter" idx="10"/>
          </p:nvPr>
        </p:nvSpPr>
        <p:spPr/>
        <p:txBody>
          <a:bodyPr/>
          <a:lstStyle/>
          <a:p>
            <a:fld id="{6CE49CAB-11E7-4E46-B3A8-B9759289B5BF}" type="slidenum">
              <a:rPr lang="en-US" smtClean="0"/>
              <a:t>1</a:t>
            </a:fld>
            <a:endParaRPr lang="en-US"/>
          </a:p>
        </p:txBody>
      </p:sp>
    </p:spTree>
    <p:extLst>
      <p:ext uri="{BB962C8B-B14F-4D97-AF65-F5344CB8AC3E}">
        <p14:creationId xmlns:p14="http://schemas.microsoft.com/office/powerpoint/2010/main" val="73132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b="1" dirty="0"/>
              <a:t>Fibre Optic cables connect the three IXPs to each other.</a:t>
            </a:r>
          </a:p>
          <a:p>
            <a:r>
              <a:rPr lang="en-CA" b="1" u="sng" dirty="0"/>
              <a:t>Tor</a:t>
            </a:r>
            <a:r>
              <a:rPr lang="en-CA" b="1" dirty="0"/>
              <a:t>onto </a:t>
            </a:r>
            <a:r>
              <a:rPr lang="en-CA" b="1" u="sng" dirty="0"/>
              <a:t>I</a:t>
            </a:r>
            <a:r>
              <a:rPr lang="en-CA" b="1" dirty="0"/>
              <a:t>nternet E</a:t>
            </a:r>
            <a:r>
              <a:rPr lang="en-CA" b="1" u="sng" dirty="0"/>
              <a:t>x</a:t>
            </a:r>
            <a:r>
              <a:rPr lang="en-CA" b="1" dirty="0"/>
              <a:t>change Community (</a:t>
            </a:r>
            <a:r>
              <a:rPr lang="en-CA" b="1" dirty="0" err="1"/>
              <a:t>TorIX</a:t>
            </a:r>
            <a:r>
              <a:rPr lang="en-CA" b="1" dirty="0"/>
              <a:t>) is an </a:t>
            </a:r>
            <a:r>
              <a:rPr lang="en-CA" b="1" u="sng" dirty="0"/>
              <a:t>I</a:t>
            </a:r>
            <a:r>
              <a:rPr lang="en-CA" b="1" dirty="0"/>
              <a:t>nternet </a:t>
            </a:r>
            <a:r>
              <a:rPr lang="en-CA" b="1" dirty="0" err="1"/>
              <a:t>e</a:t>
            </a:r>
            <a:r>
              <a:rPr lang="en-CA" b="1" u="sng" dirty="0" err="1"/>
              <a:t>X</a:t>
            </a:r>
            <a:r>
              <a:rPr lang="en-CA" b="1" dirty="0" err="1"/>
              <a:t>change</a:t>
            </a:r>
            <a:r>
              <a:rPr lang="en-CA" b="1" dirty="0"/>
              <a:t> Point.</a:t>
            </a:r>
            <a:endParaRPr lang="en-CA" dirty="0"/>
          </a:p>
          <a:p>
            <a:r>
              <a:rPr lang="en-US" dirty="0"/>
              <a:t>Per https://www.pch.net/ixp/dir</a:t>
            </a:r>
          </a:p>
          <a:p>
            <a:r>
              <a:rPr lang="en-US" dirty="0"/>
              <a:t>Toronto Internet Exchange has 250+ ISPs participants ranking it #1 in Canada, #4 in North America, and #38 in the world.</a:t>
            </a:r>
          </a:p>
          <a:p>
            <a:r>
              <a:rPr lang="en-US" dirty="0" err="1"/>
              <a:t>TorIX</a:t>
            </a:r>
            <a:r>
              <a:rPr lang="en-US" dirty="0"/>
              <a:t> traffic peaks at 1.5Tbps of traffic each day. By traffic, it ranks #1 in Canada, #4 in North America, and #28 in the world.</a:t>
            </a:r>
            <a:br>
              <a:rPr lang="en-US" dirty="0"/>
            </a:br>
            <a:r>
              <a:rPr lang="en-US" dirty="0"/>
              <a:t>See https://www.pch.net/ixp/details/39</a:t>
            </a:r>
          </a:p>
          <a:p>
            <a:endParaRPr lang="en-CA" dirty="0"/>
          </a:p>
          <a:p>
            <a:r>
              <a:rPr lang="en-CA" dirty="0" err="1"/>
              <a:t>TorIX</a:t>
            </a:r>
            <a:r>
              <a:rPr lang="en-CA" dirty="0"/>
              <a:t> is not-for-profit organization which, as of October 2019, has 257 unique autonomous systems representing 278 peer connections and peak traffic rates of 724 Gbit/second.  </a:t>
            </a:r>
          </a:p>
          <a:p>
            <a:r>
              <a:rPr lang="en-CA" dirty="0"/>
              <a:t>https://en.wikipedia.org/wiki/Toronto_Internet_Exchange</a:t>
            </a:r>
          </a:p>
          <a:p>
            <a:r>
              <a:rPr lang="en-CA" dirty="0"/>
              <a:t>https://www.torix.ca/</a:t>
            </a:r>
          </a:p>
          <a:p>
            <a:r>
              <a:rPr lang="en-CA" dirty="0"/>
              <a:t>https://www.torix.ca/peers/ – sort by </a:t>
            </a:r>
            <a:r>
              <a:rPr lang="en-CA" dirty="0" err="1"/>
              <a:t>Gbits</a:t>
            </a:r>
            <a:r>
              <a:rPr lang="en-CA" dirty="0"/>
              <a:t>/sec column to see familiar Internet companies: Cogeco Cable, Amazon, Facebook, Google, Microsoft, </a:t>
            </a:r>
            <a:r>
              <a:rPr lang="en-CA" dirty="0" err="1"/>
              <a:t>Teksavvy</a:t>
            </a:r>
            <a:r>
              <a:rPr lang="en-CA" dirty="0"/>
              <a:t>. Topping the list is "Akamai Technologies" who provide numerous networking services from the Edge to Tier 1.</a:t>
            </a:r>
          </a:p>
          <a:p>
            <a:endParaRPr lang="en-CA" dirty="0"/>
          </a:p>
          <a:p>
            <a:r>
              <a:rPr lang="en-CA" dirty="0"/>
              <a:t>Companies with ASN A</a:t>
            </a:r>
            <a:r>
              <a:rPr lang="en-CA" b="1" dirty="0"/>
              <a:t>utonomous System Number </a:t>
            </a:r>
            <a:r>
              <a:rPr lang="en-CA" b="0" dirty="0"/>
              <a:t>and a presence in one of the above carrier hotels can peer with each other. </a:t>
            </a:r>
            <a:r>
              <a:rPr lang="en-CA" dirty="0"/>
              <a:t>The Exchange operates a members-only portal that allows peers to publish their peering policies, contact other members with peering requests, configure route-server access and options, track traffic usage, etc. The peering traffic is free. </a:t>
            </a:r>
            <a:br>
              <a:rPr lang="en-CA" dirty="0"/>
            </a:br>
            <a:r>
              <a:rPr lang="en-CA" dirty="0" err="1"/>
              <a:t>TorIX</a:t>
            </a:r>
            <a:r>
              <a:rPr lang="en-CA" dirty="0"/>
              <a:t> charges fees for an organization's </a:t>
            </a:r>
            <a:r>
              <a:rPr lang="en-CA" b="0" dirty="0"/>
              <a:t>presence in the carrier hotel, and for </a:t>
            </a:r>
            <a:r>
              <a:rPr lang="en-CA" dirty="0"/>
              <a:t>100GB/sec inter-networking connections (MMR = Meet Me Room).</a:t>
            </a:r>
            <a:br>
              <a:rPr lang="en-CA" dirty="0"/>
            </a:br>
            <a:r>
              <a:rPr lang="en-CA" dirty="0"/>
              <a:t>See </a:t>
            </a:r>
            <a:r>
              <a:rPr lang="en-GB" dirty="0">
                <a:hlinkClick r:id="rId3"/>
              </a:rPr>
              <a:t>Pricing - Toronto Internet Exchange </a:t>
            </a:r>
            <a:r>
              <a:rPr lang="en-GB" dirty="0" err="1">
                <a:hlinkClick r:id="rId3"/>
              </a:rPr>
              <a:t>TorIX</a:t>
            </a:r>
            <a:r>
              <a:rPr lang="en-GB" dirty="0"/>
              <a:t> https://www.torix.ca/pricing/</a:t>
            </a:r>
            <a:endParaRPr lang="en-CA" dirty="0"/>
          </a:p>
          <a:p>
            <a:r>
              <a:rPr lang="en-CA" dirty="0"/>
              <a:t>See https://www.teecom.com/blog/to-the-meet-me-room-and-back-the-most-important-room-in-your-data-center</a:t>
            </a:r>
          </a:p>
          <a:p>
            <a:endParaRPr lang="en-CA" dirty="0"/>
          </a:p>
          <a:p>
            <a:r>
              <a:rPr lang="en-CA" dirty="0"/>
              <a:t>https://ipinfo.io/countries/ca – list of Canadian organisations with ASN A</a:t>
            </a:r>
            <a:r>
              <a:rPr lang="en-CA" b="1" dirty="0"/>
              <a:t>utonomous System Numbers </a:t>
            </a:r>
            <a:endParaRPr lang="en-CA" dirty="0"/>
          </a:p>
          <a:p>
            <a:r>
              <a:rPr lang="en-CA" dirty="0"/>
              <a:t>https://ipinfo.io/AS10265 Seneca College of Applied Arts and Technology with up to 65,536 IP addresses currently active on each network. (Does 65,536 look familiar? It is the number of values a 16-bit integer can 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Seneca peers with 31 other large networks within its Tier 2 provider </a:t>
            </a:r>
            <a:r>
              <a:rPr lang="en-CA" dirty="0" err="1"/>
              <a:t>GTAnet</a:t>
            </a:r>
            <a:r>
              <a:rPr lang="en-CA" dirty="0"/>
              <a:t>, including other Tier 2 network providers, and Humber, Centennial, UofT, </a:t>
            </a:r>
            <a:r>
              <a:rPr lang="en-CA" dirty="0" err="1"/>
              <a:t>YorkU</a:t>
            </a:r>
            <a:r>
              <a:rPr lang="en-CA" dirty="0"/>
              <a:t>, OCAD, TMU (Ryerson), ROM, many Toronto hospitals. </a:t>
            </a:r>
          </a:p>
          <a:p>
            <a:pPr algn="l"/>
            <a:r>
              <a:rPr lang="en-CA" dirty="0"/>
              <a:t>Tier 2 </a:t>
            </a:r>
            <a:r>
              <a:rPr lang="en-GB" b="0" i="0" dirty="0">
                <a:effectLst/>
                <a:latin typeface="proxima-nova"/>
              </a:rPr>
              <a:t>AS549 – </a:t>
            </a:r>
            <a:r>
              <a:rPr lang="en-GB" b="0" i="0" dirty="0" err="1">
                <a:effectLst/>
                <a:latin typeface="proxima-nova"/>
              </a:rPr>
              <a:t>GTAnet</a:t>
            </a:r>
            <a:r>
              <a:rPr lang="en-GB" b="0" i="0" dirty="0">
                <a:effectLst/>
                <a:latin typeface="proxima-nova"/>
              </a:rPr>
              <a:t> Networking http://www.gtanet.ca/  has transit with three Tier 1 providers</a:t>
            </a:r>
            <a:br>
              <a:rPr lang="en-GB" b="0" i="0" dirty="0">
                <a:effectLst/>
                <a:latin typeface="proxima-nova"/>
              </a:rPr>
            </a:br>
            <a:r>
              <a:rPr lang="en-GB" b="0" i="0" dirty="0">
                <a:effectLst/>
                <a:latin typeface="proxima-nova"/>
              </a:rPr>
              <a:t>Seneca, because of its presence at </a:t>
            </a:r>
            <a:r>
              <a:rPr lang="en-GB" b="0" i="0" dirty="0" err="1">
                <a:effectLst/>
                <a:latin typeface="proxima-nova"/>
              </a:rPr>
              <a:t>TorIX</a:t>
            </a:r>
            <a:r>
              <a:rPr lang="en-GB" b="0" i="0" dirty="0">
                <a:effectLst/>
                <a:latin typeface="proxima-nova"/>
              </a:rPr>
              <a:t>, has </a:t>
            </a:r>
            <a:r>
              <a:rPr lang="en-CA" dirty="0"/>
              <a:t>Meet Me Room presence with its major providers: Microsoft 365, AWS (Blackboard), and others.</a:t>
            </a:r>
            <a:endParaRPr lang="en-CA" b="0" dirty="0"/>
          </a:p>
        </p:txBody>
      </p:sp>
      <p:sp>
        <p:nvSpPr>
          <p:cNvPr id="4" name="Slide Number Placeholder 3"/>
          <p:cNvSpPr>
            <a:spLocks noGrp="1"/>
          </p:cNvSpPr>
          <p:nvPr>
            <p:ph type="sldNum" sz="quarter" idx="5"/>
          </p:nvPr>
        </p:nvSpPr>
        <p:spPr/>
        <p:txBody>
          <a:bodyPr/>
          <a:lstStyle/>
          <a:p>
            <a:fld id="{6CE49CAB-11E7-4E46-B3A8-B9759289B5BF}" type="slidenum">
              <a:rPr lang="en-US" smtClean="0"/>
              <a:t>10</a:t>
            </a:fld>
            <a:endParaRPr lang="en-US"/>
          </a:p>
        </p:txBody>
      </p:sp>
    </p:spTree>
    <p:extLst>
      <p:ext uri="{BB962C8B-B14F-4D97-AF65-F5344CB8AC3E}">
        <p14:creationId xmlns:p14="http://schemas.microsoft.com/office/powerpoint/2010/main" val="128823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https://cologix.com/data-centers/toronto/tor1/</a:t>
            </a:r>
          </a:p>
          <a:p>
            <a:r>
              <a:rPr lang="en-US" dirty="0"/>
              <a:t>https://info.gocologix.com/hubfs/Marketing%20Assets/Spec%20Sheets/SS_TOR1%20Toronto%20Data%20Center%202022%20Spec%20Sheet.pdf</a:t>
            </a:r>
          </a:p>
          <a:p>
            <a:r>
              <a:rPr lang="en-US" dirty="0"/>
              <a:t>https://www.fullhost.com/company/infrastructure/toronto-datacenter/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https://www.theglobeandmail.com/report-on-business/a-telecom-nerve-centre-to-a-nation/article560097/</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11</a:t>
            </a:fld>
            <a:endParaRPr lang="en-US"/>
          </a:p>
        </p:txBody>
      </p:sp>
    </p:spTree>
    <p:extLst>
      <p:ext uri="{BB962C8B-B14F-4D97-AF65-F5344CB8AC3E}">
        <p14:creationId xmlns:p14="http://schemas.microsoft.com/office/powerpoint/2010/main" val="298047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https://www.dw.com/en/the-worlds-biggest-internet-hub/av-37146102</a:t>
            </a:r>
          </a:p>
          <a:p>
            <a:r>
              <a:rPr lang="en-CA" dirty="0"/>
              <a:t>https://www.internetsociety.org/issues/ixps/</a:t>
            </a:r>
          </a:p>
          <a:p>
            <a:r>
              <a:rPr lang="en-CA" dirty="0"/>
              <a:t>https://www.ixptoolkit.org/ixps/</a:t>
            </a:r>
          </a:p>
          <a:p>
            <a:endParaRPr lang="en-CA" dirty="0"/>
          </a:p>
          <a:p>
            <a:r>
              <a:rPr lang="en-CA" dirty="0"/>
              <a:t>https://www.internetexchangemap.com/</a:t>
            </a:r>
          </a:p>
          <a:p>
            <a:r>
              <a:rPr lang="en-CA" dirty="0"/>
              <a:t>Zoomable map. Can drill down to a street address.</a:t>
            </a:r>
          </a:p>
          <a:p>
            <a:endParaRPr lang="en-CA" dirty="0"/>
          </a:p>
          <a:p>
            <a:r>
              <a:rPr lang="en-CA" dirty="0"/>
              <a:t>TORIX</a:t>
            </a:r>
          </a:p>
          <a:p>
            <a:r>
              <a:rPr lang="en-CA" dirty="0"/>
              <a:t>https://www.internetexchangemap.com/#/building/8158</a:t>
            </a:r>
          </a:p>
          <a:p>
            <a:r>
              <a:rPr lang="en-CA" dirty="0"/>
              <a:t>https://www.torix.ca/</a:t>
            </a:r>
          </a:p>
          <a:p>
            <a:r>
              <a:rPr lang="en-CA" dirty="0"/>
              <a:t>https://ix.equinix.com/</a:t>
            </a:r>
          </a:p>
          <a:p>
            <a:r>
              <a:rPr lang="en-CA" dirty="0"/>
              <a:t>https://www.megaport.com/</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12</a:t>
            </a:fld>
            <a:endParaRPr lang="en-US"/>
          </a:p>
        </p:txBody>
      </p:sp>
    </p:spTree>
    <p:extLst>
      <p:ext uri="{BB962C8B-B14F-4D97-AF65-F5344CB8AC3E}">
        <p14:creationId xmlns:p14="http://schemas.microsoft.com/office/powerpoint/2010/main" val="3094801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IXP = Internet </a:t>
            </a:r>
            <a:r>
              <a:rPr lang="en-CA" dirty="0" err="1"/>
              <a:t>eXchange</a:t>
            </a:r>
            <a:r>
              <a:rPr lang="en-CA" dirty="0"/>
              <a:t> Points for Tier 1 &amp; 2 providers</a:t>
            </a:r>
          </a:p>
          <a:p>
            <a:r>
              <a:rPr lang="en-CA" dirty="0"/>
              <a:t>https://www.nytimes.com/interactive/2019/03/10/technology/internet-cables-oceans.html</a:t>
            </a:r>
          </a:p>
          <a:p>
            <a:r>
              <a:rPr lang="en-CA" dirty="0"/>
              <a:t>"</a:t>
            </a:r>
            <a:r>
              <a:rPr lang="en-CA" sz="1200" b="0" i="0" kern="1200" dirty="0">
                <a:solidFill>
                  <a:schemeClr val="tx1"/>
                </a:solidFill>
                <a:effectLst/>
                <a:latin typeface="+mn-lt"/>
                <a:ea typeface="+mn-ea"/>
                <a:cs typeface="+mn-cs"/>
              </a:rPr>
              <a:t>about 1.2 million kilometers of cable connect the continents in 2019" or 3 times the distance to the moon.</a:t>
            </a:r>
          </a:p>
          <a:p>
            <a:r>
              <a:rPr lang="en-CA" dirty="0"/>
              <a:t>https://www.submarinecablemap.com/</a:t>
            </a:r>
          </a:p>
          <a:p>
            <a:endParaRPr lang="en-CA" dirty="0"/>
          </a:p>
          <a:p>
            <a:r>
              <a:rPr lang="en-CA" sz="1200" b="1" i="0" kern="1200" dirty="0">
                <a:solidFill>
                  <a:schemeClr val="tx1"/>
                </a:solidFill>
                <a:effectLst/>
                <a:latin typeface="+mn-lt"/>
                <a:ea typeface="+mn-ea"/>
                <a:cs typeface="+mn-cs"/>
              </a:rPr>
              <a:t>Content providers like Microsoft, Google, Facebook and Amazon now own or lease more than half of the undersea bandwidth. They maintain their own private world-wide networks co-located and interacting with Tier 1 &amp; 2 providers in IXPs.</a:t>
            </a:r>
          </a:p>
          <a:p>
            <a:endParaRPr lang="en-CA" sz="1200" b="1"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Google has 13 data centers open around the world, with eight more under construction — all needed to power the trillions of Google searches made each year and the more than 400 hours of video uploaded to YouTube each minute. Demand for undersea cables will only grow as more businesses rely on cloud computing services and the use of artificial intelligence increases. Areas in the world without internet access are now getting access, with the United Nations reporting in 2019 that, for the first time, more than half the global population is now online.</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But, in Africa, only a quarter have online access due to lack of infrastructure and high cost. See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https://qz.com/africa/1656262/google-facebook-building-undersea-internet-cable-for-africa/</a:t>
            </a:r>
          </a:p>
          <a:p>
            <a:endParaRPr lang="en-CA" sz="1200" b="0" i="0" kern="1200" dirty="0">
              <a:solidFill>
                <a:schemeClr val="tx1"/>
              </a:solidFill>
              <a:effectLst/>
              <a:latin typeface="+mn-lt"/>
              <a:ea typeface="+mn-ea"/>
              <a:cs typeface="+mn-cs"/>
            </a:endParaRPr>
          </a:p>
          <a:p>
            <a:r>
              <a:rPr lang="en-CA" dirty="0"/>
              <a:t>How Netflix works: the (hugely simplified) complex stuff that happens every time you hit Play</a:t>
            </a:r>
            <a:br>
              <a:rPr lang="en-CA" dirty="0"/>
            </a:br>
            <a:r>
              <a:rPr lang="en-CA" dirty="0"/>
              <a:t>https://medium.com/refraction-tech-everything/how-netflix-works-the-hugely-simplified-complex-stuff-that-happens-every-time-you-hit-play-3a40c9be254b</a:t>
            </a:r>
          </a:p>
        </p:txBody>
      </p:sp>
      <p:sp>
        <p:nvSpPr>
          <p:cNvPr id="4" name="Slide Number Placeholder 3"/>
          <p:cNvSpPr>
            <a:spLocks noGrp="1"/>
          </p:cNvSpPr>
          <p:nvPr>
            <p:ph type="sldNum" sz="quarter" idx="5"/>
          </p:nvPr>
        </p:nvSpPr>
        <p:spPr/>
        <p:txBody>
          <a:bodyPr/>
          <a:lstStyle/>
          <a:p>
            <a:fld id="{6CE49CAB-11E7-4E46-B3A8-B9759289B5BF}" type="slidenum">
              <a:rPr lang="en-US" smtClean="0"/>
              <a:t>13</a:t>
            </a:fld>
            <a:endParaRPr lang="en-US"/>
          </a:p>
        </p:txBody>
      </p:sp>
    </p:spTree>
    <p:extLst>
      <p:ext uri="{BB962C8B-B14F-4D97-AF65-F5344CB8AC3E}">
        <p14:creationId xmlns:p14="http://schemas.microsoft.com/office/powerpoint/2010/main" val="1128727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US" b="1" dirty="0"/>
              <a:t>Yes, this slide has way too much info on it, done just to emphasize the many "moving parts" it takes to make the internet work.</a:t>
            </a:r>
            <a:endParaRPr lang="en-CA" b="1" dirty="0"/>
          </a:p>
          <a:p>
            <a:r>
              <a:rPr lang="en-US" b="1" i="1" dirty="0"/>
              <a:t>It's not on the quiz.</a:t>
            </a:r>
          </a:p>
          <a:p>
            <a:endParaRPr lang="en-US" b="1" i="1" dirty="0"/>
          </a:p>
          <a:p>
            <a:r>
              <a:rPr lang="en-US" dirty="0"/>
              <a:t>CDN - Content Delivery Networks – how FAANG does it </a:t>
            </a:r>
            <a:br>
              <a:rPr lang="en-US" dirty="0"/>
            </a:br>
            <a:r>
              <a:rPr lang="en-US" dirty="0"/>
              <a:t>https://varunpriolkar.com/2018/12/strategies-to-build-a-global-cdn/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https://www.internetsociety.org/internet/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DNS = </a:t>
            </a:r>
            <a:r>
              <a:rPr lang="en-CA" sz="1200" b="0" i="1" kern="1200" dirty="0">
                <a:solidFill>
                  <a:schemeClr val="tx1"/>
                </a:solidFill>
                <a:effectLst/>
                <a:latin typeface="+mn-lt"/>
                <a:ea typeface="+mn-ea"/>
                <a:cs typeface="+mn-cs"/>
              </a:rPr>
              <a:t>Domain Name System</a:t>
            </a:r>
            <a:r>
              <a:rPr lang="en-CA" sz="1200" b="0" i="0" kern="1200" dirty="0">
                <a:solidFill>
                  <a:schemeClr val="tx1"/>
                </a:solidFill>
                <a:effectLst/>
                <a:latin typeface="+mn-lt"/>
                <a:ea typeface="+mn-ea"/>
                <a:cs typeface="+mn-cs"/>
              </a:rPr>
              <a:t>/Services</a:t>
            </a:r>
            <a:endParaRPr lang="en-CA" dirty="0"/>
          </a:p>
          <a:p>
            <a:endParaRPr lang="en-US" dirty="0"/>
          </a:p>
          <a:p>
            <a:r>
              <a:rPr lang="en-CA" dirty="0"/>
              <a:t>The Internet Corporation for Assigned Names and Numbers (ICANN) governs protocol parameters, Internet number resources (IP addresses) and domain names (through IANA) on behalf of the global Internet community.</a:t>
            </a:r>
          </a:p>
          <a:p>
            <a:r>
              <a:rPr lang="en-US" dirty="0"/>
              <a:t>https://www.icann.org</a:t>
            </a:r>
          </a:p>
          <a:p>
            <a:r>
              <a:rPr lang="en-US" dirty="0"/>
              <a:t>https://www.apnic.net/about-apnic/organization/history-of-apnic/history-of-the-regional-internet-registries/</a:t>
            </a:r>
          </a:p>
          <a:p>
            <a:endParaRPr lang="en-US" dirty="0"/>
          </a:p>
          <a:p>
            <a:r>
              <a:rPr lang="en-CA" dirty="0"/>
              <a:t>Speed, Security, and Safety Through DNS. </a:t>
            </a:r>
          </a:p>
          <a:p>
            <a:r>
              <a:rPr lang="en-CA" dirty="0"/>
              <a:t>https://umbrella.cisco.com/blog/2013/12/11/speed-security-safety-dns/ </a:t>
            </a:r>
          </a:p>
          <a:p>
            <a:endParaRPr lang="en-CA" dirty="0"/>
          </a:p>
          <a:p>
            <a:r>
              <a:rPr lang="en-CA" dirty="0"/>
              <a:t>What Is the Difference between Authoritative and Recursive DNS Nameservers? </a:t>
            </a:r>
          </a:p>
          <a:p>
            <a:r>
              <a:rPr lang="en-US" dirty="0"/>
              <a:t>https://umbrella.cisco.com/blog/2014/07/16/difference-authoritative-recursive-dns-nameservers/</a:t>
            </a:r>
          </a:p>
          <a:p>
            <a:endParaRPr lang="en-US" dirty="0"/>
          </a:p>
          <a:p>
            <a:r>
              <a:rPr lang="en-US" dirty="0"/>
              <a:t>A useful description of how the internet works is found at </a:t>
            </a:r>
          </a:p>
          <a:p>
            <a:r>
              <a:rPr lang="en-US" dirty="0"/>
              <a:t>https://www.eff.org/document/internet-engineers-commentsfcc-nn </a:t>
            </a:r>
          </a:p>
          <a:p>
            <a:endParaRPr lang="en-CA" dirty="0"/>
          </a:p>
          <a:p>
            <a:r>
              <a:rPr lang="en-CA" dirty="0"/>
              <a:t>https://cira.ca/blog/information-technology/infographic-%E2%80%93-dns-canada</a:t>
            </a:r>
          </a:p>
          <a:p>
            <a:r>
              <a:rPr lang="en-CA" dirty="0"/>
              <a:t>https://www.dnsperf.com/</a:t>
            </a:r>
          </a:p>
        </p:txBody>
      </p:sp>
      <p:sp>
        <p:nvSpPr>
          <p:cNvPr id="4" name="Slide Number Placeholder 3"/>
          <p:cNvSpPr>
            <a:spLocks noGrp="1"/>
          </p:cNvSpPr>
          <p:nvPr>
            <p:ph type="sldNum" sz="quarter" idx="10"/>
          </p:nvPr>
        </p:nvSpPr>
        <p:spPr/>
        <p:txBody>
          <a:bodyPr/>
          <a:lstStyle/>
          <a:p>
            <a:fld id="{6CE49CAB-11E7-4E46-B3A8-B9759289B5BF}" type="slidenum">
              <a:rPr lang="en-US" smtClean="0"/>
              <a:t>14</a:t>
            </a:fld>
            <a:endParaRPr lang="en-US"/>
          </a:p>
        </p:txBody>
      </p:sp>
    </p:spTree>
    <p:extLst>
      <p:ext uri="{BB962C8B-B14F-4D97-AF65-F5344CB8AC3E}">
        <p14:creationId xmlns:p14="http://schemas.microsoft.com/office/powerpoint/2010/main" val="228821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sz="1200" b="0" i="0" kern="1200" noProof="0" dirty="0">
                <a:solidFill>
                  <a:schemeClr val="tx1"/>
                </a:solidFill>
                <a:effectLst/>
                <a:latin typeface="+mn-lt"/>
                <a:ea typeface="+mn-ea"/>
                <a:cs typeface="+mn-cs"/>
              </a:rPr>
              <a:t>"We as a society chose to get more connected, and one of the perils of doing that is, the more connected you are with everybody, the more connected you are with malicious people as well." -- Scott Culp, Manager - Microsoft Security Response Center</a:t>
            </a:r>
            <a:br>
              <a:rPr lang="en-CA" noProof="0" dirty="0"/>
            </a:b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People use the Internet because of the opportunities offered by </a:t>
            </a:r>
            <a:r>
              <a:rPr lang="en-US" noProof="0" dirty="0"/>
              <a:t>shared computing and (inter)networking…what are the benefits and deficits?</a:t>
            </a:r>
            <a:endParaRPr lang="en-CA" noProof="0" dirty="0"/>
          </a:p>
          <a:p>
            <a:endParaRPr lang="en-CA" noProof="0" dirty="0"/>
          </a:p>
          <a:p>
            <a:r>
              <a:rPr lang="en-US" noProof="0" dirty="0"/>
              <a:t>We have come to assume the Internet is like a public utility: you expect electricity and water to be available all the time. </a:t>
            </a:r>
          </a:p>
          <a:p>
            <a:r>
              <a:rPr lang="en-US" noProof="0" dirty="0"/>
              <a:t>Most people, but not all governments, consider Internet access to be a civil right. Some assert it is a human right. </a:t>
            </a:r>
          </a:p>
          <a:p>
            <a:r>
              <a:rPr lang="en-US" noProof="0" dirty="0"/>
              <a:t>See https://en.wikipedia.org/wiki/Right_to_Internet_access</a:t>
            </a:r>
          </a:p>
          <a:p>
            <a:endParaRPr lang="en-US" noProof="0" dirty="0"/>
          </a:p>
          <a:p>
            <a:r>
              <a:rPr lang="en-US" noProof="0" dirty="0"/>
              <a:t>We wrongly expect the Internet and its resources to be freely available -- in every sense of "free". This is not about shared computing and networking unless you expect that to exist naturally like gravity and be magically provided to everyone like oxygen.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Downsides (negative) inherent to shared computing and (inter)networking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effort needed for security measures to guard against exposure to bad actors does slow down the pace of Internet success. It costs more and takes longer to develop and deploy 24/7 web applications and to safeguard user privacy … even without the concerns of black hat hacking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Hacking, phishing, ransomware, spoofing, spyware, worms, malware, viruses, BOTS, DDoS attacks.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Email &amp; information overload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Email spam (tragedy of the commons and moral hazard)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Surveillance economy: “would you like to share your location?” Our online behaviour has become raw material which benefits others and exploits users.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It is not true that there is "no privacy" on the Internet. There are many services which take extra care to ensure your privacy, e.g. banking and financial, government services like Canada’s CRA. There are many ways a user can maintain their privacy, e.g. clearing history and cookies regularly, using Firefox &amp; Brave browsers, VPNs, encrypted DNS inquiries, even Tor browsing.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N.B. advertising is not a downside, it supports "free" services like Google and Instagram; this is a bargain we willingly accept by using those services. Just because we don’t like advertising does not mean it is bad in and of itself. Would you think it a good thing if advertising went away completely and Google, Instagram, Twitter, WhatsApp became paid services? …didn’t think 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US" b="0" noProof="0" dirty="0"/>
              <a:t>Network performance deficits and bandwidth constraints are not bad news for the Internet. The Internet became very popular in the late 1990s even with slow dialup. What is bad news is our expectation that anything and everything should be instantly available. Just because you are not willing to spend hundreds of dollars a month on a 10Gb connection to backup/restore your terabyte of data quickly is Bad News only in the sense that you are not rich enough to afford it. That you must manage dozens or hundreds of user accounts is not Bad News – that tech is part of what makes the Internet successful and usable. Or would you like to go back to standing in line to do your banking at a single bricks and mortar location, Monday to Friday between 10am and 3pm? </a:t>
            </a:r>
          </a:p>
          <a:p>
            <a:r>
              <a:rPr lang="en-US" b="0" noProof="0" dirty="0"/>
              <a:t>Sure, people’s accounts can be hacked, but only the careless people who don’t accept the responsibility of ensuring their own security. Is it a pain to have to dig out your keys and lock / unlock your door? Yes, it is. But leaving your home or car door unlocked, then saying the theft of your stuff is entirely someone else’s fault, is not something your insurance company will have sympathy for. </a:t>
            </a:r>
          </a:p>
          <a:p>
            <a:endParaRPr lang="en-US" b="0" noProof="0" dirty="0"/>
          </a:p>
          <a:p>
            <a:r>
              <a:rPr lang="en-US" b="0" noProof="0" dirty="0"/>
              <a:t>Upsides (positive) inherent to shared computing and (inter)networking</a:t>
            </a:r>
          </a:p>
          <a:p>
            <a:endParaRPr lang="en-US" b="0" noProof="0" dirty="0"/>
          </a:p>
          <a:p>
            <a:r>
              <a:rPr lang="en-US" b="0" noProof="0" dirty="0"/>
              <a:t>    Wikipedia and the world-wide sharing of information. See https://wikimediafoundation.org/wiki/Home</a:t>
            </a:r>
          </a:p>
          <a:p>
            <a:r>
              <a:rPr lang="en-US" b="0" noProof="0" dirty="0"/>
              <a:t>    Connecting people, regardless of geography, with common interests</a:t>
            </a:r>
          </a:p>
          <a:p>
            <a:r>
              <a:rPr lang="en-US" b="0" noProof="0" dirty="0"/>
              <a:t>    Order pizza, e-commerce, online shopping. (See what I mean about those user accounts?)</a:t>
            </a:r>
          </a:p>
          <a:p>
            <a:r>
              <a:rPr lang="en-US" b="0" noProof="0" dirty="0"/>
              <a:t>    Cheap long distance telephone rates (made possible by fibre optics and digital technology that replaced analog systems)</a:t>
            </a:r>
          </a:p>
          <a:p>
            <a:r>
              <a:rPr lang="en-US" b="0" noProof="0" dirty="0"/>
              <a:t>    multiplayer online games and virtual reality communities,</a:t>
            </a:r>
          </a:p>
          <a:p>
            <a:r>
              <a:rPr lang="en-US" b="0" noProof="0" dirty="0"/>
              <a:t>    accessible information processing systems such as banking and airline reservation systems that previously required a visit to a bricks &amp; mortar location where experts used the systems on your behalf.</a:t>
            </a:r>
          </a:p>
          <a:p>
            <a:r>
              <a:rPr lang="en-US" b="0" noProof="0" dirty="0"/>
              <a:t>    Digital reputation. Uber and </a:t>
            </a:r>
            <a:r>
              <a:rPr lang="en-US" b="0" noProof="0" dirty="0" err="1"/>
              <a:t>AirBnB</a:t>
            </a:r>
            <a:r>
              <a:rPr lang="en-US" b="0" noProof="0" dirty="0"/>
              <a:t> allow you to get safe transportation and accommodation in a strange city. The reputation of the Uber driver and </a:t>
            </a:r>
            <a:r>
              <a:rPr lang="en-US" b="0" noProof="0" dirty="0" err="1"/>
              <a:t>AirBnB</a:t>
            </a:r>
            <a:r>
              <a:rPr lang="en-US" b="0" noProof="0" dirty="0"/>
              <a:t> host along with your reputation is what makes those business models work; reputation sharing down to the individual provider and user is supported by Internet systems. </a:t>
            </a:r>
          </a:p>
          <a:p>
            <a:endParaRPr lang="en-CA" b="0" noProof="0" dirty="0"/>
          </a:p>
          <a:p>
            <a:pPr marL="0" indent="0" algn="l" defTabSz="914400" rtl="0" eaLnBrk="1" latinLnBrk="0" hangingPunct="1">
              <a:buFontTx/>
              <a:buNone/>
            </a:pPr>
            <a:r>
              <a:rPr lang="en-US" sz="1200" kern="1200" noProof="0" dirty="0">
                <a:solidFill>
                  <a:schemeClr val="tx1"/>
                </a:solidFill>
                <a:latin typeface="+mn-lt"/>
                <a:ea typeface="+mn-ea"/>
                <a:cs typeface="+mn-cs"/>
              </a:rPr>
              <a:t>Search APIs that respect privacy: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latin typeface="+mn-lt"/>
                <a:ea typeface="+mn-ea"/>
                <a:cs typeface="+mn-cs"/>
              </a:rPr>
              <a:t>https://www.qwant.com/</a:t>
            </a:r>
          </a:p>
          <a:p>
            <a:pPr marL="0" indent="0" algn="l" defTabSz="914400" rtl="0" eaLnBrk="1" latinLnBrk="0" hangingPunct="1">
              <a:buFontTx/>
              <a:buNone/>
            </a:pPr>
            <a:r>
              <a:rPr lang="en-US" sz="1200" kern="1200" noProof="0" dirty="0">
                <a:solidFill>
                  <a:schemeClr val="tx1"/>
                </a:solidFill>
                <a:latin typeface="+mn-lt"/>
                <a:ea typeface="+mn-ea"/>
                <a:cs typeface="+mn-cs"/>
              </a:rPr>
              <a:t>https://swisscows.com/</a:t>
            </a:r>
          </a:p>
          <a:p>
            <a:pPr marL="0" indent="0" algn="l" defTabSz="914400" rtl="0" eaLnBrk="1" latinLnBrk="0" hangingPunct="1">
              <a:buFontTx/>
              <a:buNone/>
            </a:pPr>
            <a:r>
              <a:rPr lang="en-US" sz="1200" kern="1200" noProof="0" dirty="0">
                <a:solidFill>
                  <a:schemeClr val="tx1"/>
                </a:solidFill>
                <a:latin typeface="+mn-lt"/>
                <a:ea typeface="+mn-ea"/>
                <a:cs typeface="+mn-cs"/>
              </a:rPr>
              <a:t>https://metager.org/</a:t>
            </a:r>
          </a:p>
          <a:p>
            <a:pPr marL="0" indent="0" algn="l" defTabSz="914400" rtl="0" eaLnBrk="1" latinLnBrk="0" hangingPunct="1">
              <a:buFontTx/>
              <a:buNone/>
            </a:pPr>
            <a:r>
              <a:rPr lang="en-US" sz="1200" kern="1200" noProof="0" dirty="0">
                <a:solidFill>
                  <a:schemeClr val="tx1"/>
                </a:solidFill>
                <a:latin typeface="+mn-lt"/>
                <a:ea typeface="+mn-ea"/>
                <a:cs typeface="+mn-cs"/>
              </a:rPr>
              <a:t>https://searx.be/</a:t>
            </a:r>
          </a:p>
          <a:p>
            <a:pPr marL="0" indent="0" algn="l" defTabSz="914400" rtl="0" eaLnBrk="1" latinLnBrk="0" hangingPunct="1">
              <a:buFontTx/>
              <a:buNone/>
            </a:pPr>
            <a:r>
              <a:rPr lang="en-US" sz="1200" kern="1200" noProof="0" dirty="0">
                <a:solidFill>
                  <a:schemeClr val="tx1"/>
                </a:solidFill>
                <a:latin typeface="+mn-lt"/>
                <a:ea typeface="+mn-ea"/>
                <a:cs typeface="+mn-cs"/>
              </a:rPr>
              <a:t>https://duckduckgo.com/</a:t>
            </a:r>
          </a:p>
          <a:p>
            <a:pPr marL="0" indent="0" algn="l" defTabSz="914400" rtl="0" eaLnBrk="1" latinLnBrk="0" hangingPunct="1">
              <a:buFontTx/>
              <a:buNone/>
            </a:pPr>
            <a:endParaRPr lang="en-CA" sz="1200" kern="1200" noProof="0" dirty="0">
              <a:solidFill>
                <a:schemeClr val="tx1"/>
              </a:solidFill>
              <a:latin typeface="+mn-lt"/>
              <a:ea typeface="+mn-ea"/>
              <a:cs typeface="+mn-cs"/>
            </a:endParaRPr>
          </a:p>
          <a:p>
            <a:pPr marL="0" indent="0" algn="l" defTabSz="914400" rtl="0" eaLnBrk="1" latinLnBrk="0" hangingPunct="1">
              <a:buFontTx/>
              <a:buNone/>
            </a:pPr>
            <a:r>
              <a:rPr lang="en-US" sz="1200" kern="1200" noProof="0" dirty="0">
                <a:solidFill>
                  <a:schemeClr val="tx1"/>
                </a:solidFill>
                <a:latin typeface="+mn-lt"/>
                <a:ea typeface="+mn-ea"/>
                <a:cs typeface="+mn-cs"/>
              </a:rPr>
              <a:t>Wireless networking and mobile communication predate the Internet. Wireless communication became successful, with Marconi’s help, in the 19th century. People used their mobile phones for text messaging beginning in the early 1990s when access to the Internet was via landline telephone dialup. The Internet itself is not more or less valuable via a wired or wireless connection. It was the Internet’s success that drove demand for easy and ubiquitous communication in order to access the inherent value of the Internet.</a:t>
            </a:r>
          </a:p>
          <a:p>
            <a:pPr marL="0" indent="0" algn="l" defTabSz="914400" rtl="0" eaLnBrk="1" latinLnBrk="0" hangingPunct="1">
              <a:buFontTx/>
              <a:buNone/>
            </a:pPr>
            <a:r>
              <a:rPr lang="en-US" sz="1200" kern="1200" noProof="0" dirty="0">
                <a:solidFill>
                  <a:schemeClr val="tx1"/>
                </a:solidFill>
                <a:latin typeface="+mn-lt"/>
                <a:ea typeface="+mn-ea"/>
                <a:cs typeface="+mn-cs"/>
              </a:rPr>
              <a:t>Wireless and mobile are not advantages of shared computing and (inter)networking. Long before the Internet, you could order a taxi or book a hotel room with your phone; you did so based upon the advertising by, social circle reputation of, and your own experience with a taxi company or hotel chain. That phone was likely on a land line, available in everyone's house or at pay phones on many street corners, at gas stations, and most public areas.</a:t>
            </a:r>
          </a:p>
          <a:p>
            <a:pPr marL="0" indent="0" algn="l" defTabSz="914400" rtl="0" eaLnBrk="1" latinLnBrk="0" hangingPunct="1">
              <a:buFontTx/>
              <a:buNone/>
            </a:pPr>
            <a:r>
              <a:rPr lang="en-US" sz="1200" kern="1200" noProof="0" dirty="0">
                <a:solidFill>
                  <a:schemeClr val="tx1"/>
                </a:solidFill>
                <a:latin typeface="+mn-lt"/>
                <a:ea typeface="+mn-ea"/>
                <a:cs typeface="+mn-cs"/>
              </a:rPr>
              <a:t>That you can do the above things from your smart phone is a benefit offered by the smartphone manufacturer and your mobile services provider, not the Internet itself. There is nothing you can do wirelessly that you cannot do at a fixed location computer. In both cases, it is the same Internet. </a:t>
            </a:r>
          </a:p>
          <a:p>
            <a:pPr marL="0" indent="0" algn="l" defTabSz="914400" rtl="0" eaLnBrk="1" latinLnBrk="0" hangingPunct="1">
              <a:buFontTx/>
              <a:buNone/>
            </a:pPr>
            <a:r>
              <a:rPr lang="en-US" sz="1200" kern="1200" noProof="0" dirty="0">
                <a:solidFill>
                  <a:schemeClr val="tx1"/>
                </a:solidFill>
                <a:latin typeface="+mn-lt"/>
                <a:ea typeface="+mn-ea"/>
                <a:cs typeface="+mn-cs"/>
              </a:rPr>
              <a:t>Wireless frees up the user geographically which makes things more convenient, but not more things possible. Uber has higher value to the end user when out and about so the user is willing to pay for a data plan on their mobile phone. Uber gets more business as a result. </a:t>
            </a:r>
            <a:r>
              <a:rPr lang="en-US" sz="1200" kern="1200" noProof="0">
                <a:solidFill>
                  <a:schemeClr val="tx1"/>
                </a:solidFill>
                <a:latin typeface="+mn-lt"/>
                <a:ea typeface="+mn-ea"/>
                <a:cs typeface="+mn-cs"/>
              </a:rPr>
              <a:t>But it does not increase the Internet's value, it makes more frequent use of it.</a:t>
            </a:r>
          </a:p>
          <a:p>
            <a:pPr marL="0" indent="0" algn="l" defTabSz="914400" rtl="0" eaLnBrk="1" latinLnBrk="0" hangingPunct="1">
              <a:buFontTx/>
              <a:buNone/>
            </a:pPr>
            <a:endParaRPr lang="en-US" sz="1200" kern="1200" noProof="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CE49CAB-11E7-4E46-B3A8-B9759289B5BF}" type="slidenum">
              <a:rPr lang="en-US" smtClean="0"/>
              <a:t>15</a:t>
            </a:fld>
            <a:endParaRPr lang="en-US"/>
          </a:p>
        </p:txBody>
      </p:sp>
    </p:spTree>
    <p:extLst>
      <p:ext uri="{BB962C8B-B14F-4D97-AF65-F5344CB8AC3E}">
        <p14:creationId xmlns:p14="http://schemas.microsoft.com/office/powerpoint/2010/main" val="3152900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General computing platforms</a:t>
            </a:r>
          </a:p>
          <a:p>
            <a:r>
              <a:rPr lang="en-CA" dirty="0"/>
              <a:t>1</a:t>
            </a:r>
            <a:r>
              <a:rPr lang="en-CA" baseline="30000" dirty="0"/>
              <a:t>st</a:t>
            </a:r>
            <a:r>
              <a:rPr lang="en-CA" dirty="0"/>
              <a:t> platform: single servers to large data centres</a:t>
            </a:r>
          </a:p>
          <a:p>
            <a:r>
              <a:rPr lang="en-CA" dirty="0"/>
              <a:t>2</a:t>
            </a:r>
            <a:r>
              <a:rPr lang="en-CA" baseline="30000" dirty="0"/>
              <a:t>nd</a:t>
            </a:r>
            <a:r>
              <a:rPr lang="en-CA" dirty="0"/>
              <a:t> platform: 1</a:t>
            </a:r>
            <a:r>
              <a:rPr lang="en-CA" baseline="30000" dirty="0"/>
              <a:t>st</a:t>
            </a:r>
            <a:r>
              <a:rPr lang="en-CA" dirty="0"/>
              <a:t> platforms interconnected with networks and personal computers</a:t>
            </a:r>
          </a:p>
          <a:p>
            <a:r>
              <a:rPr lang="en-CA" dirty="0"/>
              <a:t>3</a:t>
            </a:r>
            <a:r>
              <a:rPr lang="en-CA" baseline="30000" dirty="0"/>
              <a:t>rd</a:t>
            </a:r>
            <a:r>
              <a:rPr lang="en-CA" dirty="0"/>
              <a:t> platforms: 2</a:t>
            </a:r>
            <a:r>
              <a:rPr lang="en-CA" baseline="30000" dirty="0"/>
              <a:t>nd</a:t>
            </a:r>
            <a:r>
              <a:rPr lang="en-CA" dirty="0"/>
              <a:t> platforms grew into clouds with everything to everything connectivity, always on, wired and wireless, intelligent end points like smartphone</a:t>
            </a:r>
          </a:p>
          <a:p>
            <a:r>
              <a:rPr lang="en-CA" dirty="0"/>
              <a:t>4</a:t>
            </a:r>
            <a:r>
              <a:rPr lang="en-CA" baseline="30000" dirty="0"/>
              <a:t>th</a:t>
            </a:r>
            <a:r>
              <a:rPr lang="en-CA" dirty="0"/>
              <a:t> platform will be edge computing where end points become end nodes that can computer together without needing a cloud connection. i.e. Distributed computing.</a:t>
            </a:r>
          </a:p>
          <a:p>
            <a:r>
              <a:rPr lang="en-GB" dirty="0">
                <a:hlinkClick r:id="rId3"/>
              </a:rPr>
              <a:t>Edge computing – Wikipedia</a:t>
            </a:r>
            <a:r>
              <a:rPr lang="en-CA" dirty="0"/>
              <a:t> https://en.wikipedia.org/wiki/Edge_computing</a:t>
            </a:r>
          </a:p>
          <a:p>
            <a:endParaRPr lang="en-CA" dirty="0"/>
          </a:p>
          <a:p>
            <a:r>
              <a:rPr lang="en-CA" dirty="0"/>
              <a:t>Graphic from https://idc-cema.com/eng/consulting/technologies</a:t>
            </a:r>
          </a:p>
          <a:p>
            <a:r>
              <a:rPr lang="en-CA" dirty="0"/>
              <a:t>https://en.wikipedia.org/wiki/Third_platform</a:t>
            </a:r>
          </a:p>
          <a:p>
            <a:endParaRPr lang="en-CA" dirty="0"/>
          </a:p>
          <a:p>
            <a:r>
              <a:rPr lang="en-CA" dirty="0"/>
              <a:t>https://www.forbes.com/sites/steveandriole/2019/02/06/the-microsoft-amazon-ibm-google-clouds-enable-emerging-technologies-and-everything-else/</a:t>
            </a:r>
          </a:p>
          <a:p>
            <a:r>
              <a:rPr lang="en-CA" dirty="0"/>
              <a:t>https://www.infoworld.com/article/2683784/cloud-computing/what-is-cloud-computing.html</a:t>
            </a:r>
          </a:p>
          <a:p>
            <a:r>
              <a:rPr lang="en-CA" dirty="0"/>
              <a:t>https://www.datamation.com/amp/cloud-computing/how-the-public-cloud-drives-emerging-technologies.html</a:t>
            </a:r>
          </a:p>
          <a:p>
            <a:endParaRPr lang="en-CA" dirty="0"/>
          </a:p>
          <a:p>
            <a:r>
              <a:rPr lang="en-CA" dirty="0"/>
              <a:t>CIO = Chief Information Officers</a:t>
            </a:r>
          </a:p>
          <a:p>
            <a:r>
              <a:rPr lang="en-CA" dirty="0" err="1"/>
              <a:t>LoBs</a:t>
            </a:r>
            <a:r>
              <a:rPr lang="en-CA" dirty="0"/>
              <a:t> = An LOB (</a:t>
            </a:r>
            <a:r>
              <a:rPr lang="en-CA" b="1" dirty="0"/>
              <a:t>line-of-business</a:t>
            </a:r>
            <a:r>
              <a:rPr lang="en-CA" dirty="0"/>
              <a:t>) is a general term that describes the products or services offered by a </a:t>
            </a:r>
            <a:r>
              <a:rPr lang="en-CA" b="1" dirty="0"/>
              <a:t>business</a:t>
            </a:r>
            <a:r>
              <a:rPr lang="en-CA" dirty="0"/>
              <a:t> or manufacturer. A </a:t>
            </a:r>
            <a:r>
              <a:rPr lang="en-CA" b="1" dirty="0"/>
              <a:t>company</a:t>
            </a:r>
            <a:r>
              <a:rPr lang="en-CA" dirty="0"/>
              <a:t> that manufactures solid state disk drives, for example, might claim their LOB is data storage.</a:t>
            </a:r>
          </a:p>
          <a:p>
            <a:r>
              <a:rPr lang="en-CA" dirty="0"/>
              <a:t>Enterprise = a for-profit business or company. In the context of ICT, it often means 'systems at scale' to support a very large business.</a:t>
            </a:r>
          </a:p>
          <a:p>
            <a:r>
              <a:rPr lang="en-CA" dirty="0"/>
              <a:t>SMB = Small to Medium sized Business. aka SME Small to Medium sized Enterprise</a:t>
            </a:r>
          </a:p>
          <a:p>
            <a:r>
              <a:rPr lang="en-CA" dirty="0"/>
              <a:t>SP = Service Provider</a:t>
            </a:r>
          </a:p>
          <a:p>
            <a:r>
              <a:rPr lang="en-CA" dirty="0"/>
              <a:t>Emerging Markets = growing economies</a:t>
            </a:r>
          </a:p>
          <a:p>
            <a:r>
              <a:rPr lang="en-CA" dirty="0"/>
              <a:t>https://www.raconteur.net/technology/cloud-computing-emerging-markets</a:t>
            </a:r>
            <a:br>
              <a:rPr lang="en-CA" dirty="0"/>
            </a:br>
            <a:r>
              <a:rPr lang="en-CA" dirty="0"/>
              <a:t>http://conferences.computer.org/ccem/about.html</a:t>
            </a:r>
          </a:p>
          <a:p>
            <a:r>
              <a:rPr lang="en-CA" dirty="0"/>
              <a:t>https://www.i-scoop.eu/digital-transformation/the-third-platform/</a:t>
            </a:r>
          </a:p>
          <a:p>
            <a:r>
              <a:rPr lang="en-CA" dirty="0"/>
              <a:t>https://www.itworldcanada.com/article/master-third-platform-technologies-with-these-3-experts/397842</a:t>
            </a:r>
          </a:p>
        </p:txBody>
      </p:sp>
      <p:sp>
        <p:nvSpPr>
          <p:cNvPr id="4" name="Slide Number Placeholder 3"/>
          <p:cNvSpPr>
            <a:spLocks noGrp="1"/>
          </p:cNvSpPr>
          <p:nvPr>
            <p:ph type="sldNum" sz="quarter" idx="5"/>
          </p:nvPr>
        </p:nvSpPr>
        <p:spPr/>
        <p:txBody>
          <a:bodyPr/>
          <a:lstStyle/>
          <a:p>
            <a:fld id="{6CE49CAB-11E7-4E46-B3A8-B9759289B5BF}" type="slidenum">
              <a:rPr lang="en-US" smtClean="0"/>
              <a:t>16</a:t>
            </a:fld>
            <a:endParaRPr lang="en-US"/>
          </a:p>
        </p:txBody>
      </p:sp>
    </p:spTree>
    <p:extLst>
      <p:ext uri="{BB962C8B-B14F-4D97-AF65-F5344CB8AC3E}">
        <p14:creationId xmlns:p14="http://schemas.microsoft.com/office/powerpoint/2010/main" val="121786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u="sng" noProof="0" dirty="0"/>
              <a:t>1</a:t>
            </a:r>
            <a:r>
              <a:rPr lang="en-CA" u="sng" baseline="30000" noProof="0" dirty="0"/>
              <a:t>st</a:t>
            </a:r>
            <a:r>
              <a:rPr lang="en-CA" u="sng" noProof="0" dirty="0"/>
              <a:t> platform</a:t>
            </a:r>
            <a:br>
              <a:rPr lang="en-CA" noProof="0" dirty="0"/>
            </a:br>
            <a:r>
              <a:rPr lang="en-CA" noProof="0" dirty="0"/>
              <a:t>Fixed function terminals, so called “dumb” terminals, are hardware or emulation software whose behaviour is completely controlled by a “host” computer system. The terminal does not change, does not have its own 'state' or local persistent storage, and has little, if any, software logic capabilities (no sequential, iterative, or decision logic ability). As interfaces changed from simple characters to graphics, the term “t</a:t>
            </a:r>
            <a:r>
              <a:rPr lang="en-US" dirty="0" err="1"/>
              <a:t>hin</a:t>
            </a:r>
            <a:r>
              <a:rPr lang="en-US" dirty="0"/>
              <a:t> client” came into use. “Thin” distinguished it from general purpose, stand-alone personal computers. See https://en.wikipedia.org/wiki/Computer_terminal and https://en.wikipedia.org/wiki/Thin_client  </a:t>
            </a:r>
            <a:endParaRPr lang="en-CA" noProof="0" dirty="0"/>
          </a:p>
          <a:p>
            <a:endParaRPr lang="en-CA" noProof="0" dirty="0"/>
          </a:p>
          <a:p>
            <a:r>
              <a:rPr lang="en-CA" noProof="0" dirty="0"/>
              <a:t>Only the server's state changes and only it has persistent storage. The client's actions are determined by the server; the client does not make its own decisions. The thin client’s only job is to transfer information from the end-user's keyboard to the host computer system and back to terminal's screen for the end-user to see.</a:t>
            </a:r>
          </a:p>
          <a:p>
            <a:endParaRPr lang="en-CA" sz="1200" b="0" i="0" kern="1200" noProof="0" dirty="0">
              <a:solidFill>
                <a:schemeClr val="tx1"/>
              </a:solidFill>
              <a:effectLst/>
              <a:latin typeface="+mn-lt"/>
              <a:ea typeface="+mn-ea"/>
              <a:cs typeface="+mn-cs"/>
            </a:endParaRPr>
          </a:p>
          <a:p>
            <a:r>
              <a:rPr lang="en-CA" sz="1200" b="0" i="0" kern="1200" noProof="0" dirty="0">
                <a:solidFill>
                  <a:schemeClr val="tx1"/>
                </a:solidFill>
                <a:effectLst/>
                <a:latin typeface="+mn-lt"/>
                <a:ea typeface="+mn-ea"/>
                <a:cs typeface="+mn-cs"/>
              </a:rPr>
              <a:t>The DEC VT-100 (1978) established the standard for terminal connections to UNIX hosts. It was a video display implementation of old teletype terminals which input from keyboards and punched paper tape and output by printing on a roll of paper similar to a typewriter (line feeds and carriage returns). This “dumb” terminal had lots of smarts for cursor and color control making the entire 24 line by 80 column screen addressable and controllable by a program using ANSI escape codes, i.e. a sequence starting with the character ESC, ASCII decimal 27. These sequences told the terminal to </a:t>
            </a:r>
            <a:r>
              <a:rPr lang="en-CA" noProof="0" dirty="0"/>
              <a:t>underline, dim, reverse-video, or change colour using line/column coordinates, and especially to simply clear the display and position the cursor. Terminals were "dumb" because they communicated with the host computer </a:t>
            </a:r>
            <a:r>
              <a:rPr lang="en-CA" i="1" noProof="0" dirty="0"/>
              <a:t>keystroke by keystroke</a:t>
            </a:r>
            <a:r>
              <a:rPr lang="en-CA" noProof="0" dirty="0"/>
              <a:t>. A keycode was sent from the terminal's keyboard to the host computer which recognized it and sent the character back to the terminal to display. For example, the user tripped the switch under the "A" key-cap, the terminal sends the key code to the server, the server recognizes and sends the "a" to the terminal which displays it on the screen. The terminal is so dumb, it does not know what character the user typed until the server tells it.</a:t>
            </a:r>
            <a:br>
              <a:rPr lang="en-CA" noProof="0" dirty="0"/>
            </a:br>
            <a:r>
              <a:rPr lang="en-CA" noProof="0" dirty="0"/>
              <a:t>This is why you can type ahead of the display… it   c a n   t  </a:t>
            </a:r>
            <a:r>
              <a:rPr lang="en-CA" noProof="0" dirty="0" err="1"/>
              <a:t>ak</a:t>
            </a:r>
            <a:r>
              <a:rPr lang="en-CA" noProof="0" dirty="0"/>
              <a:t>  e    a long time  </a:t>
            </a:r>
            <a:r>
              <a:rPr lang="en-CA" noProof="0" dirty="0" err="1"/>
              <a:t>fo</a:t>
            </a:r>
            <a:r>
              <a:rPr lang="en-CA" noProof="0" dirty="0"/>
              <a:t> r   a  </a:t>
            </a:r>
            <a:r>
              <a:rPr lang="en-CA" noProof="0" dirty="0" err="1"/>
              <a:t>charac</a:t>
            </a:r>
            <a:r>
              <a:rPr lang="en-CA" noProof="0" dirty="0"/>
              <a:t>  </a:t>
            </a:r>
            <a:r>
              <a:rPr lang="en-CA" noProof="0" dirty="0" err="1"/>
              <a:t>ter</a:t>
            </a:r>
            <a:r>
              <a:rPr lang="en-CA" noProof="0" dirty="0"/>
              <a:t> to ma </a:t>
            </a:r>
            <a:r>
              <a:rPr lang="en-CA" noProof="0" dirty="0" err="1"/>
              <a:t>ke</a:t>
            </a:r>
            <a:r>
              <a:rPr lang="en-CA" noProof="0" dirty="0"/>
              <a:t> a round trip from keyboard to s c r </a:t>
            </a:r>
            <a:r>
              <a:rPr lang="en-CA" noProof="0" dirty="0" err="1"/>
              <a:t>een</a:t>
            </a:r>
            <a:r>
              <a:rPr lang="en-CA" noProof="0" dirty="0"/>
              <a:t>.</a:t>
            </a:r>
            <a:endParaRPr lang="en-CA" sz="1200" b="0" i="0" kern="1200" noProof="0" dirty="0">
              <a:solidFill>
                <a:schemeClr val="tx1"/>
              </a:solidFill>
              <a:effectLst/>
              <a:latin typeface="+mn-lt"/>
              <a:ea typeface="+mn-ea"/>
              <a:cs typeface="+mn-cs"/>
            </a:endParaRPr>
          </a:p>
          <a:p>
            <a:r>
              <a:rPr lang="en-CA" sz="1200" b="0" i="0" kern="1200" noProof="0" dirty="0">
                <a:solidFill>
                  <a:schemeClr val="tx1"/>
                </a:solidFill>
                <a:effectLst/>
                <a:latin typeface="+mn-lt"/>
                <a:ea typeface="+mn-ea"/>
                <a:cs typeface="+mn-cs"/>
              </a:rPr>
              <a:t>See</a:t>
            </a:r>
          </a:p>
          <a:p>
            <a:r>
              <a:rPr lang="en-CA" sz="1200" b="0" i="0" kern="1200" noProof="0" dirty="0">
                <a:solidFill>
                  <a:schemeClr val="tx1"/>
                </a:solidFill>
                <a:effectLst/>
                <a:latin typeface="+mn-lt"/>
                <a:ea typeface="+mn-ea"/>
                <a:cs typeface="+mn-cs"/>
              </a:rPr>
              <a:t>https://vt100.net/docs/vt100-ug/chapter3.html</a:t>
            </a:r>
          </a:p>
          <a:p>
            <a:r>
              <a:rPr lang="en-CA" sz="1200" b="0" i="0" kern="1200" noProof="0" dirty="0">
                <a:solidFill>
                  <a:schemeClr val="tx1"/>
                </a:solidFill>
                <a:effectLst/>
                <a:latin typeface="+mn-lt"/>
                <a:ea typeface="+mn-ea"/>
                <a:cs typeface="+mn-cs"/>
              </a:rPr>
              <a:t>https://en.wikipedia.org/wiki/VT100  and https://en.wikipedia.org/wiki/ANSI_escape_code</a:t>
            </a:r>
          </a:p>
          <a:p>
            <a:r>
              <a:rPr lang="en-CA" sz="1200" b="0" i="0" kern="1200" noProof="0" dirty="0">
                <a:solidFill>
                  <a:schemeClr val="tx1"/>
                </a:solidFill>
                <a:effectLst/>
                <a:latin typeface="+mn-lt"/>
                <a:ea typeface="+mn-ea"/>
                <a:cs typeface="+mn-cs"/>
              </a:rPr>
              <a:t>http://www.pcmag.com/feature/348634/the-forgotten-world-of-dumb-terminals</a:t>
            </a:r>
          </a:p>
          <a:p>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PuTTY is a terminal emulator you likely use to sign on to matrix. “TTY” means </a:t>
            </a:r>
            <a:r>
              <a:rPr lang="en-CA" sz="1200" b="0" i="0" kern="1200" noProof="0" dirty="0" err="1">
                <a:solidFill>
                  <a:schemeClr val="tx1"/>
                </a:solidFill>
                <a:effectLst/>
                <a:latin typeface="+mn-lt"/>
                <a:ea typeface="+mn-ea"/>
                <a:cs typeface="+mn-cs"/>
              </a:rPr>
              <a:t>TeleTYpe</a:t>
            </a:r>
            <a:r>
              <a:rPr lang="en-CA" sz="1200" b="0" i="0" kern="1200" noProof="0" dirty="0">
                <a:solidFill>
                  <a:schemeClr val="tx1"/>
                </a:solidFill>
                <a:effectLst/>
                <a:latin typeface="+mn-lt"/>
                <a:ea typeface="+mn-ea"/>
                <a:cs typeface="+mn-cs"/>
              </a:rPr>
              <a:t>. Look at the Terminal features inside the PuTTY config, you’ll see VT-100.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solidFill>
                <a:schemeClr val="tx2"/>
              </a:solidFill>
            </a:endParaRPr>
          </a:p>
          <a:p>
            <a:r>
              <a:rPr lang="en-CA" sz="1200" b="0" i="0" kern="1200" noProof="0" dirty="0">
                <a:solidFill>
                  <a:schemeClr val="tx1"/>
                </a:solidFill>
                <a:effectLst/>
                <a:latin typeface="+mn-lt"/>
                <a:ea typeface="+mn-ea"/>
                <a:cs typeface="+mn-cs"/>
              </a:rPr>
              <a:t>Starting in the 1970s, IBM had "intelligent" block mode terminals which recognized their own keystrokes and exchanged a formatted stream of data with the host instead of just single characters as in the case of UNIX terminals. "By ensuring the CPU is not interrupted at every keystroke, a 1970s-era IBM 3033 mainframe fitted with only 16 MB of main memory was able to support up to 17,500 3270 terminals" https://en.wikipedia.org/wiki/IBM_3270</a:t>
            </a:r>
          </a:p>
          <a:p>
            <a:r>
              <a:rPr lang="en-CA" sz="1200" b="0" i="0" kern="1200" noProof="0" dirty="0">
                <a:solidFill>
                  <a:schemeClr val="tx1"/>
                </a:solidFill>
                <a:effectLst/>
                <a:latin typeface="+mn-lt"/>
                <a:ea typeface="+mn-ea"/>
                <a:cs typeface="+mn-cs"/>
              </a:rPr>
              <a:t>IBM 3270 terminals were used with mainframes and 5250 terminals were used with mid-range computers. You will program IBM 5250 terminals in the BCI433 course. These IBM terminals had similar functionality to a browser's </a:t>
            </a:r>
            <a:r>
              <a:rPr lang="en-CA" noProof="0" dirty="0"/>
              <a:t>HTML3 + simple JavaScript</a:t>
            </a:r>
            <a:r>
              <a:rPr lang="en-CA" sz="1200" b="0" i="0" kern="1200" noProof="0" dirty="0">
                <a:solidFill>
                  <a:schemeClr val="tx1"/>
                </a:solidFill>
                <a:effectLst/>
                <a:latin typeface="+mn-lt"/>
                <a:ea typeface="+mn-ea"/>
                <a:cs typeface="+mn-cs"/>
              </a:rPr>
              <a:t> using a Textual User Interface.</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https://en.wikipedia.org/wiki/IBM_3270</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https://en.wikipedia.org/wiki/IBM_5250</a:t>
            </a:r>
          </a:p>
          <a:p>
            <a:r>
              <a:rPr lang="en-CA" sz="1200" b="0" i="0" kern="1200" noProof="0" dirty="0">
                <a:solidFill>
                  <a:schemeClr val="tx1"/>
                </a:solidFill>
                <a:effectLst/>
                <a:latin typeface="+mn-lt"/>
                <a:ea typeface="+mn-ea"/>
                <a:cs typeface="+mn-cs"/>
              </a:rPr>
              <a:t>https://www.ibm.com/support/knowledgecenter/zosbasics/com.ibm.zos.znetwork/znetwork_261.htm#znetwork_261__disp3270</a:t>
            </a:r>
          </a:p>
          <a:p>
            <a:r>
              <a:rPr lang="en-CA" sz="1200" b="0" i="0" kern="1200" noProof="0" dirty="0">
                <a:solidFill>
                  <a:schemeClr val="tx1"/>
                </a:solidFill>
                <a:effectLst/>
                <a:latin typeface="+mn-lt"/>
                <a:ea typeface="+mn-ea"/>
                <a:cs typeface="+mn-cs"/>
              </a:rPr>
              <a:t>The IBM 5150, better known as the IBM Personal Computer or PC, replaced physical terminals by emulating their protocols (TN3270 and TN5250).</a:t>
            </a:r>
          </a:p>
          <a:p>
            <a:endParaRPr lang="en-CA" sz="1200" b="0" i="0" kern="1200" noProof="0" dirty="0">
              <a:solidFill>
                <a:schemeClr val="tx1"/>
              </a:solidFill>
              <a:effectLst/>
              <a:latin typeface="+mn-lt"/>
              <a:ea typeface="+mn-ea"/>
              <a:cs typeface="+mn-cs"/>
            </a:endParaRPr>
          </a:p>
          <a:p>
            <a:r>
              <a:rPr lang="en-CA" sz="1200" b="0" i="0" kern="1200" noProof="0" dirty="0">
                <a:solidFill>
                  <a:schemeClr val="tx1"/>
                </a:solidFill>
                <a:effectLst/>
                <a:latin typeface="+mn-lt"/>
                <a:ea typeface="+mn-ea"/>
                <a:cs typeface="+mn-cs"/>
              </a:rPr>
              <a:t>Browsers and HTML Forms.</a:t>
            </a:r>
          </a:p>
          <a:p>
            <a:r>
              <a:rPr lang="en-CA" sz="1200" b="0" i="0" kern="1200" noProof="0" dirty="0">
                <a:solidFill>
                  <a:schemeClr val="tx1"/>
                </a:solidFill>
                <a:effectLst/>
                <a:latin typeface="+mn-lt"/>
                <a:ea typeface="+mn-ea"/>
                <a:cs typeface="+mn-cs"/>
              </a:rPr>
              <a:t>Now, browsers are the thin clients as were early Google Chromebooks. </a:t>
            </a:r>
            <a:r>
              <a:rPr lang="en-CA" noProof="0" dirty="0">
                <a:solidFill>
                  <a:schemeClr val="tx2"/>
                </a:solidFill>
              </a:rPr>
              <a:t>Although PuTTY and browsers are software that must be installed on a PC, they are not independent applications. They are terminal emulators or presentation devices under the control of a server. </a:t>
            </a:r>
          </a:p>
          <a:p>
            <a:endParaRPr lang="en-CA" noProof="0" dirty="0">
              <a:solidFill>
                <a:schemeClr val="tx2"/>
              </a:solidFill>
            </a:endParaRPr>
          </a:p>
          <a:p>
            <a:r>
              <a:rPr lang="en-CA" noProof="0" dirty="0">
                <a:solidFill>
                  <a:schemeClr val="tx2"/>
                </a:solidFill>
              </a:rPr>
              <a:t>With HTML5 + CSS3 + JavaScript, web apps can </a:t>
            </a:r>
            <a:r>
              <a:rPr lang="en-CA" sz="1200" b="0" i="0" kern="1200" noProof="0" dirty="0">
                <a:solidFill>
                  <a:schemeClr val="tx1"/>
                </a:solidFill>
                <a:effectLst/>
                <a:latin typeface="+mn-lt"/>
                <a:ea typeface="+mn-ea"/>
                <a:cs typeface="+mn-cs"/>
              </a:rPr>
              <a:t>appear as smart as a Client-Server application</a:t>
            </a:r>
            <a:r>
              <a:rPr lang="en-CA" noProof="0" dirty="0">
                <a:solidFill>
                  <a:schemeClr val="tx2"/>
                </a:solidFill>
              </a:rPr>
              <a:t>…but they are not because they cannot change the state of the client system.</a:t>
            </a:r>
            <a:r>
              <a:rPr lang="en-CA" noProof="0" dirty="0"/>
              <a:t> It is amazing how much can be done through a browser these days, e.g. Office 365 apps and email. But, no matter how smart the browser tab appears, it is still the server telling the client what to do and the data exists only on the server. Functionality is limited by the browser and JavaScript (e.g. browser's security sandbox). A thin client application will not run without a connection to the server, it stores none of the application data (just settings in cookies). Applications that require a high degree of user interaction can feel slow even over a fast network due to latency.</a:t>
            </a:r>
          </a:p>
          <a:p>
            <a:endParaRPr lang="en-CA" noProof="0" dirty="0"/>
          </a:p>
          <a:p>
            <a:r>
              <a:rPr lang="en-CA" noProof="0" dirty="0"/>
              <a:t>HTTP and the IP part of TCP/IP (.../Internet Protocol) is a stateless protocol </a:t>
            </a:r>
            <a:r>
              <a:rPr lang="en-CA" sz="1200" b="0" i="0" kern="1200" noProof="0" dirty="0">
                <a:solidFill>
                  <a:schemeClr val="tx1"/>
                </a:solidFill>
                <a:effectLst/>
                <a:latin typeface="+mn-lt"/>
                <a:ea typeface="+mn-ea"/>
                <a:cs typeface="+mn-cs"/>
              </a:rPr>
              <a:t>which means that the connection between the browser and the server is lost once the web page is loaded. The server forgets about the client. The stateless design simplifies the server design because there is no need to dynamically allocate storage to deal with signed on sessions. If a browser shuts down in mid-transaction, no part of either system is responsible for cleaning up the session state on the server. A disadvantage of statelessness is that it may be necessary to include additional information in every request, and this extra information will need to be interpreted by the server. As a work-around for the lack of a session layer in HTTP, HTTP servers implement various session management methods typically utilizing a unique identifier in a cookie or parameter that allows the server to track requests originating from the same client, and effectively creating a stateful protocol on top of HTTP. That, and a lot of smart JavaScript makes many web applications look </a:t>
            </a:r>
            <a:r>
              <a:rPr lang="en-CA" sz="1200" b="0" i="1" kern="1200" noProof="0" dirty="0">
                <a:solidFill>
                  <a:schemeClr val="tx1"/>
                </a:solidFill>
                <a:effectLst/>
                <a:latin typeface="+mn-lt"/>
                <a:ea typeface="+mn-ea"/>
                <a:cs typeface="+mn-cs"/>
              </a:rPr>
              <a:t>stateful</a:t>
            </a:r>
            <a:r>
              <a:rPr lang="en-CA" sz="1200" b="0" i="0" kern="1200" noProof="0" dirty="0">
                <a:solidFill>
                  <a:schemeClr val="tx1"/>
                </a:solidFill>
                <a:effectLst/>
                <a:latin typeface="+mn-lt"/>
                <a:ea typeface="+mn-ea"/>
                <a:cs typeface="+mn-cs"/>
              </a:rPr>
              <a:t>. https://en.wikipedia.org/wiki/Stateless_protocol</a:t>
            </a:r>
          </a:p>
          <a:p>
            <a:endParaRPr lang="en-CA" noProof="0" dirty="0"/>
          </a:p>
          <a:p>
            <a:r>
              <a:rPr lang="en-CA" noProof="0" dirty="0"/>
              <a:t>https://www.google.com/chromebook/</a:t>
            </a:r>
          </a:p>
          <a:p>
            <a:r>
              <a:rPr lang="en-CA" noProof="0" dirty="0"/>
              <a:t>https://www.google.com/chromebook/switch/ -- OOPS! it doesn’t do Skype. Like iOS doesn’t do Flash.</a:t>
            </a:r>
          </a:p>
          <a:p>
            <a:r>
              <a:rPr lang="en-CA" noProof="0" dirty="0"/>
              <a:t>https://www.cnet.com/news/the-five-stages-of-chromebook-acceptance/</a:t>
            </a:r>
          </a:p>
          <a:p>
            <a:endParaRPr lang="en-CA" noProof="0" dirty="0"/>
          </a:p>
          <a:p>
            <a:r>
              <a:rPr lang="en-CA" noProof="0" dirty="0"/>
              <a:t>https://www.atlantic.net/community/whatis/stateless-and-stateful-models-of-web-development/</a:t>
            </a:r>
          </a:p>
          <a:p>
            <a:r>
              <a:rPr lang="en-CA" noProof="0" dirty="0"/>
              <a:t>https://launchschool.com/books/http/read/statefulness</a:t>
            </a:r>
          </a:p>
          <a:p>
            <a:r>
              <a:rPr lang="en-CA" noProof="0" dirty="0"/>
              <a:t>https://petabridge.com/blog/stateful-web-applications/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Image By File Upload Bot at the English language Wikipedia, CC BY-SA 3.0, https://commons.wikimedia.org/w/index.php?curid=9000152</a:t>
            </a:r>
          </a:p>
          <a:p>
            <a:endParaRPr lang="en-CA" noProof="0" dirty="0"/>
          </a:p>
        </p:txBody>
      </p:sp>
      <p:sp>
        <p:nvSpPr>
          <p:cNvPr id="4" name="Slide Number Placeholder 3"/>
          <p:cNvSpPr>
            <a:spLocks noGrp="1"/>
          </p:cNvSpPr>
          <p:nvPr>
            <p:ph type="sldNum" sz="quarter" idx="10"/>
          </p:nvPr>
        </p:nvSpPr>
        <p:spPr/>
        <p:txBody>
          <a:bodyPr/>
          <a:lstStyle/>
          <a:p>
            <a:fld id="{6CE49CAB-11E7-4E46-B3A8-B9759289B5BF}" type="slidenum">
              <a:rPr lang="en-US" smtClean="0"/>
              <a:t>17</a:t>
            </a:fld>
            <a:endParaRPr lang="en-US"/>
          </a:p>
        </p:txBody>
      </p:sp>
    </p:spTree>
    <p:extLst>
      <p:ext uri="{BB962C8B-B14F-4D97-AF65-F5344CB8AC3E}">
        <p14:creationId xmlns:p14="http://schemas.microsoft.com/office/powerpoint/2010/main" val="427904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u="sng" noProof="0" dirty="0"/>
              <a:t>2</a:t>
            </a:r>
            <a:r>
              <a:rPr lang="en-CA" u="sng" baseline="30000" noProof="0" dirty="0"/>
              <a:t>nd</a:t>
            </a:r>
            <a:r>
              <a:rPr lang="en-CA" u="sng" noProof="0" dirty="0"/>
              <a:t> platform</a:t>
            </a: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In a Two-Tier application, processing is shared between distinctly different sets of software running on a server and a thick client which is a sophisticated application with local processing/memory/data and knows how to direct a server for a specific purpose. Client and Server are cooperative but independent systems sharing a common protocol. In this system design, it is the </a:t>
            </a:r>
            <a:r>
              <a:rPr lang="en-US" b="1" dirty="0">
                <a:solidFill>
                  <a:schemeClr val="tx2"/>
                </a:solidFill>
              </a:rPr>
              <a:t>client that tells the server what to do, it is the </a:t>
            </a:r>
            <a:r>
              <a:rPr lang="en-US" b="1" i="1" dirty="0">
                <a:solidFill>
                  <a:schemeClr val="tx2"/>
                </a:solidFill>
              </a:rPr>
              <a:t>client </a:t>
            </a:r>
            <a:r>
              <a:rPr lang="en-US" b="1" dirty="0">
                <a:solidFill>
                  <a:schemeClr val="tx2"/>
                </a:solidFill>
              </a:rPr>
              <a:t>which interacts with the user.</a:t>
            </a:r>
            <a:r>
              <a:rPr lang="en-US" dirty="0">
                <a:solidFill>
                  <a:schemeClr val="tx2"/>
                </a:solidFill>
              </a:rPr>
              <a:t> </a:t>
            </a:r>
            <a:r>
              <a:rPr lang="en-US" dirty="0"/>
              <a:t>The server does not interact with the end user except through the client. </a:t>
            </a: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 server supports connections to multiple clients and users ("one to many"). A client maintains a session with a single server ("one to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r>
              <a:rPr lang="en-US" dirty="0"/>
              <a:t>Two-Tier model = a thick client has its own 'state' with local persistent storage where the software can run without a connection to the server. The client directs the server to perform its requests. The server coordinates with other systems and synchronizes its state with the client upon request; the synchronization is bi-directional. e.g. email server sends/receives messages for the client. The term “server”, describing a large, multi-user computer system previously known as a “host”, came into use when the overall application was separated into this modular architecture. It arose in the 1980s and 1990s as PCs became ubiquitous in businesses and computer networks became an established part of the IT, now ICT, infrastructure.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Difference between </a:t>
            </a:r>
            <a:r>
              <a:rPr lang="en-US" b="1" dirty="0">
                <a:solidFill>
                  <a:schemeClr val="tx2"/>
                </a:solidFill>
              </a:rPr>
              <a:t>thin (single-tier) </a:t>
            </a:r>
            <a:r>
              <a:rPr lang="en-US" dirty="0">
                <a:solidFill>
                  <a:schemeClr val="tx2"/>
                </a:solidFill>
              </a:rPr>
              <a:t>and </a:t>
            </a:r>
            <a:r>
              <a:rPr lang="en-US" b="1" dirty="0">
                <a:solidFill>
                  <a:schemeClr val="tx2"/>
                </a:solidFill>
              </a:rPr>
              <a:t>thick/fat (two-tier) </a:t>
            </a:r>
            <a:r>
              <a:rPr lang="en-US" dirty="0">
                <a:solidFill>
                  <a:schemeClr val="tx2"/>
                </a:solidFill>
              </a:rPr>
              <a:t>clients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Thin: server tells the terminal/thin client what to do to interact with a user; </a:t>
            </a:r>
            <a:r>
              <a:rPr lang="en-US" b="0" dirty="0">
                <a:solidFill>
                  <a:schemeClr val="tx2"/>
                </a:solidFill>
              </a:rPr>
              <a:t>a thin </a:t>
            </a:r>
            <a:r>
              <a:rPr lang="en-US" dirty="0">
                <a:solidFill>
                  <a:schemeClr val="tx2"/>
                </a:solidFill>
              </a:rPr>
              <a:t>client cannot run without a connection to server. Only the state of the server is changed, e.g. a database record is updated. The client side remains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Thick: client tells server what to do</a:t>
            </a:r>
            <a:r>
              <a:rPr lang="en-US" dirty="0">
                <a:solidFill>
                  <a:schemeClr val="tx2"/>
                </a:solidFill>
              </a:rPr>
              <a:t>, client can perform application work without a connection to server. </a:t>
            </a:r>
            <a:r>
              <a:rPr lang="en-US" b="1" dirty="0">
                <a:solidFill>
                  <a:schemeClr val="tx2"/>
                </a:solidFill>
              </a:rPr>
              <a:t>Thick clients run on the local OS and store data locally</a:t>
            </a:r>
            <a:r>
              <a:rPr lang="en-US" dirty="0">
                <a:solidFill>
                  <a:schemeClr val="tx2"/>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See https://www.webopedia.com/DidYouKnow/Hardware_Software/thin_client.asp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Chromebooks can do what they do because of Progressive Web Apps (PWA). In recent years, Chromebooks have come with some local storage; with configuration effort and planning, they can be useful offline and can be considered thick clients. A "Service Worker" </a:t>
            </a:r>
            <a:r>
              <a:rPr lang="en-US" b="0" i="0" dirty="0">
                <a:solidFill>
                  <a:srgbClr val="292929"/>
                </a:solidFill>
                <a:effectLst/>
                <a:latin typeface="tablet-gothic"/>
              </a:rPr>
              <a:t>(https://developers.google.com/web/fundamentals/primers/service-workers ) allows PWAs to function offline without an internet connection.</a:t>
            </a: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PWA are developed with VS Code and Node.js. HTML5, CSS, and JavaScript are distributed to end users by web servers.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Back-end code: the endpoints needed by your app, when connected to the internet, to retrieve dynamic content that may be stored in a database on your 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Front-end code: the resources needed for the app to be installed on the user's device, such as HTML5, CSS, and JavaScript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Progressive web app – Wikipedia</a:t>
            </a:r>
            <a:r>
              <a:rPr lang="en-US" dirty="0">
                <a:solidFill>
                  <a:schemeClr val="tx2"/>
                </a:solidFill>
              </a:rPr>
              <a:t> https://en.wikipedia.org/wiki/Progressive_web_app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PWAs Turn Websites Into Apps: Here's How | </a:t>
            </a:r>
            <a:r>
              <a:rPr lang="en-US" dirty="0" err="1">
                <a:hlinkClick r:id="rId4"/>
              </a:rPr>
              <a:t>PCMag</a:t>
            </a:r>
            <a:r>
              <a:rPr lang="en-CA" sz="1200" b="0" i="0" kern="1200" dirty="0">
                <a:solidFill>
                  <a:schemeClr val="tx1"/>
                </a:solidFill>
                <a:effectLst/>
                <a:latin typeface="+mn-lt"/>
                <a:ea typeface="+mn-ea"/>
                <a:cs typeface="+mn-cs"/>
              </a:rPr>
              <a:t> https://www.pcmag.com/how-to/how-to-use-progressive-web-apps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https://www.bing.com/search?q=are+pwa+the+future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https://learn.microsoft.com/en-us/microsoft-edge/progressive-web-apps-chromium/how-to/</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 step-by-step creation of a temperature converter PWA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Smartphone apps are often in between thin and thick clients. They are thick in that they have their own 'state' (configuration and data). However, many apps are thin in that they do not run without a server connection. New technologies like </a:t>
            </a:r>
            <a:r>
              <a:rPr lang="en-US" dirty="0" err="1">
                <a:solidFill>
                  <a:schemeClr val="tx2"/>
                </a:solidFill>
              </a:rPr>
              <a:t>CloudDB</a:t>
            </a:r>
            <a:r>
              <a:rPr lang="en-US" dirty="0">
                <a:solidFill>
                  <a:schemeClr val="tx2"/>
                </a:solidFill>
              </a:rPr>
              <a:t> and concepts like http://offlinefirst.org/ are making mobile apps more like traditional client-server architecture. </a:t>
            </a:r>
            <a:r>
              <a:rPr lang="en-CA" sz="1200" b="0" i="0" kern="1200" dirty="0" err="1">
                <a:solidFill>
                  <a:schemeClr val="tx1"/>
                </a:solidFill>
                <a:effectLst/>
                <a:latin typeface="+mn-lt"/>
                <a:ea typeface="+mn-ea"/>
                <a:cs typeface="+mn-cs"/>
              </a:rPr>
              <a:t>PouchDB</a:t>
            </a:r>
            <a:r>
              <a:rPr lang="en-CA" sz="1200" b="0" i="0" kern="1200" dirty="0">
                <a:solidFill>
                  <a:schemeClr val="tx1"/>
                </a:solidFill>
                <a:effectLst/>
                <a:latin typeface="+mn-lt"/>
                <a:ea typeface="+mn-ea"/>
                <a:cs typeface="+mn-cs"/>
              </a:rPr>
              <a:t> allows web developers build browser applications that work as well offline as they do online. It enables applications to store data locally while offline, then synchronize it with CouchDB when the application is back online. https://pouchdb.com/  This further blurs the line between thin and thick clients.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Why bother with an intelligent thick/fat client in this day and age? Because the network is still too slow and servers too busy to handle the sophisticated UI of applications with the responsiveness users expect. Also, the user's data set can be quite large. </a:t>
            </a:r>
            <a:r>
              <a:rPr lang="en-CA" dirty="0">
                <a:solidFill>
                  <a:schemeClr val="tx2"/>
                </a:solidFill>
              </a:rPr>
              <a:t>Functionality is not as limited on the client platform as it is within a browser's web app. (e.g. web app security is bound by the browser's security sandbox whereas local client apps are bound by local permissions which can be to </a:t>
            </a:r>
            <a:r>
              <a:rPr lang="en-CA" i="1" dirty="0">
                <a:solidFill>
                  <a:schemeClr val="tx2"/>
                </a:solidFill>
              </a:rPr>
              <a:t>everything.</a:t>
            </a:r>
            <a:r>
              <a:rPr lang="en-CA" dirty="0">
                <a:solidFill>
                  <a:schemeClr val="tx2"/>
                </a:solidFill>
              </a:rPr>
              <a:t>) Client applications with a high degree of user interaction are as fast as the local hardware and have all the UI sophistication of the local platform – this is why there are so many smartphone apps. Almost all of those apps could exist within an HTML5 + CSS3 web app run in a browser but the browser + communications + server overhead can make web apps with a high degree of user-to-server interaction feel slow, are running with a non-native UI, and have to fetch a lot of data from a remote system. See http://offlinefirst.org/ and http://hood.ie/blog/say-hello-to-offline-first.html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See https://medium.com/all-technology-feeds/cross-platform-vs-native-mobile-app-development-choosing-the-right-dev-tools-for-your-app-project-47d0abafee81</a:t>
            </a:r>
            <a:br>
              <a:rPr lang="en-CA" dirty="0">
                <a:solidFill>
                  <a:schemeClr val="tx2"/>
                </a:solidFill>
              </a:rPr>
            </a:br>
            <a:r>
              <a:rPr lang="en-CA" dirty="0">
                <a:solidFill>
                  <a:schemeClr val="tx2"/>
                </a:solidFill>
              </a:rPr>
              <a:t>and https://www.joshmorony.com/7-lessons-from-3-years-of-html5-mobile-application-development/</a:t>
            </a:r>
            <a:br>
              <a:rPr lang="en-CA" dirty="0">
                <a:solidFill>
                  <a:schemeClr val="tx2"/>
                </a:solidFill>
              </a:rPr>
            </a:br>
            <a:r>
              <a:rPr lang="en-CA" dirty="0">
                <a:solidFill>
                  <a:schemeClr val="tx2"/>
                </a:solidFill>
              </a:rPr>
              <a:t>and https://www.mobilesmith.com/html5-vs-native-debate-is-over/ (entirely self-interested in selling you their product but a good pro/con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 client application, usually in the form of a </a:t>
            </a:r>
            <a:r>
              <a:rPr lang="en-US" b="1" dirty="0">
                <a:solidFill>
                  <a:schemeClr val="tx2"/>
                </a:solidFill>
              </a:rPr>
              <a:t>compiled</a:t>
            </a:r>
            <a:r>
              <a:rPr lang="en-US" dirty="0">
                <a:solidFill>
                  <a:schemeClr val="tx2"/>
                </a:solidFill>
              </a:rPr>
              <a:t> locally installed program or "app",  establishes a connection with a server. The server typically handles the database and performs business-side functions. The client takes care of the user interface and stores the user's data set; it handles the selection and presentation of data records (sorting, filtering, calculations), validates user input, and commits a transaction to the server. CRUD (eventually) happens on the Server but starts on the Client: Create, Read, Update, and Delete records in a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Smart clients can also contribute to fault tolerance by buffering and storing transactions when a connection with the server is interrupted, load balancing is the client doing the work of presentation and validation locally. Security can be enhanced by using proprietary protocols between client and server and by maintaining “stateful” connections. </a:t>
            </a:r>
            <a:r>
              <a:rPr lang="en-CA" sz="1200" b="0" i="0" kern="1200" dirty="0">
                <a:solidFill>
                  <a:schemeClr val="tx1"/>
                </a:solidFill>
                <a:effectLst/>
                <a:latin typeface="+mn-lt"/>
                <a:ea typeface="+mn-ea"/>
                <a:cs typeface="+mn-cs"/>
              </a:rPr>
              <a:t>A </a:t>
            </a:r>
            <a:r>
              <a:rPr lang="en-CA" sz="1200" b="0" i="1" kern="1200" dirty="0">
                <a:solidFill>
                  <a:schemeClr val="tx1"/>
                </a:solidFill>
                <a:effectLst/>
                <a:latin typeface="+mn-lt"/>
                <a:ea typeface="+mn-ea"/>
                <a:cs typeface="+mn-cs"/>
              </a:rPr>
              <a:t>stateful connection </a:t>
            </a:r>
            <a:r>
              <a:rPr lang="en-CA" sz="1200" b="0" i="0" kern="1200" dirty="0">
                <a:solidFill>
                  <a:schemeClr val="tx1"/>
                </a:solidFill>
                <a:effectLst/>
                <a:latin typeface="+mn-lt"/>
                <a:ea typeface="+mn-ea"/>
                <a:cs typeface="+mn-cs"/>
              </a:rPr>
              <a:t>is two systems remaining connected, either can talk to the other, both remember the state (who is signed on, data, multi-stage transactions in progress), the connection is kept open even though the two systems might not be transmitting information (i.e., the connection itself retains state), the connection ends deliberately with a sign off process. A telephone call between two people is a stateful connection.</a:t>
            </a:r>
            <a:endParaRPr lang="en-US" dirty="0"/>
          </a:p>
          <a:p>
            <a:endParaRPr lang="en-US" dirty="0"/>
          </a:p>
          <a:p>
            <a:r>
              <a:rPr lang="en-CA" dirty="0"/>
              <a:t>An application has its own </a:t>
            </a:r>
            <a:r>
              <a:rPr lang="en-CA" b="1" dirty="0"/>
              <a:t>compiled </a:t>
            </a:r>
            <a:r>
              <a:rPr lang="en-CA" dirty="0"/>
              <a:t>client program running on the local OS which serves as its user interface and </a:t>
            </a:r>
            <a:r>
              <a:rPr lang="en-CA" b="1" dirty="0"/>
              <a:t>had to be separately installed on each user's personal computer</a:t>
            </a:r>
            <a:r>
              <a:rPr lang="en-CA" dirty="0"/>
              <a:t>. An upgrade to the server-side code of the application would typically also require an upgrade to the client-side code installed on each user workstation, adding to the support cost. In addition, both the client and server components of the application were usually tightly bound to a particular computer architecture and operating system and porting them to others was expensive. (Today, native apps for mobile devices can be hobbled by some or all of the foregoing issues.)</a:t>
            </a:r>
            <a:endParaRPr lang="en-US" dirty="0"/>
          </a:p>
          <a:p>
            <a:endParaRPr lang="en-US" dirty="0"/>
          </a:p>
          <a:p>
            <a:r>
              <a:rPr lang="en-US" dirty="0"/>
              <a:t>See https://en.wikipedia.org/wiki/Web_application#History</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18</a:t>
            </a:fld>
            <a:endParaRPr lang="en-US"/>
          </a:p>
        </p:txBody>
      </p:sp>
    </p:spTree>
    <p:extLst>
      <p:ext uri="{BB962C8B-B14F-4D97-AF65-F5344CB8AC3E}">
        <p14:creationId xmlns:p14="http://schemas.microsoft.com/office/powerpoint/2010/main" val="4113784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2"/>
                </a:solidFill>
              </a:rPr>
              <a:t>The FTP client is a </a:t>
            </a:r>
            <a:r>
              <a:rPr lang="en-US" b="1" dirty="0">
                <a:solidFill>
                  <a:schemeClr val="tx2"/>
                </a:solidFill>
              </a:rPr>
              <a:t>thick client, it tells the server what to do. Thick clients run on the local OS independently of the server.</a:t>
            </a:r>
            <a:r>
              <a:rPr lang="en-US" dirty="0">
                <a:solidFill>
                  <a:schemeClr val="tx2"/>
                </a:solidFill>
              </a:rPr>
              <a:t> </a:t>
            </a:r>
            <a:r>
              <a:rPr lang="en-US" b="1" dirty="0">
                <a:solidFill>
                  <a:schemeClr val="tx2"/>
                </a:solidFill>
              </a:rPr>
              <a:t>A thick client performs local file management (changes its persistent state)</a:t>
            </a:r>
            <a:r>
              <a:rPr lang="en-US" dirty="0">
                <a:solidFill>
                  <a:schemeClr val="tx2"/>
                </a:solidFill>
              </a:rPr>
              <a:t> with or without a connection to a server. </a:t>
            </a:r>
          </a:p>
          <a:p>
            <a:endParaRPr lang="en-US" dirty="0"/>
          </a:p>
          <a:p>
            <a:r>
              <a:rPr lang="en-US" dirty="0"/>
              <a:t>FTP, File Transfer Protocol, needs client – server applications. The protocol allows diverse systems to work with each other at the application level, i.e. independent of the other’s platform (OS &amp; </a:t>
            </a:r>
            <a:r>
              <a:rPr lang="en-US" dirty="0" err="1"/>
              <a:t>hwr</a:t>
            </a:r>
            <a:r>
              <a:rPr lang="en-US" dirty="0"/>
              <a:t>)</a:t>
            </a:r>
            <a:br>
              <a:rPr lang="en-US" dirty="0"/>
            </a:br>
            <a:r>
              <a:rPr lang="en-US" dirty="0"/>
              <a:t>The FTP server and FTP client are different software applications both in function and implementation. The FTP server makes changes to its local file system (receives or sends a file) only under the direction of an FTP client. </a:t>
            </a:r>
          </a:p>
          <a:p>
            <a:endParaRPr lang="en-US" dirty="0"/>
          </a:p>
          <a:p>
            <a:r>
              <a:rPr lang="en-US" dirty="0"/>
              <a:t>After signing on, the client program navigates to the server-side directory and its own client-side directory. The </a:t>
            </a:r>
            <a:r>
              <a:rPr lang="en-US" b="0" dirty="0"/>
              <a:t>FTP client app is subject to the server granting authority for the client's user to access a location in the server's file system. The c</a:t>
            </a:r>
            <a:r>
              <a:rPr lang="en-US" dirty="0"/>
              <a:t>lient sends commands to list a directory, or to get or put a file. In a GUI interface, FTP commands are interpreted from click and drag mouse movements</a:t>
            </a:r>
            <a:r>
              <a:rPr lang="en-US" i="1" dirty="0"/>
              <a:t>. </a:t>
            </a:r>
          </a:p>
          <a:p>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It seems like a file is being transferred between the two systems, but the </a:t>
            </a:r>
            <a:r>
              <a:rPr lang="en-CA" sz="1200" b="0" i="0" kern="1200" dirty="0">
                <a:solidFill>
                  <a:schemeClr val="tx1"/>
                </a:solidFill>
                <a:effectLst/>
                <a:latin typeface="+mn-lt"/>
                <a:ea typeface="+mn-ea"/>
                <a:cs typeface="+mn-cs"/>
              </a:rPr>
              <a:t>basic FTP protocol sends </a:t>
            </a:r>
            <a:r>
              <a:rPr lang="en-US" i="0" dirty="0"/>
              <a:t>only the filename, some attributes like a timestamp, and the data within the file. </a:t>
            </a:r>
            <a:r>
              <a:rPr lang="en-CA" sz="1200" b="0" i="0" kern="1200" dirty="0">
                <a:solidFill>
                  <a:schemeClr val="tx1"/>
                </a:solidFill>
                <a:effectLst/>
                <a:latin typeface="+mn-lt"/>
                <a:ea typeface="+mn-ea"/>
                <a:cs typeface="+mn-cs"/>
              </a:rPr>
              <a:t>Fidelity/accuracy of transfer relies on the two FTP apps negotiating and resolving differences between their respective systems. </a:t>
            </a:r>
            <a:r>
              <a:rPr lang="en-US" b="1" dirty="0"/>
              <a:t>Two very separate client and server applications are needed to insulate each other from diverse operating systems, file systems, and character representations. </a:t>
            </a:r>
            <a:r>
              <a:rPr lang="en-US" b="0" dirty="0"/>
              <a:t>Differences between the client and server platforms are translated by the respective FTP apps.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File attributes and metadata can (and likely does) vary on the two systems. </a:t>
            </a:r>
            <a:r>
              <a:rPr lang="en-CA" sz="1200" b="0" i="0" kern="1200" dirty="0">
                <a:solidFill>
                  <a:schemeClr val="tx1"/>
                </a:solidFill>
                <a:effectLst/>
                <a:latin typeface="+mn-lt"/>
                <a:ea typeface="+mn-ea"/>
                <a:cs typeface="+mn-cs"/>
              </a:rPr>
              <a:t> Both the matrix FTP server and </a:t>
            </a:r>
            <a:r>
              <a:rPr lang="en-US" dirty="0"/>
              <a:t>WinSCP &amp; FileZilla clients support </a:t>
            </a:r>
            <a:r>
              <a:rPr lang="en-CA" sz="1200" b="0" i="0" kern="1200" dirty="0">
                <a:solidFill>
                  <a:schemeClr val="tx1"/>
                </a:solidFill>
                <a:effectLst/>
                <a:latin typeface="+mn-lt"/>
                <a:ea typeface="+mn-ea"/>
                <a:cs typeface="+mn-cs"/>
              </a:rPr>
              <a:t>the MFMT (Modify File Modification Time) command which extends the FTP protocol (SCP = Secure Copy Protocol). However, if either the FTP client or server does not support the extension, the file's original timestamp is lost and is given the current timestamp on the receiving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r>
              <a:rPr lang="en-US" b="0" dirty="0"/>
              <a:t>The two systems may use different binary representations of data. e.g. ASCII, EBCDIC (IBM), or Unicode implementations (UTF-8 -16 -32, UCS-2). </a:t>
            </a:r>
            <a:r>
              <a:rPr lang="en-CA" sz="1200" b="0" i="0" kern="1200" dirty="0">
                <a:solidFill>
                  <a:schemeClr val="tx1"/>
                </a:solidFill>
                <a:effectLst/>
                <a:latin typeface="+mn-lt"/>
                <a:ea typeface="+mn-ea"/>
                <a:cs typeface="+mn-cs"/>
              </a:rPr>
              <a:t>Differing native character sets can result in file names and/or data not being faithfully translated. A t</a:t>
            </a:r>
            <a:r>
              <a:rPr lang="en-US" b="0" dirty="0" err="1"/>
              <a:t>ext</a:t>
            </a:r>
            <a:r>
              <a:rPr lang="en-US" b="0" dirty="0"/>
              <a:t>/source file's line break character(s) are CR LF in Windows, LF in *nix including Apple OS X… , CR in classic Mac. Binary data can be transferred without translation, but the user must be aware that the two systems are compatible. </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There may be conflicts / different behaviours when one system uses case independent file names and the other case dependent names. A *nix FTP server can have separate files named "fileABC" and "FILEabc". The FTP client must be case specific to get one of those files. If the FTP client is on a platform where the file system is case independent, such as Windows or IBM, getting either "fileABC" or "FILEabc" from the FTP server will replace "FILEABC" on the client side. Putting "FILEABC" from the client to the server without a target filename will result in three different files on the server.</a:t>
            </a:r>
            <a:endParaRPr lang="en-US" dirty="0">
              <a:solidFill>
                <a:schemeClr val="tx2"/>
              </a:solidFill>
            </a:endParaRPr>
          </a:p>
          <a:p>
            <a:endParaRPr lang="en-US" b="0" dirty="0"/>
          </a:p>
          <a:p>
            <a:r>
              <a:rPr lang="en-US" dirty="0"/>
              <a:t>Students may have noticed the above issues when transferring their C source code files from Windows or macOS to the matrix server.</a:t>
            </a:r>
          </a:p>
          <a:p>
            <a:endParaRPr lang="en-US" dirty="0"/>
          </a:p>
          <a:p>
            <a:r>
              <a:rPr lang="en-US" dirty="0"/>
              <a:t>Notes for ICT people using FTP with command line or GUIs can be found at </a:t>
            </a:r>
          </a:p>
          <a:p>
            <a:r>
              <a:rPr lang="en-US" dirty="0"/>
              <a:t>https://www.linkedin.com/learning/learning-ftp/what-is-ftp?u=2169170</a:t>
            </a:r>
          </a:p>
          <a:p>
            <a:endParaRPr lang="en-US" b="0" dirty="0"/>
          </a:p>
          <a:p>
            <a:r>
              <a:rPr lang="en-US" b="0" dirty="0"/>
              <a:t>https://deliciousbrains.com/how-unicode-works/</a:t>
            </a:r>
          </a:p>
        </p:txBody>
      </p:sp>
      <p:sp>
        <p:nvSpPr>
          <p:cNvPr id="4" name="Slide Number Placeholder 3"/>
          <p:cNvSpPr>
            <a:spLocks noGrp="1"/>
          </p:cNvSpPr>
          <p:nvPr>
            <p:ph type="sldNum" sz="quarter" idx="10"/>
          </p:nvPr>
        </p:nvSpPr>
        <p:spPr/>
        <p:txBody>
          <a:bodyPr/>
          <a:lstStyle/>
          <a:p>
            <a:fld id="{6CE49CAB-11E7-4E46-B3A8-B9759289B5BF}" type="slidenum">
              <a:rPr lang="en-US" smtClean="0"/>
              <a:t>19</a:t>
            </a:fld>
            <a:endParaRPr lang="en-US"/>
          </a:p>
        </p:txBody>
      </p:sp>
    </p:spTree>
    <p:extLst>
      <p:ext uri="{BB962C8B-B14F-4D97-AF65-F5344CB8AC3E}">
        <p14:creationId xmlns:p14="http://schemas.microsoft.com/office/powerpoint/2010/main" val="171047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2</a:t>
            </a:fld>
            <a:endParaRPr lang="en-US"/>
          </a:p>
        </p:txBody>
      </p:sp>
    </p:spTree>
    <p:extLst>
      <p:ext uri="{BB962C8B-B14F-4D97-AF65-F5344CB8AC3E}">
        <p14:creationId xmlns:p14="http://schemas.microsoft.com/office/powerpoint/2010/main" val="2394347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u="sng" dirty="0"/>
              <a:t>3</a:t>
            </a:r>
            <a:r>
              <a:rPr lang="en-CA" u="sng" baseline="30000" dirty="0"/>
              <a:t>rd</a:t>
            </a:r>
            <a:r>
              <a:rPr lang="en-CA" u="sng" dirty="0"/>
              <a:t> platform</a:t>
            </a:r>
            <a:br>
              <a:rPr lang="en-CA" dirty="0"/>
            </a:br>
            <a:r>
              <a:rPr lang="en-CA" dirty="0"/>
              <a:t>Non-ICT people think this is what cloud computing looks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It’s a mystical place which remembers everything that’s on your iPhone so it’s easy to buy another bigger better iPhone,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or knows everything you watched on Netflix so it can recommend more things to watch on Netflix,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or stores every place you’ve ever been and every thing you’ve ever purchased and every thought you’ve ever had so Google &amp; Facebook can charge more for the micro-targeted ads you see on any platform you use.</a:t>
            </a: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20</a:t>
            </a:fld>
            <a:endParaRPr lang="en-US"/>
          </a:p>
        </p:txBody>
      </p:sp>
    </p:spTree>
    <p:extLst>
      <p:ext uri="{BB962C8B-B14F-4D97-AF65-F5344CB8AC3E}">
        <p14:creationId xmlns:p14="http://schemas.microsoft.com/office/powerpoint/2010/main" val="3798139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algn="l">
              <a:spcBef>
                <a:spcPts val="0"/>
              </a:spcBef>
            </a:pPr>
            <a:r>
              <a:rPr lang="en-GB" dirty="0"/>
              <a:t>T</a:t>
            </a:r>
            <a:r>
              <a:rPr lang="en-US" sz="1200" b="1" i="0" kern="1200" dirty="0">
                <a:solidFill>
                  <a:schemeClr val="tx1"/>
                </a:solidFill>
                <a:effectLst/>
                <a:latin typeface="+mn-lt"/>
                <a:ea typeface="+mn-ea"/>
                <a:cs typeface="+mn-cs"/>
              </a:rPr>
              <a:t>here is no such thing as the cloud when talking to ICT professionals. </a:t>
            </a:r>
          </a:p>
          <a:p>
            <a:pPr algn="l">
              <a:spcBef>
                <a:spcPts val="0"/>
              </a:spcBef>
            </a:pPr>
            <a:br>
              <a:rPr lang="en-CA" dirty="0"/>
            </a:br>
            <a:r>
              <a:rPr lang="en-CA" dirty="0"/>
              <a:t>Photo is of </a:t>
            </a:r>
            <a:r>
              <a:rPr lang="en-GB" b="0" i="0" dirty="0">
                <a:solidFill>
                  <a:srgbClr val="000000"/>
                </a:solidFill>
                <a:effectLst/>
                <a:latin typeface="Graphik Condensed"/>
              </a:rPr>
              <a:t>Google's data </a:t>
            </a:r>
            <a:r>
              <a:rPr lang="en-GB" b="0" i="0" dirty="0" err="1">
                <a:solidFill>
                  <a:srgbClr val="000000"/>
                </a:solidFill>
                <a:effectLst/>
                <a:latin typeface="Graphik Condensed"/>
              </a:rPr>
              <a:t>center</a:t>
            </a:r>
            <a:r>
              <a:rPr lang="en-GB" b="0" i="0" dirty="0">
                <a:solidFill>
                  <a:srgbClr val="000000"/>
                </a:solidFill>
                <a:effectLst/>
                <a:latin typeface="Graphik Condensed"/>
              </a:rPr>
              <a:t> in Oklahoma. </a:t>
            </a:r>
            <a:endParaRPr lang="en-CA" dirty="0"/>
          </a:p>
          <a:p>
            <a:r>
              <a:rPr lang="it-IT" dirty="0"/>
              <a:t>https://www.youtube.com/watch?v=XZmGGAbHqa0 Google data center</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https://en.wikipedia.org/wiki/Cloud_computing#/media/File:Cloud_computing.svg</a:t>
            </a:r>
          </a:p>
          <a:p>
            <a:endParaRPr lang="it-IT" dirty="0"/>
          </a:p>
          <a:p>
            <a:r>
              <a:rPr lang="en-US" dirty="0"/>
              <a:t>F</a:t>
            </a:r>
            <a:r>
              <a:rPr lang="en-CA" dirty="0"/>
              <a:t>un fact: </a:t>
            </a:r>
            <a:r>
              <a:rPr lang="en-CA" b="1" dirty="0"/>
              <a:t>me.com</a:t>
            </a:r>
            <a:r>
              <a:rPr lang="en-CA" dirty="0"/>
              <a:t> redirects to </a:t>
            </a:r>
            <a:r>
              <a:rPr lang="en-CA" b="1" dirty="0"/>
              <a:t>https://icloud.com/</a:t>
            </a:r>
            <a:br>
              <a:rPr lang="en-CA" b="1" dirty="0"/>
            </a:br>
            <a:endParaRPr lang="en-CA" b="1" dirty="0"/>
          </a:p>
          <a:p>
            <a:r>
              <a:rPr lang="en-CA" b="0" dirty="0"/>
              <a:t>See </a:t>
            </a:r>
            <a:r>
              <a:rPr lang="en-CA" b="1" dirty="0"/>
              <a:t>https://cloud.ibm.com/</a:t>
            </a:r>
          </a:p>
          <a:p>
            <a:endParaRPr lang="en-CA" b="1" dirty="0"/>
          </a:p>
          <a:p>
            <a:r>
              <a:rPr lang="en-US" dirty="0">
                <a:hlinkClick r:id="rId3"/>
              </a:rPr>
              <a:t>AWS Educate - Cloud Services for Education- AWS (amazon.com)</a:t>
            </a:r>
            <a:br>
              <a:rPr lang="en-CA" b="1" dirty="0"/>
            </a:br>
            <a:r>
              <a:rPr lang="en-CA" b="0" dirty="0"/>
              <a:t>"</a:t>
            </a:r>
            <a:r>
              <a:rPr lang="en-US" b="0" dirty="0"/>
              <a:t>Build your cloud skills at your own pace, on your own time, and completely for free"</a:t>
            </a:r>
            <a:br>
              <a:rPr lang="en-US" b="0" dirty="0"/>
            </a:br>
            <a:r>
              <a:rPr lang="en-US" b="0" dirty="0"/>
              <a:t>https://aws.amazon.com/education/awseducate/</a:t>
            </a:r>
            <a:endParaRPr lang="en-CA" b="0" dirty="0"/>
          </a:p>
        </p:txBody>
      </p:sp>
      <p:sp>
        <p:nvSpPr>
          <p:cNvPr id="4" name="Slide Number Placeholder 3"/>
          <p:cNvSpPr>
            <a:spLocks noGrp="1"/>
          </p:cNvSpPr>
          <p:nvPr>
            <p:ph type="sldNum" sz="quarter" idx="5"/>
          </p:nvPr>
        </p:nvSpPr>
        <p:spPr/>
        <p:txBody>
          <a:bodyPr/>
          <a:lstStyle/>
          <a:p>
            <a:fld id="{6CE49CAB-11E7-4E46-B3A8-B9759289B5BF}" type="slidenum">
              <a:rPr lang="en-US" smtClean="0"/>
              <a:t>21</a:t>
            </a:fld>
            <a:endParaRPr lang="en-US"/>
          </a:p>
        </p:txBody>
      </p:sp>
    </p:spTree>
    <p:extLst>
      <p:ext uri="{BB962C8B-B14F-4D97-AF65-F5344CB8AC3E}">
        <p14:creationId xmlns:p14="http://schemas.microsoft.com/office/powerpoint/2010/main" val="35429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US" dirty="0"/>
              <a:t>Your data, your programming (IP), your web site, your business, and your livelihood is still on someone else’s computer. A high level of trust is assumed.</a:t>
            </a:r>
          </a:p>
          <a:p>
            <a:endParaRPr lang="en-US" dirty="0"/>
          </a:p>
          <a:p>
            <a:r>
              <a:rPr lang="en-CA" dirty="0">
                <a:solidFill>
                  <a:schemeClr val="tx2"/>
                </a:solidFill>
              </a:rPr>
              <a:t>Scalable = quickly provision more always-on computing resources (satisfies growing and ongoing need for long term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2"/>
                </a:solidFill>
              </a:rPr>
              <a:t>Elastic = quickly and temporarily acquire more computing resources (satisfies peak demand periods, higher cost but automatically provisioned for short times </a:t>
            </a:r>
            <a:r>
              <a:rPr lang="en-CA">
                <a:solidFill>
                  <a:schemeClr val="tx2"/>
                </a:solidFill>
              </a:rPr>
              <a:t>as needed)</a:t>
            </a:r>
            <a:endParaRPr lang="en-CA" dirty="0">
              <a:solidFill>
                <a:schemeClr val="tx2"/>
              </a:solidFill>
            </a:endParaRPr>
          </a:p>
          <a:p>
            <a:endParaRPr lang="en-CA"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https://en.wikipedia.org/wiki/Distributed_computing    https://en.wikipedia.org/wiki/Message_passing</a:t>
            </a:r>
          </a:p>
          <a:p>
            <a:r>
              <a:rPr lang="en-CA" dirty="0">
                <a:solidFill>
                  <a:schemeClr val="tx2"/>
                </a:solidFill>
              </a:rPr>
              <a:t>Distributed Computing: instead of a large cloud system managed by a single provider (AWS, Google, MS Azure), Distributed Computing is a ‘network’ of independent systems supporting a single overall application. Smaller systems on the 'EDGE' of large cloud systems process data and feed results back to a single system to speed up CPU intensive tasks which would be too expensive and/or too slow to run in the traditional cloud or a local supercomputer. In peer-to-peer architecture, there is no single system to fail and nodes can be added or subtracted easily.</a:t>
            </a:r>
          </a:p>
          <a:p>
            <a:r>
              <a:rPr lang="en-CA" dirty="0">
                <a:solidFill>
                  <a:schemeClr val="tx2"/>
                </a:solidFill>
              </a:rPr>
              <a:t>OTOH, some Distributed Computing architectures, such as blockchain, have scalability issues. More peers adds incremental processing but exponential message passing. </a:t>
            </a:r>
            <a:br>
              <a:rPr lang="en-CA" dirty="0">
                <a:solidFill>
                  <a:schemeClr val="tx2"/>
                </a:solidFill>
              </a:rPr>
            </a:br>
            <a:r>
              <a:rPr lang="en-CA" dirty="0">
                <a:solidFill>
                  <a:schemeClr val="tx2"/>
                </a:solidFill>
              </a:rPr>
              <a:t>10 peers + 1   = 10% more processing. But message passing is exponential. 10^2 = 100 messages passed per transaction; 11^2 = 121 messages or 21% more. </a:t>
            </a:r>
            <a:br>
              <a:rPr lang="en-CA" dirty="0">
                <a:solidFill>
                  <a:schemeClr val="tx2"/>
                </a:solidFill>
              </a:rPr>
            </a:br>
            <a:r>
              <a:rPr lang="en-CA" dirty="0">
                <a:solidFill>
                  <a:schemeClr val="tx2"/>
                </a:solidFill>
              </a:rPr>
              <a:t>10 peers + 10 = twice as much processing, but FOUR times as many messages. 10^2 = 100 messages passed per transaction originally, now 20^2 = 400 messages.</a:t>
            </a:r>
          </a:p>
          <a:p>
            <a:r>
              <a:rPr lang="en-CA" dirty="0">
                <a:solidFill>
                  <a:schemeClr val="tx2"/>
                </a:solidFill>
              </a:rPr>
              <a:t>e.g. the </a:t>
            </a:r>
            <a:r>
              <a:rPr lang="en-US" dirty="0">
                <a:solidFill>
                  <a:schemeClr val="tx2"/>
                </a:solidFill>
              </a:rPr>
              <a:t>Bitcoin application processes almost 7 transactions every second while the Visa credit card system processes almost 1700 transactions every second on average. </a:t>
            </a:r>
            <a:r>
              <a:rPr lang="en-CA" dirty="0">
                <a:solidFill>
                  <a:schemeClr val="tx2"/>
                </a:solidFill>
              </a:rPr>
              <a:t>(https://101blockchains.com/blockchain-scalability-challenges/)</a:t>
            </a:r>
          </a:p>
          <a:p>
            <a:r>
              <a:rPr lang="en-CA" dirty="0">
                <a:solidFill>
                  <a:schemeClr val="tx2"/>
                </a:solidFill>
              </a:rPr>
              <a:t>Bitcoin &amp; </a:t>
            </a:r>
            <a:r>
              <a:rPr lang="en-CA" dirty="0" err="1">
                <a:solidFill>
                  <a:schemeClr val="tx2"/>
                </a:solidFill>
              </a:rPr>
              <a:t>eCurrency</a:t>
            </a:r>
            <a:r>
              <a:rPr lang="en-CA" dirty="0">
                <a:solidFill>
                  <a:schemeClr val="tx2"/>
                </a:solidFill>
              </a:rPr>
              <a:t> platforms are changing from Proof Of Work to Proof of Stake which will greatly increase scalability.</a:t>
            </a:r>
          </a:p>
          <a:p>
            <a:r>
              <a:rPr lang="en-CA" dirty="0">
                <a:solidFill>
                  <a:schemeClr val="tx2"/>
                </a:solidFill>
              </a:rPr>
              <a:t>https://www.techtarget.com/whatis/feature/Proof-of-work-vs-proof-of-stake-Whats-the-difference</a:t>
            </a:r>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22</a:t>
            </a:fld>
            <a:endParaRPr lang="en-US"/>
          </a:p>
        </p:txBody>
      </p:sp>
    </p:spTree>
    <p:extLst>
      <p:ext uri="{BB962C8B-B14F-4D97-AF65-F5344CB8AC3E}">
        <p14:creationId xmlns:p14="http://schemas.microsoft.com/office/powerpoint/2010/main" val="1272199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algn="l">
              <a:spcBef>
                <a:spcPts val="0"/>
              </a:spcBef>
            </a:pPr>
            <a:r>
              <a:rPr lang="en-US" sz="1200" b="0" i="0" kern="1200" dirty="0">
                <a:solidFill>
                  <a:schemeClr val="tx1"/>
                </a:solidFill>
                <a:effectLst/>
                <a:latin typeface="+mn-lt"/>
                <a:ea typeface="+mn-ea"/>
                <a:cs typeface="+mn-cs"/>
              </a:rPr>
              <a:t>For SaaS, software developers create </a:t>
            </a:r>
            <a:r>
              <a:rPr lang="en-US" sz="1200" b="1" i="0" kern="1200" dirty="0">
                <a:solidFill>
                  <a:schemeClr val="tx1"/>
                </a:solidFill>
                <a:effectLst/>
                <a:latin typeface="+mn-lt"/>
                <a:ea typeface="+mn-ea"/>
                <a:cs typeface="+mn-cs"/>
              </a:rPr>
              <a:t>applications</a:t>
            </a:r>
            <a:r>
              <a:rPr lang="en-US" sz="1200" b="0" i="0" kern="1200" dirty="0">
                <a:solidFill>
                  <a:schemeClr val="tx1"/>
                </a:solidFill>
                <a:effectLst/>
                <a:latin typeface="+mn-lt"/>
                <a:ea typeface="+mn-ea"/>
                <a:cs typeface="+mn-cs"/>
              </a:rPr>
              <a:t> for end users.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N.B. </a:t>
            </a:r>
            <a:r>
              <a:rPr lang="en-CA" sz="1200" i="1" dirty="0"/>
              <a:t>Users run their business on SaaS, with their own data. Otherwise, it’s just a web site, and that’s not SaaS.</a:t>
            </a:r>
          </a:p>
          <a:p>
            <a:pPr algn="l">
              <a:spcBef>
                <a:spcPts val="0"/>
              </a:spcBef>
            </a:pPr>
            <a:r>
              <a:rPr lang="en-CA" sz="1200" i="1" dirty="0"/>
              <a:t>e.g. Blackboard Ultra</a:t>
            </a:r>
          </a:p>
          <a:p>
            <a:pPr algn="l">
              <a:spcBef>
                <a:spcPts val="0"/>
              </a:spcBef>
            </a:pPr>
            <a:endParaRPr lang="en-CA"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PaaS, your programmers use the development stack(s) integrated into the PaaS to create SaaS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e.g. GitHub </a:t>
            </a:r>
            <a:r>
              <a:rPr lang="en-US" sz="1200" b="0" i="0" kern="1200" dirty="0" err="1">
                <a:solidFill>
                  <a:schemeClr val="tx1"/>
                </a:solidFill>
                <a:effectLst/>
                <a:latin typeface="+mn-lt"/>
                <a:ea typeface="+mn-ea"/>
                <a:cs typeface="+mn-cs"/>
              </a:rPr>
              <a:t>codespaces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IaaS, your ICT staff runs all systems from the OS on up. But they don't have to buy and maintain the hardware.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https://www.eginnovations.com/blog/</a:t>
            </a:r>
            <a:r>
              <a:rPr lang="en-US" sz="1200" b="1" i="0" kern="1200" dirty="0">
                <a:solidFill>
                  <a:schemeClr val="tx1"/>
                </a:solidFill>
                <a:effectLst/>
                <a:latin typeface="+mn-lt"/>
                <a:ea typeface="+mn-ea"/>
                <a:cs typeface="+mn-cs"/>
              </a:rPr>
              <a:t>saas-vs-paas-vs-iaas-examples-differences-how-to-choose</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algn="l">
              <a:spcBef>
                <a:spcPts val="0"/>
              </a:spcBef>
            </a:pPr>
            <a:r>
              <a:rPr lang="en-US" sz="1200" b="0" i="0" kern="1200" dirty="0">
                <a:solidFill>
                  <a:schemeClr val="tx1"/>
                </a:solidFill>
                <a:effectLst/>
                <a:latin typeface="+mn-lt"/>
                <a:ea typeface="+mn-ea"/>
                <a:cs typeface="+mn-cs"/>
              </a:rPr>
              <a:t>https://azure.microsoft.com/en-ca/overview/</a:t>
            </a:r>
            <a:r>
              <a:rPr lang="en-US" sz="1200" b="1" i="0" kern="1200" dirty="0">
                <a:solidFill>
                  <a:schemeClr val="tx1"/>
                </a:solidFill>
                <a:effectLst/>
                <a:latin typeface="+mn-lt"/>
                <a:ea typeface="+mn-ea"/>
                <a:cs typeface="+mn-cs"/>
              </a:rPr>
              <a:t>what-is-iaas</a:t>
            </a:r>
            <a:r>
              <a:rPr lang="en-US" sz="1200" b="0" i="0" kern="1200" dirty="0">
                <a:solidFill>
                  <a:schemeClr val="tx1"/>
                </a:solidFill>
                <a:effectLst/>
                <a:latin typeface="+mn-lt"/>
                <a:ea typeface="+mn-ea"/>
                <a:cs typeface="+mn-cs"/>
              </a:rPr>
              <a:t>/#overview</a:t>
            </a:r>
          </a:p>
          <a:p>
            <a:pPr algn="l">
              <a:spcBef>
                <a:spcPts val="0"/>
              </a:spcBef>
            </a:pPr>
            <a:r>
              <a:rPr lang="en-US" sz="1200" b="0" i="0" kern="1200" dirty="0">
                <a:solidFill>
                  <a:schemeClr val="tx1"/>
                </a:solidFill>
                <a:effectLst/>
                <a:latin typeface="+mn-lt"/>
                <a:ea typeface="+mn-ea"/>
                <a:cs typeface="+mn-cs"/>
              </a:rPr>
              <a:t>“</a:t>
            </a:r>
            <a:r>
              <a:rPr lang="en-US" b="0" i="0" dirty="0">
                <a:solidFill>
                  <a:srgbClr val="4C4C51"/>
                </a:solidFill>
                <a:effectLst/>
                <a:latin typeface="Segoe UI" panose="020B0502040204020203" pitchFamily="34" charset="0"/>
              </a:rPr>
              <a:t>Serverless computing enables developers to build applications faster by eliminating the need for them to manage infrastructure. With serverless applications, the cloud service provider automatically provisions, scales and manages the infrastructure required to run the code.</a:t>
            </a:r>
            <a:r>
              <a:rPr lang="en-US" sz="1200" b="0" i="0" kern="1200" dirty="0">
                <a:solidFill>
                  <a:schemeClr val="tx1"/>
                </a:solidFill>
                <a:effectLst/>
                <a:latin typeface="+mn-lt"/>
                <a:ea typeface="+mn-ea"/>
                <a:cs typeface="+mn-cs"/>
              </a:rPr>
              <a:t>”</a:t>
            </a:r>
          </a:p>
          <a:p>
            <a:pPr algn="l">
              <a:spcBef>
                <a:spcPts val="0"/>
              </a:spcBef>
            </a:pPr>
            <a:r>
              <a:rPr lang="en-US" sz="1200" b="0" i="0" kern="1200" dirty="0">
                <a:solidFill>
                  <a:schemeClr val="tx1"/>
                </a:solidFill>
                <a:effectLst/>
                <a:latin typeface="+mn-lt"/>
                <a:ea typeface="+mn-ea"/>
                <a:cs typeface="+mn-cs"/>
              </a:rPr>
              <a:t>https://en.wikipedia.org/wiki/Serverless_computing</a:t>
            </a:r>
          </a:p>
          <a:p>
            <a:r>
              <a:rPr lang="en-US" sz="1200" b="0" i="0" kern="1200" dirty="0">
                <a:solidFill>
                  <a:schemeClr val="tx1"/>
                </a:solidFill>
                <a:effectLst/>
                <a:latin typeface="+mn-lt"/>
                <a:ea typeface="+mn-ea"/>
                <a:cs typeface="+mn-cs"/>
              </a:rPr>
              <a:t>https://www.technologyreview.com/s/425970/</a:t>
            </a:r>
            <a:r>
              <a:rPr lang="en-US" sz="1200" b="1" i="0" kern="1200" dirty="0">
                <a:solidFill>
                  <a:schemeClr val="tx1"/>
                </a:solidFill>
                <a:effectLst/>
                <a:latin typeface="+mn-lt"/>
                <a:ea typeface="+mn-ea"/>
                <a:cs typeface="+mn-cs"/>
              </a:rPr>
              <a:t>who-coined-cloud-computing</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https://www.bbvaopenmind.com/en/</a:t>
            </a:r>
            <a:r>
              <a:rPr lang="en-US" sz="1200" b="1" i="0" kern="1200" dirty="0">
                <a:solidFill>
                  <a:schemeClr val="tx1"/>
                </a:solidFill>
                <a:effectLst/>
                <a:latin typeface="+mn-lt"/>
                <a:ea typeface="+mn-ea"/>
                <a:cs typeface="+mn-cs"/>
              </a:rPr>
              <a:t>10-myths-about-cloud-computing</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http://www.zdnet.com/article/</a:t>
            </a:r>
            <a:r>
              <a:rPr lang="en-CA" sz="1200" b="1" i="0" kern="1200" dirty="0">
                <a:solidFill>
                  <a:schemeClr val="tx1"/>
                </a:solidFill>
                <a:effectLst/>
                <a:latin typeface="+mn-lt"/>
                <a:ea typeface="+mn-ea"/>
                <a:cs typeface="+mn-cs"/>
              </a:rPr>
              <a:t>stop-saying-the-cloud-is-just-someone-elses-computer-because-its-not</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Mary </a:t>
            </a:r>
            <a:r>
              <a:rPr lang="en-CA" sz="1200" b="0" i="0" kern="1200" dirty="0" err="1">
                <a:solidFill>
                  <a:schemeClr val="tx1"/>
                </a:solidFill>
                <a:effectLst/>
                <a:latin typeface="+mn-lt"/>
                <a:ea typeface="+mn-ea"/>
                <a:cs typeface="+mn-cs"/>
              </a:rPr>
              <a:t>Branscombe</a:t>
            </a:r>
            <a:r>
              <a:rPr lang="en-CA" sz="1200" b="0" i="0" kern="1200" dirty="0">
                <a:solidFill>
                  <a:schemeClr val="tx1"/>
                </a:solidFill>
                <a:effectLst/>
                <a:latin typeface="+mn-lt"/>
                <a:ea typeface="+mn-ea"/>
                <a:cs typeface="+mn-cs"/>
              </a:rPr>
              <a:t>, July 12, 2016, </a:t>
            </a:r>
            <a:r>
              <a:rPr lang="en-CA" sz="1200" b="0" i="0" kern="1200" dirty="0" err="1">
                <a:solidFill>
                  <a:schemeClr val="tx1"/>
                </a:solidFill>
                <a:effectLst/>
                <a:latin typeface="+mn-lt"/>
                <a:ea typeface="+mn-ea"/>
                <a:cs typeface="+mn-cs"/>
              </a:rPr>
              <a:t>ZDnet</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The cloud is more than just someone else's computer accessible over the Internet. It is a high availability, “hyperscale, automated computer farm run by someone who's better at automation and security than you, and can buy electricity and servers and network connectivity more cheaply than you ”</a:t>
            </a:r>
          </a:p>
          <a:p>
            <a:r>
              <a:rPr lang="en-US" sz="1200" b="0" i="0" kern="12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This is software-defined computing that's a step beyond hardware virtualisation; the CPU that runs the computation is a fungible resource that's allocated by software, at whatever level of abstraction you want. If you want a server to run your VM, you can have that. If you want to run PHP, Node or .NET code without caring where or how it runs, you can do that. If you want to stream sensor data from IoT devices or index a website or do any other arbitrary computation, you don't need a server to do that -- you just need the compute power available to you over the Internet.”</a:t>
            </a:r>
          </a:p>
        </p:txBody>
      </p:sp>
      <p:sp>
        <p:nvSpPr>
          <p:cNvPr id="4" name="Slide Number Placeholder 3"/>
          <p:cNvSpPr>
            <a:spLocks noGrp="1"/>
          </p:cNvSpPr>
          <p:nvPr>
            <p:ph type="sldNum" sz="quarter" idx="5"/>
          </p:nvPr>
        </p:nvSpPr>
        <p:spPr/>
        <p:txBody>
          <a:bodyPr/>
          <a:lstStyle/>
          <a:p>
            <a:fld id="{6CE49CAB-11E7-4E46-B3A8-B9759289B5BF}" type="slidenum">
              <a:rPr lang="en-US" smtClean="0"/>
              <a:t>23</a:t>
            </a:fld>
            <a:endParaRPr lang="en-US"/>
          </a:p>
        </p:txBody>
      </p:sp>
    </p:spTree>
    <p:extLst>
      <p:ext uri="{BB962C8B-B14F-4D97-AF65-F5344CB8AC3E}">
        <p14:creationId xmlns:p14="http://schemas.microsoft.com/office/powerpoint/2010/main" val="1549360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US" dirty="0"/>
              <a:t>This slide and the following slides are important because clients and colleagues will expect you to know the "cloud" has different levels of service.</a:t>
            </a:r>
          </a:p>
          <a:p>
            <a:endParaRPr lang="en-US" dirty="0"/>
          </a:p>
          <a:p>
            <a:r>
              <a:rPr lang="en-US" b="1" dirty="0"/>
              <a:t>Software Pizza</a:t>
            </a:r>
            <a:r>
              <a:rPr lang="en-US" dirty="0"/>
              <a:t>: preconfigured pizza slices at the food court, or retail grab-a-slice, or frozen at the grocery store – quick, cheap, lots of options but few personal choices: you get what they have to offer, not necessarily what you want…but it's quick, it's cheap, and portable. You can deploy it quickly to your family.</a:t>
            </a:r>
          </a:p>
          <a:p>
            <a:r>
              <a:rPr lang="en-US" b="1" dirty="0"/>
              <a:t>In ICT</a:t>
            </a:r>
            <a:r>
              <a:rPr lang="en-US" dirty="0"/>
              <a:t>: Streaming services. Blackboard LMS (Learning </a:t>
            </a:r>
            <a:r>
              <a:rPr lang="en-US" dirty="0" err="1"/>
              <a:t>Manglement</a:t>
            </a:r>
            <a:r>
              <a:rPr lang="en-US" dirty="0"/>
              <a:t> System)</a:t>
            </a:r>
          </a:p>
          <a:p>
            <a:endParaRPr lang="en-US" b="1" dirty="0"/>
          </a:p>
          <a:p>
            <a:r>
              <a:rPr lang="en-US" b="1" dirty="0"/>
              <a:t>Platform Pizza</a:t>
            </a:r>
            <a:r>
              <a:rPr lang="en-US" dirty="0"/>
              <a:t>: your local pizzeria has a pizza production system and they let you take advantage of it. It's full of raw materials, ovens, and expertise. You use it to build a unique finished product. You go there to pick it up or use their transportation platform to have it delivered.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code, no code, GitHub </a:t>
            </a:r>
            <a:r>
              <a:rPr lang="en-US" dirty="0" err="1"/>
              <a:t>Codespaces</a:t>
            </a:r>
            <a:r>
              <a:rPr lang="en-US" dirty="0"/>
              <a:t>, Discord,  Slack, Teams)</a:t>
            </a:r>
          </a:p>
          <a:p>
            <a:endParaRPr lang="en-US" b="1" dirty="0"/>
          </a:p>
          <a:p>
            <a:r>
              <a:rPr lang="en-US" b="1" dirty="0"/>
              <a:t>Infrastructure Pizza</a:t>
            </a:r>
            <a:r>
              <a:rPr lang="en-US" dirty="0"/>
              <a:t>: a pizza </a:t>
            </a:r>
            <a:r>
              <a:rPr lang="en-US" dirty="0" err="1"/>
              <a:t>parlour</a:t>
            </a:r>
            <a:r>
              <a:rPr lang="en-US" dirty="0"/>
              <a:t> franchise. A turnkey operation that provides the opportunity to create pizzas. They supply equipment, store layout, mechanism for you to order raw materials and to receive orders. It is up to you to run the shop and supply the </a:t>
            </a:r>
            <a:r>
              <a:rPr lang="en-US" dirty="0" err="1"/>
              <a:t>labour</a:t>
            </a:r>
            <a:r>
              <a:rPr lang="en-US" dirty="0"/>
              <a:t>. The franchise infrastructure provides the opportunity, you do everything else to make it into platform or software services.</a:t>
            </a:r>
          </a:p>
          <a:p>
            <a:r>
              <a:rPr lang="en-US" dirty="0"/>
              <a:t>(Virtual Machines, cloud secondary storage)</a:t>
            </a:r>
          </a:p>
          <a:p>
            <a:endParaRPr lang="en-US" dirty="0"/>
          </a:p>
          <a:p>
            <a:r>
              <a:rPr lang="en-US" dirty="0"/>
              <a:t>Cloud Computing the practice of “</a:t>
            </a:r>
            <a:r>
              <a:rPr lang="en-US" dirty="0">
                <a:solidFill>
                  <a:schemeClr val="tx2"/>
                </a:solidFill>
              </a:rPr>
              <a:t>using a network of remote servers on the Internet</a:t>
            </a:r>
            <a:r>
              <a:rPr lang="en-US" dirty="0"/>
              <a:t>” to store, manage, and process data, rather than a local server or a personal computer.</a:t>
            </a:r>
          </a:p>
          <a:p>
            <a:r>
              <a:rPr lang="en-CA" dirty="0"/>
              <a:t>provides “</a:t>
            </a:r>
            <a:r>
              <a:rPr lang="en-CA" dirty="0">
                <a:solidFill>
                  <a:schemeClr val="tx2"/>
                </a:solidFill>
              </a:rPr>
              <a:t>shared infrastructure, dev platform, or applications, on demand</a:t>
            </a:r>
            <a:r>
              <a:rPr lang="en-CA" dirty="0"/>
              <a:t>.”</a:t>
            </a:r>
          </a:p>
          <a:p>
            <a:r>
              <a:rPr lang="en-CA" dirty="0"/>
              <a:t>rapidly provisioned (and released) with minimal management effort. Low start up cost.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your data, your programming (Intellectual Property), your web site, your business, and your livelihood is on someone else’s computer.</a:t>
            </a:r>
          </a:p>
          <a:p>
            <a:endParaRPr lang="en-US" dirty="0"/>
          </a:p>
          <a:p>
            <a:r>
              <a:rPr lang="en-US" dirty="0"/>
              <a:t>https://www.bmc.com/blogs/saas-vs-paas-vs-iaas-whats-the-difference-and-how-to-choose/</a:t>
            </a:r>
          </a:p>
          <a:p>
            <a:r>
              <a:rPr lang="en-US" b="1" dirty="0"/>
              <a:t>https://apprenda.com/library/paas/iaas-paas-saas-explained-compared/</a:t>
            </a:r>
          </a:p>
          <a:p>
            <a:r>
              <a:rPr lang="en-US" b="1" dirty="0"/>
              <a:t>https://www.cloudwards.net/understanding-cloud-terminology-what-does-iaas-paas-and-</a:t>
            </a:r>
          </a:p>
          <a:p>
            <a:r>
              <a:rPr lang="en-US" b="1" dirty="0"/>
              <a:t>-mean/</a:t>
            </a:r>
          </a:p>
          <a:p>
            <a:r>
              <a:rPr lang="en-US" dirty="0"/>
              <a:t>https://www.salesforce.com/ca/saas/</a:t>
            </a:r>
          </a:p>
          <a:p>
            <a:r>
              <a:rPr lang="en-US" dirty="0"/>
              <a:t>https://getnerdio.com/blog/10-popular-software-service-examples/</a:t>
            </a:r>
          </a:p>
          <a:p>
            <a:endParaRPr lang="en-US" dirty="0"/>
          </a:p>
          <a:p>
            <a:r>
              <a:rPr lang="en-US" dirty="0"/>
              <a:t>The authoritative definitions:</a:t>
            </a:r>
          </a:p>
          <a:p>
            <a:r>
              <a:rPr lang="en-CA" dirty="0"/>
              <a:t>Evaluation of Cloud Computing Services Based on NIST SP 800-145</a:t>
            </a:r>
            <a:br>
              <a:rPr lang="en-US" dirty="0"/>
            </a:br>
            <a:r>
              <a:rPr lang="en-US" dirty="0"/>
              <a:t>https://nvlpubs.nist.gov/nistpubs/SpecialPublications/NIST.SP.500-322.pdf</a:t>
            </a:r>
            <a:br>
              <a:rPr lang="en-US" dirty="0"/>
            </a:br>
            <a:r>
              <a:rPr lang="en-CA" dirty="0"/>
              <a:t>This document provides clarification for qualifying a given computing capability as a cloud service by determining if it aligns with the NIST definition of cloud computing; and for categorizing a cloud service according to the most appropriate service model Software as a Service (SaaS), Platform as a Service, (PaaS), and Infrastructure as a Service (IaaS).</a:t>
            </a:r>
            <a:endParaRPr lang="en-US" dirty="0"/>
          </a:p>
        </p:txBody>
      </p:sp>
      <p:sp>
        <p:nvSpPr>
          <p:cNvPr id="4" name="Slide Number Placeholder 3"/>
          <p:cNvSpPr>
            <a:spLocks noGrp="1"/>
          </p:cNvSpPr>
          <p:nvPr>
            <p:ph type="sldNum" sz="quarter" idx="10"/>
          </p:nvPr>
        </p:nvSpPr>
        <p:spPr/>
        <p:txBody>
          <a:bodyPr/>
          <a:lstStyle/>
          <a:p>
            <a:fld id="{3061A86F-B2F3-4774-A492-FBD3589ED611}" type="slidenum">
              <a:rPr lang="en-US" smtClean="0"/>
              <a:t>24</a:t>
            </a:fld>
            <a:endParaRPr lang="en-US"/>
          </a:p>
        </p:txBody>
      </p:sp>
    </p:spTree>
    <p:extLst>
      <p:ext uri="{BB962C8B-B14F-4D97-AF65-F5344CB8AC3E}">
        <p14:creationId xmlns:p14="http://schemas.microsoft.com/office/powerpoint/2010/main" val="2757494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RIGHT TO LEFT:  Chart from  https://www.bmc.com/blogs/saas-vs-paas-vs-iaas-whats-the-difference-and-how-to-choose/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SaaS </a:t>
            </a:r>
            <a:r>
              <a:rPr lang="en-US" dirty="0"/>
              <a:t>is using existing transportation services. From least to most expensive: public transit, inter-city bus, ferry, passenger train, air flight. There is no planning / buying / commissioning / setup / configuration / customization, maintenance, and no skills are needed to use the service beyond being a respectful human. If it fits your needs and you can manage the “last mile” from your end points to the system’s entry/exit points, you can use it almost right away.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OTOH, you do not control the route, it does not run on your schedule, it was designed according to someone else's standards, route planning, and provisioning. It is not as convenient as other modes of transit but is easier than walking, swimming, or becoming a pilot.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change the 'state' of a transportation system by getting on it: you occupy space and add mass which the conveyance must now expend additional energy moving you from A to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ICT, SaaS </a:t>
            </a:r>
            <a:r>
              <a:rPr lang="en-US" dirty="0"/>
              <a:t>is Blackboard LMS, some Microsoft 365 apps, your Spotify/Netflix streaming service. You use it they way they provide it; you cannot change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Software changes the 'state' of a system because of end user actions but users have no control over the functionality and features of the system. The user changes the contents of a Bb LMS course, the user enters the next great novel into a Word .docx, but the software applications themselves remain constant. Only the SaaS provider changes the software.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PaaS </a:t>
            </a:r>
            <a:r>
              <a:rPr lang="en-US" dirty="0"/>
              <a:t>is getting custom, on-demand transportation services along with someone who operates the conveyance you ordered: taxi, uber.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bring the passengers, and load their luggage.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tell the driver where you want to go, they figure out how to get you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Taxi owners and Uber drivers use the taxi company/Uber systems as-a-Platform for dispatch.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Taxi drivers may use a Taxi owner's cab as-a-Platform.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ICT, PaaS </a:t>
            </a:r>
            <a:r>
              <a:rPr lang="en-US" dirty="0"/>
              <a:t>is low code, no code, GitHub </a:t>
            </a:r>
            <a:r>
              <a:rPr lang="en-US" dirty="0" err="1"/>
              <a:t>Codespaces</a:t>
            </a:r>
            <a:r>
              <a:rPr lang="en-US" dirty="0"/>
              <a:t>, Discord,  Slack, Teams, Shopify eCommerce. You use it for your own purposes, not the provider's. You use the platform to create software, applications, achieve a collaboration environment, configure an online business. Unlike SaaS, you can use PaaS in many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 stack developers use PaaS, as would MEAN stack "full-stack" developers.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IaaS </a:t>
            </a:r>
            <a:r>
              <a:rPr lang="en-US" dirty="0"/>
              <a:t>is like having the personal use of a car without owning it: you maintain the vehicle, do the driving, deal with your passengers, and carry your own bags. There are various contracts from long to short-term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Leasing – good if you drive less than average. You are responsible for everything for the next X years except buying and selling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Subscription – includes insurance and month-to-month flexibility. Able to scale up or down. Adapts to changing transportation requirements. E.g. convertible sports car in summer, SUV in winter.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Rental – short term weekly or day-to-day needs, anything from a truck to sub-compact. You provide the fuel, they take care of the 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Carshare – for hourly needs. They cover everything: fuel, insurance, even parking.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every case, you decide how to use the vehicle, do the driving, deal with your passengers, and carry your own bags.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ICT, IaaS </a:t>
            </a:r>
            <a:r>
              <a:rPr lang="en-US" dirty="0"/>
              <a:t>is you operating the provided infrastructure hardware as if it was your own server.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Full stack developers would use IaaS.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On-Premises Car </a:t>
            </a:r>
            <a:r>
              <a:rPr lang="en-US" dirty="0"/>
              <a:t>– you buy it, insure it, maintain it, drive it, and park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You commute a long distance every day to work from a rural location. There is no public transit. Taxis and Uber are prohibitively expensive (if you can even get one to pick you up). Leasing would be very expensive because of the high-milage charges.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Full stack, on premises</a:t>
            </a:r>
            <a:r>
              <a:rPr lang="en-US" dirty="0"/>
              <a:t>: For your delivery company, you build a vehicle fleet of varying capabilities. There is no interchangeability because the vehicles are all from different manufacturers, but each vehicle is "best of breed." You hire drivers to deliver packages. Drivers complain "the vehicles are too slow."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buy a truck for the big heavy jobs. The drivers argue every morning about who has to take the truck.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boss says you’re overbudget on fuel again but offers the helpful suggestion that drivers could save fuel if you created routes that go only downhill. Instead, you suggest switching the fleet to electric. Your boss gives you a cold, hard, silent stare. She says go ahead but do so within your existing operational budget and capital acquisition allocation. This includes finding funds you don't have to build the charging stations. She says the electric vehicles must have the same range as fossil fuel vehicles, and take no longer to recharge than to refuel else the company will lose customers because of slow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give up on vehicles and convert your fleet to open source bicycles. Only the people who like electric cars ride the bicycles.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outsource the delivery service to another delivery service. Then retire to a small town where you can walk to almost everything. You have a bicycle but it has no air in the tires. The pump you ordered from Amazon has yet to arrive. It is coming via the delivery service you outsourced everything to. You consider starting a courier company that works for Amazon.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ICT, on-premises computing </a:t>
            </a:r>
            <a:r>
              <a:rPr lang="en-US" dirty="0"/>
              <a:t>is running your own data center.</a:t>
            </a:r>
          </a:p>
        </p:txBody>
      </p:sp>
      <p:sp>
        <p:nvSpPr>
          <p:cNvPr id="4" name="Slide Number Placeholder 3"/>
          <p:cNvSpPr>
            <a:spLocks noGrp="1"/>
          </p:cNvSpPr>
          <p:nvPr>
            <p:ph type="sldNum" sz="quarter" idx="10"/>
          </p:nvPr>
        </p:nvSpPr>
        <p:spPr/>
        <p:txBody>
          <a:bodyPr/>
          <a:lstStyle/>
          <a:p>
            <a:fld id="{6CE49CAB-11E7-4E46-B3A8-B9759289B5BF}" type="slidenum">
              <a:rPr lang="en-US" smtClean="0"/>
              <a:t>25</a:t>
            </a:fld>
            <a:endParaRPr lang="en-US"/>
          </a:p>
        </p:txBody>
      </p:sp>
    </p:spTree>
    <p:extLst>
      <p:ext uri="{BB962C8B-B14F-4D97-AF65-F5344CB8AC3E}">
        <p14:creationId xmlns:p14="http://schemas.microsoft.com/office/powerpoint/2010/main" val="2466984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US" dirty="0"/>
              <a:t>IaaS can </a:t>
            </a:r>
            <a:r>
              <a:rPr lang="en-CA" dirty="0"/>
              <a:t>eliminate capital expenditures companies traditionally make to buy their own on-premises hardware, IaaS </a:t>
            </a:r>
            <a:r>
              <a:rPr lang="en-US" dirty="0"/>
              <a:t>can be a complete virtualized computing </a:t>
            </a:r>
            <a:r>
              <a:rPr lang="en-US" dirty="0" err="1"/>
              <a:t>centre</a:t>
            </a:r>
            <a:r>
              <a:rPr lang="en-US" dirty="0"/>
              <a:t>. </a:t>
            </a:r>
          </a:p>
          <a:p>
            <a:r>
              <a:rPr lang="en-US" dirty="0"/>
              <a:t>IaaS has the potential to be more secure than on premises systems. </a:t>
            </a:r>
          </a:p>
          <a:p>
            <a:r>
              <a:rPr lang="en-US" dirty="0"/>
              <a:t>https://www.itworldcanada.com/article/head-start-helping-amazon-remain-the-top-public-cloud-provider-in-canada/402533</a:t>
            </a:r>
          </a:p>
          <a:p>
            <a:r>
              <a:rPr lang="en-US" dirty="0"/>
              <a:t>https://aws.amazon.com/directconnect/ &lt;– uses "dark fiber"</a:t>
            </a:r>
          </a:p>
          <a:p>
            <a:endParaRPr lang="en-US" dirty="0"/>
          </a:p>
          <a:p>
            <a:r>
              <a:rPr lang="en-US" dirty="0"/>
              <a:t>See https://azure.microsoft.com/en-ca/overview/what-is-iaas/#overview for IaaS business scenarios and advantages. (Yes, it is marketing but is actually realizable.)</a:t>
            </a:r>
          </a:p>
          <a:p>
            <a:endParaRPr lang="en-US" dirty="0"/>
          </a:p>
          <a:p>
            <a:r>
              <a:rPr lang="en-CA" dirty="0"/>
              <a:t>With IaaS, a provider supplies the basic compute, storage and networking infrastructure along with the hypervisor (the virtualization layer). Your company’s ICT administrators create virtual machines, install operating systems, support applications and data, and handle all of the configuration and management associated with those tasks. </a:t>
            </a:r>
            <a:r>
              <a:rPr lang="en-US" dirty="0"/>
              <a:t>IaaS often provides a wider range of platforms and growth possibilities than a company could do with its own computing </a:t>
            </a:r>
            <a:r>
              <a:rPr lang="en-US" dirty="0" err="1"/>
              <a:t>centre</a:t>
            </a:r>
            <a:r>
              <a:rPr lang="en-US" dirty="0"/>
              <a:t>.</a:t>
            </a:r>
          </a:p>
          <a:p>
            <a:r>
              <a:rPr lang="en-US" dirty="0"/>
              <a:t>https://cloud.google.com/</a:t>
            </a:r>
          </a:p>
          <a:p>
            <a:r>
              <a:rPr lang="en-US" dirty="0"/>
              <a:t>https://aws.amazon.com/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http://www.businessnewsdaily.com/5851-cloud-storage-solutions.html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http://searchcloudcomputing.techtarget.com/definition/Platform-as-a-Service-PaaS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Scaling Up or scalability is the ability to add capacity as your business grows or elasticity to deal with peaks in demand (concert tickets, Christmas buying season, weather and news events, US election night: the Canadian Immigration server (www.cic.gc.ca) </a:t>
            </a:r>
            <a:r>
              <a:rPr lang="en-CA" sz="1200" b="0" i="0" kern="1200" dirty="0">
                <a:solidFill>
                  <a:schemeClr val="tx1"/>
                </a:solidFill>
                <a:effectLst/>
                <a:latin typeface="+mn-lt"/>
                <a:ea typeface="+mn-ea"/>
                <a:cs typeface="+mn-cs"/>
              </a:rPr>
              <a:t>crashed as the 2016 November USA election results were rolling in. The site went down about 10:30 p.m. ET that day with intermittent accessibility </a:t>
            </a:r>
            <a:r>
              <a:rPr lang="en-US" sz="1200" b="0" i="0" kern="1200" dirty="0">
                <a:solidFill>
                  <a:schemeClr val="tx1"/>
                </a:solidFill>
                <a:effectLst/>
                <a:latin typeface="+mn-lt"/>
                <a:ea typeface="+mn-ea"/>
                <a:cs typeface="+mn-cs"/>
              </a:rPr>
              <a:t>the next day or two until Americans got used to the idea that Donald Trump would be their new president.</a:t>
            </a:r>
            <a:endParaRPr lang="en-US" dirty="0"/>
          </a:p>
          <a:p>
            <a:endParaRPr lang="en-US" dirty="0"/>
          </a:p>
          <a:p>
            <a:r>
              <a:rPr lang="en-US" dirty="0"/>
              <a:t>Your ISP provides the networking infrastructure (Tier 3 connection to your house, physical nodes, routers, switches, network servers to Tier 2 network providers who then connect to Tier 1 backbones). For the most part, it is up to you how you use it. You hardly know your ISP is there except for your monthly billing. Infrastructure tends to be mostly invisible. Your ISP may provide other additional services but this is IaaS.</a:t>
            </a:r>
          </a:p>
          <a:p>
            <a:endParaRPr lang="en-US" dirty="0"/>
          </a:p>
          <a:p>
            <a:r>
              <a:rPr lang="en-CA" dirty="0"/>
              <a:t>By contrast, IBM Capacity on Demand is a local version of this concept where you can turn on extra server capacity as you need it for your non-cloud infrastructure. It is literally extra CPUs built into the server on your premises which you pay a fee to activate.</a:t>
            </a: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26</a:t>
            </a:fld>
            <a:endParaRPr lang="en-US"/>
          </a:p>
        </p:txBody>
      </p:sp>
    </p:spTree>
    <p:extLst>
      <p:ext uri="{BB962C8B-B14F-4D97-AF65-F5344CB8AC3E}">
        <p14:creationId xmlns:p14="http://schemas.microsoft.com/office/powerpoint/2010/main" val="76118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With PaaS, a provider offers more of the application stack than IaaS providers, adding operating systems, middleware (such as databases) and other runtimes into the cloud environment. P</a:t>
            </a:r>
            <a:r>
              <a:rPr lang="en-US" dirty="0" err="1"/>
              <a:t>aaS</a:t>
            </a:r>
            <a:r>
              <a:rPr lang="en-US" dirty="0"/>
              <a:t> can </a:t>
            </a:r>
            <a:r>
              <a:rPr lang="en-CA" dirty="0"/>
              <a:t>eliminate capital expenditures companies traditionally make to buy their own on-premises hardware </a:t>
            </a:r>
            <a:r>
              <a:rPr lang="en-CA" b="1" dirty="0"/>
              <a:t>and </a:t>
            </a:r>
            <a:r>
              <a:rPr lang="en-US" b="1" dirty="0"/>
              <a:t>software</a:t>
            </a:r>
            <a:r>
              <a:rPr lang="en-US" dirty="0"/>
              <a:t>. Conceptually, PaaS is a </a:t>
            </a:r>
            <a:r>
              <a:rPr lang="en-CA" dirty="0"/>
              <a:t>Platform which runs on top of Infrastructure (</a:t>
            </a:r>
            <a:r>
              <a:rPr lang="en-CA" dirty="0" err="1"/>
              <a:t>Iaas</a:t>
            </a:r>
            <a:r>
              <a:rPr lang="en-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FTP is a very simple form of PaaS. It is an intelligent utility for up and downloading files to and from a server whether real, virtual, or cloud-based. Its API is an FTP command file which includes the ability to call jobs (e.g. scripts) on the server from the client and/or the client from the server. You configure the FTP server’s sites, security protocols, permissions (read and/or write). You deploy client-side requirements for connecting and using FTP services. Although we never called FTP Platform as a Service, you can argue that’s what FTP always has been.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PaaS provider builds and supplies a resilient and optimized environment on which users (IT developers and administrators) can install applications and data sets. Developers focus on creating and running applications using the virtual PaaS. IT administrators do not have to construct and maintain the underlying infrastructure and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Many PaaS products are geared toward software development. These platforms offer compute and storage infrastructure, as well as text editing, version management, compiling and testing services that help developers create new software more quickly and efficiently. A PaaS product can also enable development teams to collaborate and work together, regardless of their physical location. </a:t>
            </a:r>
            <a:endParaRPr lang="en-US" dirty="0"/>
          </a:p>
          <a:p>
            <a:endParaRPr lang="en-US" dirty="0"/>
          </a:p>
          <a:p>
            <a:r>
              <a:rPr lang="en-US" dirty="0"/>
              <a:t>PaaS is how Shopify performs an average of 6,000 builds per weekday. They build their own PaaS configuration for their many developers to use.</a:t>
            </a:r>
          </a:p>
          <a:p>
            <a:r>
              <a:rPr lang="en-US" dirty="0"/>
              <a:t>https://www.infoq.com/news/2018/07/shopify-kubernetes-paas</a:t>
            </a:r>
            <a:br>
              <a:rPr lang="en-US" dirty="0"/>
            </a:br>
            <a:r>
              <a:rPr lang="en-US" dirty="0"/>
              <a:t>https://engineering.shopify.com/blogs/engineering/shopify-infrastructure-collaboration-with-google</a:t>
            </a:r>
          </a:p>
          <a:p>
            <a:r>
              <a:rPr lang="en-US" dirty="0"/>
              <a:t>Shopify is a </a:t>
            </a:r>
            <a:r>
              <a:rPr lang="en-CA" dirty="0"/>
              <a:t>Canadian e-commerce company that offers a proprietary e-commerce platform for online stores and retail point-of-sale systems. That is SaaS to their clients. Shopify currently has 3000+ employees, and the company processed $26 billion is transactions in 2017. The underlying e-commerce software platform sees 80k+ requests per second during peak demand and $82B in merchandise purchased through their systems. Shopify was started in 2004 in Ottawa by three snowboarders starting an online store to sell some high-end snowboards from small snowboard companies. </a:t>
            </a:r>
          </a:p>
          <a:p>
            <a:r>
              <a:rPr lang="en-US" dirty="0"/>
              <a:t>https://www.theglobeandmail.com/report-on-business/rob-magazine/meet-our-ceo-of-the-year/article21734931/</a:t>
            </a:r>
          </a:p>
          <a:p>
            <a:r>
              <a:rPr lang="en-CA" dirty="0"/>
              <a:t>'The trouble was, the e-commerce software available at the time was, as far as </a:t>
            </a:r>
            <a:r>
              <a:rPr lang="en-CA" dirty="0" err="1"/>
              <a:t>Lütke</a:t>
            </a:r>
            <a:r>
              <a:rPr lang="en-CA" dirty="0"/>
              <a:t> was concerned, crap. It seemed to have been designed by people who had no experience in retailing. "The terminology was wrong, approach was wrong," says </a:t>
            </a:r>
            <a:r>
              <a:rPr lang="en-CA" dirty="0" err="1"/>
              <a:t>Lütke</a:t>
            </a:r>
            <a:r>
              <a:rPr lang="en-CA" dirty="0"/>
              <a:t>. "I'm like, You can't organize a business the way this software forces you to." '</a:t>
            </a:r>
            <a:endParaRPr lang="en-US" dirty="0"/>
          </a:p>
          <a:p>
            <a:r>
              <a:rPr lang="en-US" dirty="0"/>
              <a:t>– exactly. E-commerce platforms built in the previous 10 years during the rise of the Internet were designed by programmers who didn't understand the problem (online retailing) they were trying to solve. </a:t>
            </a:r>
          </a:p>
        </p:txBody>
      </p:sp>
      <p:sp>
        <p:nvSpPr>
          <p:cNvPr id="4" name="Slide Number Placeholder 3"/>
          <p:cNvSpPr>
            <a:spLocks noGrp="1"/>
          </p:cNvSpPr>
          <p:nvPr>
            <p:ph type="sldNum" sz="quarter" idx="10"/>
          </p:nvPr>
        </p:nvSpPr>
        <p:spPr/>
        <p:txBody>
          <a:bodyPr/>
          <a:lstStyle/>
          <a:p>
            <a:fld id="{6CE49CAB-11E7-4E46-B3A8-B9759289B5BF}" type="slidenum">
              <a:rPr lang="en-US" smtClean="0"/>
              <a:t>27</a:t>
            </a:fld>
            <a:endParaRPr lang="en-US"/>
          </a:p>
        </p:txBody>
      </p:sp>
    </p:spTree>
    <p:extLst>
      <p:ext uri="{BB962C8B-B14F-4D97-AF65-F5344CB8AC3E}">
        <p14:creationId xmlns:p14="http://schemas.microsoft.com/office/powerpoint/2010/main" val="2149480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Conceptually, </a:t>
            </a:r>
            <a:r>
              <a:rPr lang="en-US" dirty="0"/>
              <a:t>SaaS runs on top of a </a:t>
            </a:r>
            <a:r>
              <a:rPr lang="en-CA" dirty="0"/>
              <a:t>Platform which runs on top of Infrastructure.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SaaS is their generic software using your unique data. Different organizations may subscribe to same SaaS – </a:t>
            </a:r>
            <a:r>
              <a:rPr lang="en-CA" b="1" dirty="0"/>
              <a:t>but use it with their own private data</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SaaS is simple to use but may have limited functionality compared to locally hosted applications which frequently have customized software.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 businesses tend to use back office SaaS applications.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 sites allow users to input data that belongs to the web site. E.g. social media. E.g.  product codes, quantities available, pricing at Amazon.com – the customer is doing their own order entry and payment transactions. This is </a:t>
            </a:r>
            <a:r>
              <a:rPr lang="en-US"/>
              <a:t>NOT SaaS.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SaaS: </a:t>
            </a:r>
            <a:r>
              <a:rPr lang="en-CA" i="0" dirty="0"/>
              <a:t>There is a browser and software to interface with </a:t>
            </a:r>
            <a:r>
              <a:rPr lang="en-CA" i="1" dirty="0"/>
              <a:t>anything </a:t>
            </a:r>
            <a:r>
              <a:rPr lang="en-CA" i="0" dirty="0"/>
              <a:t>in the cloud (including IaaS and PaaS); don't think of SaaS as </a:t>
            </a:r>
            <a:r>
              <a:rPr lang="en-CA" i="1" dirty="0"/>
              <a:t>just </a:t>
            </a:r>
            <a:r>
              <a:rPr lang="en-CA" i="0" dirty="0"/>
              <a:t>software or that something is SaaS just because it runs in a browser. Think of SaaS as an </a:t>
            </a:r>
            <a:r>
              <a:rPr lang="en-CA" b="1" i="1" u="sng" dirty="0"/>
              <a:t>application</a:t>
            </a:r>
            <a:r>
              <a:rPr lang="en-CA" i="1" dirty="0"/>
              <a:t> that provides sophisticated functionality to end users </a:t>
            </a:r>
            <a:r>
              <a:rPr lang="en-CA" b="1" i="1" dirty="0"/>
              <a:t>using data input by those same users</a:t>
            </a:r>
            <a:r>
              <a:rPr lang="en-CA" i="1" dirty="0"/>
              <a:t>. The application itself runs in "the cloud" and is accessed via a browser which is essentially a dumb terminal with a good user interface; it can also run in a local tablet or smartphone app to provide better use of the hardware than a browser could. The browser is merely the delivery mechanism to the end user, it is not the defining characteristic of SaaS any more than the DEC VT-100 terminal represented UNIX. </a:t>
            </a:r>
            <a:r>
              <a:rPr lang="en-CA" i="0" dirty="0"/>
              <a:t>"</a:t>
            </a:r>
            <a:r>
              <a:rPr lang="en-CA" sz="1200" b="0" i="0" kern="1200" dirty="0">
                <a:solidFill>
                  <a:schemeClr val="tx1"/>
                </a:solidFill>
                <a:effectLst/>
                <a:latin typeface="+mn-lt"/>
                <a:ea typeface="+mn-ea"/>
                <a:cs typeface="+mn-cs"/>
              </a:rPr>
              <a:t>An application system is a collection of computer programs designed to perform a group of coordinated functions, tasks, or activities for the benefit of the user. </a:t>
            </a:r>
            <a:r>
              <a:rPr lang="en-CA" sz="1200" b="0" i="0" u="none" strike="noStrike" kern="1200" dirty="0">
                <a:solidFill>
                  <a:schemeClr val="tx1"/>
                </a:solidFill>
                <a:effectLst/>
                <a:latin typeface="+mn-lt"/>
                <a:ea typeface="+mn-ea"/>
                <a:cs typeface="+mn-cs"/>
                <a:hlinkClick r:id="rId3"/>
              </a:rPr>
              <a:t>Wikipedia</a:t>
            </a:r>
            <a:r>
              <a:rPr lang="en-CA" sz="1200" b="0" i="0" u="none" strike="noStrike" kern="1200" dirty="0">
                <a:solidFill>
                  <a:schemeClr val="tx1"/>
                </a:solidFill>
                <a:effectLst/>
                <a:latin typeface="+mn-lt"/>
                <a:ea typeface="+mn-ea"/>
                <a:cs typeface="+mn-cs"/>
              </a:rPr>
              <a:t>" SaaS does it over the Internet through a browser (or mobile app equivalent) – the only thing on the client end is the User Interface.</a:t>
            </a:r>
            <a:endParaRPr lang="en-US" i="0" dirty="0"/>
          </a:p>
          <a:p>
            <a:endParaRPr lang="en-US" dirty="0"/>
          </a:p>
          <a:p>
            <a:r>
              <a:rPr lang="en-US" dirty="0"/>
              <a:t>Used for Personal software delivery: having your own MS-Office products without managing installation and maintenance on your own machine.</a:t>
            </a:r>
          </a:p>
          <a:p>
            <a:r>
              <a:rPr lang="en-US" dirty="0"/>
              <a:t>More and more, SaaS is cooperative processing where people collaborate on documents and information centrally rather than the email attachment nightmare of distribution, version control, and amalgamation of revisions from individual documents.</a:t>
            </a:r>
          </a:p>
          <a:p>
            <a:endParaRPr lang="en-US" dirty="0"/>
          </a:p>
          <a:p>
            <a:r>
              <a:rPr lang="en-US" dirty="0"/>
              <a:t>Your ISP provides email –SaaS -- @theirDomain.ca to keep you as a customer. You could run your own email server with a permanent IP address but why bother?…unless you are Hillary Clinton and don’t trust the U.S. </a:t>
            </a:r>
            <a:r>
              <a:rPr lang="en-US" dirty="0" err="1"/>
              <a:t>gov</a:t>
            </a:r>
            <a:r>
              <a:rPr lang="en-US" dirty="0"/>
              <a:t> servers </a:t>
            </a:r>
            <a:r>
              <a:rPr lang="en-US" i="1" dirty="0"/>
              <a:t>and</a:t>
            </a:r>
            <a:r>
              <a:rPr lang="en-US" dirty="0"/>
              <a:t> don’t mind losing an election.</a:t>
            </a:r>
          </a:p>
          <a:p>
            <a:endParaRPr lang="en-US" dirty="0"/>
          </a:p>
          <a:p>
            <a:r>
              <a:rPr lang="en-US" dirty="0"/>
              <a:t>https://en.wikipedia.org/wiki/Software_as_a_service</a:t>
            </a:r>
          </a:p>
          <a:p>
            <a:r>
              <a:rPr lang="en-US" dirty="0"/>
              <a:t>https://en.wikipedia.org/wiki/Back-office_software</a:t>
            </a:r>
          </a:p>
          <a:p>
            <a:endParaRPr lang="en-US" dirty="0"/>
          </a:p>
          <a:p>
            <a:r>
              <a:rPr lang="en-US" dirty="0"/>
              <a:t>Office 365 Delve, Google Apps.</a:t>
            </a:r>
          </a:p>
          <a:p>
            <a:r>
              <a:rPr lang="en-US" dirty="0"/>
              <a:t>https://support.office.com/en-us/delve</a:t>
            </a:r>
          </a:p>
          <a:p>
            <a:r>
              <a:rPr lang="en-CA" sz="1200" b="0" i="0" kern="1200" dirty="0">
                <a:solidFill>
                  <a:schemeClr val="tx1"/>
                </a:solidFill>
                <a:effectLst/>
                <a:latin typeface="+mn-lt"/>
                <a:ea typeface="+mn-ea"/>
                <a:cs typeface="+mn-cs"/>
              </a:rPr>
              <a:t>Microsoft Office 365 is a combined application provided by Microsoft consisting of Microsoft Office Online (for Windows and OS X), Exchange (email), SharePoint (file repository/sharing), and storage space on OneDrive.</a:t>
            </a:r>
          </a:p>
          <a:p>
            <a:endParaRPr lang="en-US" dirty="0"/>
          </a:p>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28</a:t>
            </a:fld>
            <a:endParaRPr lang="en-US"/>
          </a:p>
        </p:txBody>
      </p:sp>
    </p:spTree>
    <p:extLst>
      <p:ext uri="{BB962C8B-B14F-4D97-AF65-F5344CB8AC3E}">
        <p14:creationId xmlns:p14="http://schemas.microsoft.com/office/powerpoint/2010/main" val="3263609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noProof="0" dirty="0"/>
              <a:t>P2P is </a:t>
            </a:r>
            <a:r>
              <a:rPr lang="en-CA" sz="1200" b="1" i="0" kern="1200" noProof="0" dirty="0">
                <a:solidFill>
                  <a:schemeClr val="tx1"/>
                </a:solidFill>
                <a:effectLst/>
                <a:latin typeface="+mn-lt"/>
                <a:ea typeface="+mn-ea"/>
                <a:cs typeface="+mn-cs"/>
              </a:rPr>
              <a:t>decentralized computing or many-to-many processing. It is also the architecture of networks themselves. There is no “boss”, just organizational cooperation on standards. Each peer uses the same software to exchange information. </a:t>
            </a:r>
            <a:r>
              <a:rPr lang="en-CA" sz="1200" b="0" i="0" kern="1200" noProof="0" dirty="0">
                <a:solidFill>
                  <a:schemeClr val="tx1"/>
                </a:solidFill>
                <a:effectLst/>
                <a:latin typeface="+mn-lt"/>
                <a:ea typeface="+mn-ea"/>
                <a:cs typeface="+mn-cs"/>
              </a:rPr>
              <a:t>(as opposed to client – server apps such as FTP where each end uses different software)</a:t>
            </a:r>
            <a:endParaRPr lang="en-CA" sz="1200" b="1" i="0" kern="1200" noProof="0" dirty="0">
              <a:solidFill>
                <a:schemeClr val="tx1"/>
              </a:solidFill>
              <a:effectLst/>
              <a:latin typeface="+mn-lt"/>
              <a:ea typeface="+mn-ea"/>
              <a:cs typeface="+mn-cs"/>
            </a:endParaRPr>
          </a:p>
          <a:p>
            <a:r>
              <a:rPr lang="en-CA" sz="1200" b="0" i="0" kern="1200" noProof="0" dirty="0">
                <a:solidFill>
                  <a:schemeClr val="tx1"/>
                </a:solidFill>
                <a:effectLst/>
                <a:latin typeface="+mn-lt"/>
                <a:ea typeface="+mn-ea"/>
                <a:cs typeface="+mn-cs"/>
              </a:rPr>
              <a:t>https://www.howtogeek.com/141257/htg-explains-how-does-bittorrent-work/</a:t>
            </a:r>
          </a:p>
          <a:p>
            <a:r>
              <a:rPr lang="en-CA" sz="1200" b="0" i="0" kern="1200" noProof="0" dirty="0">
                <a:solidFill>
                  <a:schemeClr val="tx1"/>
                </a:solidFill>
                <a:effectLst/>
                <a:latin typeface="+mn-lt"/>
                <a:ea typeface="+mn-ea"/>
                <a:cs typeface="+mn-cs"/>
              </a:rPr>
              <a:t>https://www.explainthatstuff.com/howbittorrentworks.html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https://superuser.com/questions/245390/how-does-bittorrent-work/274995#274995</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https://en.wikipedia.org/wiki/BitTorrent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noProof="0" dirty="0">
                <a:solidFill>
                  <a:schemeClr val="tx1"/>
                </a:solidFill>
                <a:effectLst/>
                <a:latin typeface="+mn-lt"/>
                <a:ea typeface="+mn-ea"/>
                <a:cs typeface="+mn-cs"/>
              </a:rPr>
              <a:t>Disadvantages:</a:t>
            </a:r>
            <a:r>
              <a:rPr lang="en-CA" sz="1200" b="0" i="0" kern="1200" noProof="0" dirty="0">
                <a:solidFill>
                  <a:schemeClr val="tx1"/>
                </a:solidFill>
                <a:effectLst/>
                <a:latin typeface="+mn-lt"/>
                <a:ea typeface="+mn-ea"/>
                <a:cs typeface="+mn-cs"/>
              </a:rPr>
              <a:t> there is no central authority to arbitrate disputes, balancing open cooperation (peering) with individual security is hard.</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Performance &amp; reliability: if too many peers go offline, the overall P2P system will no longer work as well, e.g. bit torrent file sharing.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If all the peers must work cooperatively, scalability becomes an N-squared problem: every peer must talk to every other peer; with N peers, there are N-squared conversations.</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Before blockchain, to use digital money, we needed a trusted third-party to keep a ledger of how much each of us has and owes, e.g. banks and credit card companies. </a:t>
            </a:r>
            <a:r>
              <a:rPr lang="en-CA" noProof="0" dirty="0"/>
              <a:t>With blockchain technology, </a:t>
            </a:r>
            <a:r>
              <a:rPr lang="en-CA" sz="1200" b="0" i="0" kern="1200" noProof="0" dirty="0">
                <a:solidFill>
                  <a:schemeClr val="tx1"/>
                </a:solidFill>
                <a:effectLst/>
                <a:latin typeface="+mn-lt"/>
                <a:ea typeface="+mn-ea"/>
                <a:cs typeface="+mn-cs"/>
              </a:rPr>
              <a:t>a trusted third-party is not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Real life Use Case: www.Ripple.com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Blockchain works on a distributed database that maintains a continuously-growing linked list of record sets called blocks. Each block contains a timestamp, a link and cryptographic hash code representing the contents of the previous block. By design blockchains are inherently resistant to modification of the data — once recorded, the data in any block cannot be altered (unless the </a:t>
            </a:r>
            <a:r>
              <a:rPr lang="en-CA" sz="1200" b="0" i="0" kern="1200" noProof="0" dirty="0" err="1">
                <a:solidFill>
                  <a:schemeClr val="tx1"/>
                </a:solidFill>
                <a:effectLst/>
                <a:latin typeface="+mn-lt"/>
                <a:ea typeface="+mn-ea"/>
                <a:cs typeface="+mn-cs"/>
              </a:rPr>
              <a:t>cryptohash</a:t>
            </a:r>
            <a:r>
              <a:rPr lang="en-CA" sz="1200" b="0" i="0" kern="1200" noProof="0" dirty="0">
                <a:solidFill>
                  <a:schemeClr val="tx1"/>
                </a:solidFill>
                <a:effectLst/>
                <a:latin typeface="+mn-lt"/>
                <a:ea typeface="+mn-ea"/>
                <a:cs typeface="+mn-cs"/>
              </a:rPr>
              <a:t> of every block in the chain is also altered and 51% of all other systems having the same blockchain also do this and agree – none of which can realistically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https://marmelab.com/blog/2016/04/28/blockchain-for-web-developers-the-theory.html</a:t>
            </a:r>
          </a:p>
          <a:p>
            <a:r>
              <a:rPr lang="en-CA" noProof="0" dirty="0"/>
              <a:t>How big is a block? A block is determined by size, e.g. 1MB, or time, e.g. Bitcoin generates a new block every 10 minutes, </a:t>
            </a:r>
            <a:r>
              <a:rPr lang="en-CA" sz="1200" b="0" i="0" kern="1200" dirty="0">
                <a:solidFill>
                  <a:schemeClr val="tx1"/>
                </a:solidFill>
                <a:effectLst/>
                <a:latin typeface="+mn-lt"/>
                <a:ea typeface="+mn-ea"/>
                <a:cs typeface="+mn-cs"/>
              </a:rPr>
              <a:t>Ethereum does it every 10 seconds.</a:t>
            </a:r>
          </a:p>
          <a:p>
            <a:r>
              <a:rPr lang="en-CA" noProof="0" dirty="0"/>
              <a:t>https://ftalphaville.ft.com/2017/11/22/2196054/taking-the-block-out-of-blockchain/</a:t>
            </a:r>
          </a:p>
          <a:p>
            <a:r>
              <a:rPr lang="en-CA" sz="1200" b="0" i="0" kern="1200" dirty="0">
                <a:solidFill>
                  <a:schemeClr val="tx1"/>
                </a:solidFill>
                <a:effectLst/>
                <a:latin typeface="+mn-lt"/>
                <a:ea typeface="+mn-ea"/>
                <a:cs typeface="+mn-cs"/>
              </a:rPr>
              <a:t>A mathematical problem is linked with each block. Miners are constantly processing and recording transactions; they race to ‘complete the current block’ in order to win Bitcoins. When a winning miner is able to solve it (computationally very difficult), the answer is shared with other mining nodes and it is validated (computationally very easy). Every time a miner solves a problem, a newly minted 12.5 BTC (Bitcoin currency symbol) is awarded to the miner and enters the circulation. The first record in that next block is a transaction that awards the winning miner (who completed the previous block) the newly minted BTC. https://www.investopedia.com/terms/b/block-bitcoin-block.asp </a:t>
            </a:r>
          </a:p>
          <a:p>
            <a:r>
              <a:rPr lang="en-CA" dirty="0"/>
              <a:t>The Blockchain incentive for miners keeps them motivated to make the system more efficient – they participate in a competitive market – basic capitalism.</a:t>
            </a:r>
            <a:endParaRPr lang="en-CA" noProof="0" dirty="0"/>
          </a:p>
          <a:p>
            <a:endParaRPr lang="en-CA" noProof="0" dirty="0"/>
          </a:p>
          <a:p>
            <a:r>
              <a:rPr lang="en-CA" noProof="0" dirty="0"/>
              <a:t>Through the use of a peer-to-peer network and a distributed timestamping server, a blockchain database is managed autonomously. It is a </a:t>
            </a:r>
            <a:r>
              <a:rPr lang="en-CA" sz="1200" b="0" i="0" kern="1200" noProof="0" dirty="0">
                <a:solidFill>
                  <a:schemeClr val="tx1"/>
                </a:solidFill>
                <a:effectLst/>
                <a:latin typeface="+mn-lt"/>
                <a:ea typeface="+mn-ea"/>
                <a:cs typeface="+mn-cs"/>
              </a:rPr>
              <a:t>distributed </a:t>
            </a:r>
            <a:r>
              <a:rPr lang="en-CA" sz="1200" b="0" i="0" kern="1200" noProof="0" dirty="0" err="1">
                <a:solidFill>
                  <a:schemeClr val="tx1"/>
                </a:solidFill>
                <a:effectLst/>
                <a:latin typeface="+mn-lt"/>
                <a:ea typeface="+mn-ea"/>
                <a:cs typeface="+mn-cs"/>
              </a:rPr>
              <a:t>trustless</a:t>
            </a:r>
            <a:r>
              <a:rPr lang="en-CA" sz="1200" b="0" i="0" kern="1200" noProof="0" dirty="0">
                <a:solidFill>
                  <a:schemeClr val="tx1"/>
                </a:solidFill>
                <a:effectLst/>
                <a:latin typeface="+mn-lt"/>
                <a:ea typeface="+mn-ea"/>
                <a:cs typeface="+mn-cs"/>
              </a:rPr>
              <a:t> consensus of who has what.</a:t>
            </a:r>
          </a:p>
          <a:p>
            <a:r>
              <a:rPr lang="en-CA" sz="1200" b="0" i="0" kern="1200" noProof="0" dirty="0">
                <a:solidFill>
                  <a:schemeClr val="tx1"/>
                </a:solidFill>
                <a:effectLst/>
                <a:latin typeface="+mn-lt"/>
                <a:ea typeface="+mn-ea"/>
                <a:cs typeface="+mn-cs"/>
              </a:rPr>
              <a:t>Consensus: For me to send or receive money, I must recognize what’s presented to me really is money, and I must also know that everyone else will also recognize it as such. A medium of exchange is something we both agree as having the same value.</a:t>
            </a:r>
          </a:p>
          <a:p>
            <a:r>
              <a:rPr lang="en-CA" sz="1200" b="0" i="0" kern="1200" noProof="0" dirty="0">
                <a:solidFill>
                  <a:schemeClr val="tx1"/>
                </a:solidFill>
                <a:effectLst/>
                <a:latin typeface="+mn-lt"/>
                <a:ea typeface="+mn-ea"/>
                <a:cs typeface="+mn-cs"/>
              </a:rPr>
              <a:t>https://dev.to/damcosset/blockchain-what-is-in-a-block-48jo</a:t>
            </a:r>
          </a:p>
          <a:p>
            <a:endParaRPr lang="en-CA" sz="1200" b="0" i="0" kern="1200" noProof="0" dirty="0">
              <a:solidFill>
                <a:schemeClr val="tx1"/>
              </a:solidFill>
              <a:effectLst/>
              <a:latin typeface="+mn-lt"/>
              <a:ea typeface="+mn-ea"/>
              <a:cs typeface="+mn-cs"/>
            </a:endParaRPr>
          </a:p>
          <a:p>
            <a:r>
              <a:rPr lang="en-CA" sz="1200" b="0" i="0" kern="1200" noProof="0" dirty="0">
                <a:solidFill>
                  <a:schemeClr val="tx1"/>
                </a:solidFill>
                <a:effectLst/>
                <a:latin typeface="+mn-lt"/>
                <a:ea typeface="+mn-ea"/>
                <a:cs typeface="+mn-cs"/>
              </a:rPr>
              <a:t>Distributed: the system of peers must ensure consistency, that is when a transfer is made using the information supplied by one of the nodes it must be correctly reflected in all other nodes. There is no single source of "truth", everyone shares (and can individually verify) the same truth.</a:t>
            </a:r>
          </a:p>
          <a:p>
            <a:r>
              <a:rPr lang="en-CA" noProof="0" dirty="0" err="1"/>
              <a:t>Trustless</a:t>
            </a:r>
            <a:r>
              <a:rPr lang="en-CA" noProof="0" dirty="0"/>
              <a:t>: you cannot trust any one peer but you can trust all the peers together. </a:t>
            </a:r>
            <a:r>
              <a:rPr lang="en-CA" sz="1200" b="0" i="0" kern="1200" noProof="0" dirty="0">
                <a:solidFill>
                  <a:schemeClr val="tx1"/>
                </a:solidFill>
                <a:effectLst/>
                <a:latin typeface="+mn-lt"/>
                <a:ea typeface="+mn-ea"/>
                <a:cs typeface="+mn-cs"/>
              </a:rPr>
              <a:t> Peers perform work required to create consensus for the entire network, keeping the network sufficiently large that circumventing it becomes very expensive: a malicious peer would need enough computing power to compete with the entire existing network of peer to override consensus.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https://keepingstock.net/explaining-blockchain-how-proof-of-work-enables-trustless-consensus-2abed27f0845 </a:t>
            </a:r>
          </a:p>
          <a:p>
            <a:endParaRPr lang="en-CA" sz="1200" b="0" i="0" kern="1200" noProof="0" dirty="0">
              <a:solidFill>
                <a:schemeClr val="tx1"/>
              </a:solidFill>
              <a:effectLst/>
              <a:latin typeface="+mn-lt"/>
              <a:ea typeface="+mn-ea"/>
              <a:cs typeface="+mn-cs"/>
            </a:endParaRPr>
          </a:p>
          <a:p>
            <a:r>
              <a:rPr lang="en-CA" sz="1200" b="0" i="0" kern="1200" noProof="0" dirty="0">
                <a:solidFill>
                  <a:schemeClr val="tx1"/>
                </a:solidFill>
                <a:effectLst/>
                <a:latin typeface="+mn-lt"/>
                <a:ea typeface="+mn-ea"/>
                <a:cs typeface="+mn-cs"/>
              </a:rPr>
              <a:t>From https://hackernoon.com/blockchains-dont-scale-not-today-at-least-but-there-s-hope-2cb43946551a …</a:t>
            </a:r>
          </a:p>
          <a:p>
            <a:r>
              <a:rPr lang="en-CA" sz="1200" b="1" i="0" kern="1200" noProof="0" dirty="0">
                <a:solidFill>
                  <a:schemeClr val="tx1"/>
                </a:solidFill>
                <a:effectLst/>
                <a:latin typeface="+mn-lt"/>
                <a:ea typeface="+mn-ea"/>
                <a:cs typeface="+mn-cs"/>
              </a:rPr>
              <a:t>Why isn’t the blockchain scalable?</a:t>
            </a:r>
          </a:p>
          <a:p>
            <a:r>
              <a:rPr lang="en-CA" sz="1200" b="1" i="0" kern="1200" noProof="0" dirty="0">
                <a:solidFill>
                  <a:schemeClr val="tx1"/>
                </a:solidFill>
                <a:effectLst/>
                <a:latin typeface="+mn-lt"/>
                <a:ea typeface="+mn-ea"/>
                <a:cs typeface="+mn-cs"/>
              </a:rPr>
              <a:t>Currently, all blockchain consensus protocols (</a:t>
            </a:r>
            <a:r>
              <a:rPr lang="en-CA" sz="1200" b="1" i="0" kern="1200" noProof="0" dirty="0" err="1">
                <a:solidFill>
                  <a:schemeClr val="tx1"/>
                </a:solidFill>
                <a:effectLst/>
                <a:latin typeface="+mn-lt"/>
                <a:ea typeface="+mn-ea"/>
                <a:cs typeface="+mn-cs"/>
              </a:rPr>
              <a:t>eg.</a:t>
            </a:r>
            <a:r>
              <a:rPr lang="en-CA" sz="1200" b="1" i="0" kern="1200" noProof="0" dirty="0">
                <a:solidFill>
                  <a:schemeClr val="tx1"/>
                </a:solidFill>
                <a:effectLst/>
                <a:latin typeface="+mn-lt"/>
                <a:ea typeface="+mn-ea"/>
                <a:cs typeface="+mn-cs"/>
              </a:rPr>
              <a:t> Bitcoin, Ethereum, Ripple, </a:t>
            </a:r>
            <a:r>
              <a:rPr lang="en-CA" sz="1200" b="1" i="0" kern="1200" noProof="0" dirty="0" err="1">
                <a:solidFill>
                  <a:schemeClr val="tx1"/>
                </a:solidFill>
                <a:effectLst/>
                <a:latin typeface="+mn-lt"/>
                <a:ea typeface="+mn-ea"/>
                <a:cs typeface="+mn-cs"/>
              </a:rPr>
              <a:t>Tendermint</a:t>
            </a:r>
            <a:r>
              <a:rPr lang="en-CA" sz="1200" b="1" i="0" kern="1200" noProof="0" dirty="0">
                <a:solidFill>
                  <a:schemeClr val="tx1"/>
                </a:solidFill>
                <a:effectLst/>
                <a:latin typeface="+mn-lt"/>
                <a:ea typeface="+mn-ea"/>
                <a:cs typeface="+mn-cs"/>
              </a:rPr>
              <a:t>) have a challenging limitation: every fully participating node in the network must process every transaction</a:t>
            </a:r>
            <a:r>
              <a:rPr lang="en-CA" sz="1200" b="0" i="0" kern="1200" noProof="0" dirty="0">
                <a:solidFill>
                  <a:schemeClr val="tx1"/>
                </a:solidFill>
                <a:effectLst/>
                <a:latin typeface="+mn-lt"/>
                <a:ea typeface="+mn-ea"/>
                <a:cs typeface="+mn-cs"/>
              </a:rPr>
              <a:t>. Recall that blockchains have one inherent critical characteristic — “decentralization” — which means that every single node on the network processes every transaction and maintains a copy of the entire state.</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 </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While a decentralization consensus mechanism offers some critical benefits, such as fault tolerance, a strong guarantee of security, political neutrality, and authenticity, it comes at the cost of scalability. The number of transactions the blockchain can process can never exceed that of a single node that is participating in the network. In fact, the blockchain actually gets weaker as more nodes are added to its network because of the inter-node latency that logarithmically increases with every additional node.</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 </a:t>
            </a:r>
            <a:br>
              <a:rPr lang="en-CA" sz="1200" b="0" i="0" kern="1200" noProof="0" dirty="0">
                <a:solidFill>
                  <a:schemeClr val="tx1"/>
                </a:solidFill>
                <a:effectLst/>
                <a:latin typeface="+mn-lt"/>
                <a:ea typeface="+mn-ea"/>
                <a:cs typeface="+mn-cs"/>
              </a:rPr>
            </a:br>
            <a:r>
              <a:rPr lang="en-CA" sz="1200" b="0" i="0" kern="1200" noProof="0" dirty="0">
                <a:solidFill>
                  <a:schemeClr val="tx1"/>
                </a:solidFill>
                <a:effectLst/>
                <a:latin typeface="+mn-lt"/>
                <a:ea typeface="+mn-ea"/>
                <a:cs typeface="+mn-cs"/>
              </a:rPr>
              <a:t>In a traditional database system, the solution to scalability is to add more servers (i.e. compute power) to handle the added transactions. In the decentralized blockchain world where every node needs to process and validate every transaction, it would require us to add more compute to every node for the network to get faster. Having no control over every public node in the network leaves us in a pickle.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See </a:t>
            </a:r>
            <a:r>
              <a:rPr lang="en-CA" sz="1200" noProof="0" dirty="0"/>
              <a:t>(www.computerworld.com/article/2588287/networking/peer-to-peer-network.html)</a:t>
            </a:r>
            <a:endParaRPr lang="en-CA" noProof="0" dirty="0"/>
          </a:p>
          <a:p>
            <a:endParaRPr lang="en-CA" noProof="0" dirty="0"/>
          </a:p>
        </p:txBody>
      </p:sp>
      <p:sp>
        <p:nvSpPr>
          <p:cNvPr id="4" name="Slide Number Placeholder 3"/>
          <p:cNvSpPr>
            <a:spLocks noGrp="1"/>
          </p:cNvSpPr>
          <p:nvPr>
            <p:ph type="sldNum" sz="quarter" idx="10"/>
          </p:nvPr>
        </p:nvSpPr>
        <p:spPr/>
        <p:txBody>
          <a:bodyPr/>
          <a:lstStyle/>
          <a:p>
            <a:fld id="{6CE49CAB-11E7-4E46-B3A8-B9759289B5BF}" type="slidenum">
              <a:rPr lang="en-US" smtClean="0"/>
              <a:t>29</a:t>
            </a:fld>
            <a:endParaRPr lang="en-US"/>
          </a:p>
        </p:txBody>
      </p:sp>
    </p:spTree>
    <p:extLst>
      <p:ext uri="{BB962C8B-B14F-4D97-AF65-F5344CB8AC3E}">
        <p14:creationId xmlns:p14="http://schemas.microsoft.com/office/powerpoint/2010/main" val="35548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Infrastructure is your ISP who provides a connection to the network of networks known as the Internet.</a:t>
            </a:r>
          </a:p>
          <a:p>
            <a:r>
              <a:rPr lang="en-CA" dirty="0"/>
              <a:t>Platform is things like </a:t>
            </a:r>
            <a:r>
              <a:rPr lang="en-GB" dirty="0">
                <a:hlinkClick r:id="rId3"/>
              </a:rPr>
              <a:t>GitHub </a:t>
            </a:r>
            <a:r>
              <a:rPr lang="en-GB" dirty="0" err="1">
                <a:hlinkClick r:id="rId3"/>
              </a:rPr>
              <a:t>Codespaces</a:t>
            </a:r>
            <a:r>
              <a:rPr lang="en-GB" dirty="0">
                <a:hlinkClick r:id="rId3"/>
              </a:rPr>
              <a:t> · GitHub</a:t>
            </a:r>
            <a:r>
              <a:rPr lang="en-CA" dirty="0"/>
              <a:t> https://github.com/features/codespaces</a:t>
            </a:r>
            <a:br>
              <a:rPr lang="en-CA" dirty="0"/>
            </a:br>
            <a:r>
              <a:rPr lang="en-CA" dirty="0"/>
              <a:t>"</a:t>
            </a:r>
            <a:r>
              <a:rPr lang="en-US" b="0" i="0" dirty="0">
                <a:solidFill>
                  <a:srgbClr val="848D97"/>
                </a:solidFill>
                <a:effectLst/>
                <a:latin typeface="Mona Sans"/>
              </a:rPr>
              <a:t>Spin up fully configured dev environments in the cloud that start in seconds</a:t>
            </a:r>
            <a:r>
              <a:rPr lang="en-CA" b="0" i="0" dirty="0">
                <a:solidFill>
                  <a:srgbClr val="848D97"/>
                </a:solidFill>
                <a:effectLst/>
                <a:latin typeface="Mona Sans"/>
              </a:rPr>
              <a:t>"</a:t>
            </a:r>
          </a:p>
          <a:p>
            <a:r>
              <a:rPr lang="en-CA" b="0" i="0" dirty="0">
                <a:solidFill>
                  <a:srgbClr val="848D97"/>
                </a:solidFill>
                <a:effectLst/>
                <a:latin typeface="Mona Sans"/>
              </a:rPr>
              <a:t>SaaS is Blackboard Ultra, the LMS (Learning </a:t>
            </a:r>
            <a:r>
              <a:rPr lang="en-CA" b="0" i="0" dirty="0" err="1">
                <a:solidFill>
                  <a:srgbClr val="848D97"/>
                </a:solidFill>
                <a:effectLst/>
                <a:latin typeface="Mona Sans"/>
              </a:rPr>
              <a:t>Manglement</a:t>
            </a:r>
            <a:r>
              <a:rPr lang="en-CA" b="0" i="0" dirty="0">
                <a:solidFill>
                  <a:srgbClr val="848D97"/>
                </a:solidFill>
                <a:effectLst/>
                <a:latin typeface="Mona Sans"/>
              </a:rPr>
              <a:t> System) used at Seneca.</a:t>
            </a:r>
          </a:p>
          <a:p>
            <a:endParaRPr lang="en-CA" dirty="0"/>
          </a:p>
          <a:p>
            <a:r>
              <a:rPr lang="en-CA" b="1" dirty="0"/>
              <a:t>There are many moving parts to the Internet. What do you think they are? </a:t>
            </a:r>
            <a:br>
              <a:rPr lang="en-CA" b="1" dirty="0"/>
            </a:br>
            <a:endParaRPr lang="en-CA" dirty="0"/>
          </a:p>
          <a:p>
            <a:r>
              <a:rPr lang="en-CA" dirty="0"/>
              <a:t>There are a great many other things </a:t>
            </a:r>
            <a:r>
              <a:rPr lang="en-CA" b="1" dirty="0"/>
              <a:t>as-a-Service </a:t>
            </a:r>
            <a:r>
              <a:rPr lang="en-CA" dirty="0"/>
              <a:t>which are subdivisions of the three main </a:t>
            </a:r>
            <a:r>
              <a:rPr lang="en-US" sz="1200" u="sng" dirty="0">
                <a:solidFill>
                  <a:prstClr val="black"/>
                </a:solidFill>
              </a:rPr>
              <a:t>I</a:t>
            </a:r>
            <a:r>
              <a:rPr lang="en-US" sz="1200" dirty="0">
                <a:solidFill>
                  <a:prstClr val="black"/>
                </a:solidFill>
              </a:rPr>
              <a:t>nfrastructure | </a:t>
            </a:r>
            <a:r>
              <a:rPr lang="en-US" sz="1200" u="sng" dirty="0">
                <a:solidFill>
                  <a:prstClr val="black"/>
                </a:solidFill>
              </a:rPr>
              <a:t>P</a:t>
            </a:r>
            <a:r>
              <a:rPr lang="en-US" sz="1200" dirty="0">
                <a:solidFill>
                  <a:prstClr val="black"/>
                </a:solidFill>
              </a:rPr>
              <a:t>latform | </a:t>
            </a:r>
            <a:r>
              <a:rPr lang="en-US" sz="1200" u="sng" dirty="0">
                <a:solidFill>
                  <a:prstClr val="black"/>
                </a:solidFill>
              </a:rPr>
              <a:t>S</a:t>
            </a:r>
            <a:r>
              <a:rPr lang="en-US" sz="1200" dirty="0">
                <a:solidFill>
                  <a:prstClr val="black"/>
                </a:solidFill>
              </a:rPr>
              <a:t>oftware </a:t>
            </a:r>
            <a:r>
              <a:rPr lang="en-CA" dirty="0"/>
              <a:t>categories.</a:t>
            </a:r>
          </a:p>
          <a:p>
            <a:r>
              <a:rPr lang="en-CA" dirty="0"/>
              <a:t>https://en.wikipedia.org/wiki/As_a_service</a:t>
            </a:r>
          </a:p>
          <a:p>
            <a:endParaRPr lang="en-CA" dirty="0"/>
          </a:p>
          <a:p>
            <a:r>
              <a:rPr lang="en-CA" dirty="0">
                <a:hlinkClick r:id="rId4"/>
              </a:rPr>
              <a:t>Transitioning to as-a-service business model | Deloitte Insights</a:t>
            </a:r>
            <a:br>
              <a:rPr lang="en-CA" dirty="0"/>
            </a:br>
            <a:r>
              <a:rPr lang="en-CA" dirty="0"/>
              <a:t>https://www2.deloitte.com/us/en/insights/topics/strategy/as-a-service-business-model-flexible-consumption.html</a:t>
            </a:r>
          </a:p>
        </p:txBody>
      </p:sp>
      <p:sp>
        <p:nvSpPr>
          <p:cNvPr id="4" name="Slide Number Placeholder 3"/>
          <p:cNvSpPr>
            <a:spLocks noGrp="1"/>
          </p:cNvSpPr>
          <p:nvPr>
            <p:ph type="sldNum" sz="quarter" idx="10"/>
          </p:nvPr>
        </p:nvSpPr>
        <p:spPr/>
        <p:txBody>
          <a:bodyPr/>
          <a:lstStyle/>
          <a:p>
            <a:fld id="{6CE49CAB-11E7-4E46-B3A8-B9759289B5BF}" type="slidenum">
              <a:rPr lang="en-US" smtClean="0"/>
              <a:t>3</a:t>
            </a:fld>
            <a:endParaRPr lang="en-US"/>
          </a:p>
        </p:txBody>
      </p:sp>
    </p:spTree>
    <p:extLst>
      <p:ext uri="{BB962C8B-B14F-4D97-AF65-F5344CB8AC3E}">
        <p14:creationId xmlns:p14="http://schemas.microsoft.com/office/powerpoint/2010/main" val="747801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US" sz="1200" b="1" dirty="0"/>
              <a:t>the ecology of space and time: a </a:t>
            </a:r>
            <a:r>
              <a:rPr lang="en-US" dirty="0"/>
              <a:t>candle or lamp expands time after the sun sets, Zoom and Facetime collapse the space between people. Airplanes remove the oceans between continents changing long distance travel from a life changing expedition into a test of one's comfort and sanity; ironically, commercial air travel makes the crossing of a vast space in a short time seem like an endless journey.</a:t>
            </a:r>
          </a:p>
          <a:p>
            <a:endParaRPr lang="en-US" dirty="0"/>
          </a:p>
          <a:p>
            <a:r>
              <a:rPr lang="en-US" dirty="0"/>
              <a:t>Technology is something invented after you were born. Before that, existing technology was part of the ecosystem, part of reality, it </a:t>
            </a:r>
            <a:r>
              <a:rPr lang="en-US" i="1" dirty="0"/>
              <a:t>was already there…</a:t>
            </a:r>
            <a:r>
              <a:rPr lang="en-US" i="0" dirty="0"/>
              <a:t>to get water, you don't use 'technology', you turn on a tap –– there's no such thing as kitchen sink literacy</a:t>
            </a:r>
            <a:r>
              <a:rPr lang="en-US" i="1" dirty="0"/>
              <a:t>. </a:t>
            </a:r>
            <a:r>
              <a:rPr lang="en-US" dirty="0"/>
              <a:t>If </a:t>
            </a:r>
            <a:r>
              <a:rPr lang="en-US" i="0" dirty="0"/>
              <a:t>you </a:t>
            </a:r>
            <a:r>
              <a:rPr lang="en-US" i="1" dirty="0"/>
              <a:t>adapt your life </a:t>
            </a:r>
            <a:r>
              <a:rPr lang="en-US" i="0" dirty="0"/>
              <a:t>to it, then it is 'technology'. The tech of indoor plumbing was welcomed over outdoor plumbing. Social media is 'technology' for older people whose lives have been changed by their use of it. For younger people, social media is part of living their lives, like oxygen and gravity. (Old fish passes by young fish and says, "How's the water?" Young fish says, "What's water?")</a:t>
            </a:r>
          </a:p>
          <a:p>
            <a:endParaRPr lang="en-US" i="0" dirty="0"/>
          </a:p>
          <a:p>
            <a:r>
              <a:rPr lang="en-CA" dirty="0"/>
              <a:t>The big question, of course, is whether technology can solve the problems technology creates. The solution to the problem changes the problem.</a:t>
            </a:r>
          </a:p>
          <a:p>
            <a:endParaRPr lang="en-CA" i="0" dirty="0"/>
          </a:p>
          <a:p>
            <a:endParaRPr lang="en-CA" sz="1200" i="0" dirty="0">
              <a:latin typeface="+mn-lt"/>
            </a:endParaRPr>
          </a:p>
          <a:p>
            <a:pPr marL="0" marR="0">
              <a:spcBef>
                <a:spcPts val="0"/>
              </a:spcBef>
              <a:spcAft>
                <a:spcPts val="600"/>
              </a:spcAft>
            </a:pPr>
            <a:r>
              <a:rPr lang="en-CA" sz="1200" dirty="0">
                <a:effectLst/>
                <a:latin typeface="+mn-lt"/>
                <a:ea typeface="Calibri" panose="020F0502020204030204" pitchFamily="34" charset="0"/>
                <a:cs typeface="Arial" panose="020B0604020202020204" pitchFamily="34" charset="0"/>
              </a:rPr>
              <a:t>Up until the early modern period of history, enjoying music, stories, or plays meant you were present when the artists performed. Since the 15</a:t>
            </a:r>
            <a:r>
              <a:rPr lang="en-CA" sz="1200" baseline="30000" dirty="0">
                <a:effectLst/>
                <a:latin typeface="+mn-lt"/>
                <a:ea typeface="Calibri" panose="020F0502020204030204" pitchFamily="34" charset="0"/>
                <a:cs typeface="Arial" panose="020B0604020202020204" pitchFamily="34" charset="0"/>
              </a:rPr>
              <a:t>th</a:t>
            </a:r>
            <a:r>
              <a:rPr lang="en-CA" sz="1200" dirty="0">
                <a:effectLst/>
                <a:latin typeface="+mn-lt"/>
                <a:ea typeface="Calibri" panose="020F0502020204030204" pitchFamily="34" charset="0"/>
                <a:cs typeface="Arial" panose="020B0604020202020204" pitchFamily="34" charset="0"/>
              </a:rPr>
              <a:t> century, the printing of books and musical scores preserved the essence of those works apart from the live performance. The reproduction and enjoyment was DIY do-it-yourself.</a:t>
            </a:r>
            <a:endParaRPr lang="en-GB" sz="12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n-CA" sz="1200" dirty="0">
                <a:effectLst/>
                <a:latin typeface="+mn-lt"/>
                <a:ea typeface="Calibri" panose="020F0502020204030204" pitchFamily="34" charset="0"/>
                <a:cs typeface="Arial" panose="020B0604020202020204" pitchFamily="34" charset="0"/>
              </a:rPr>
              <a:t>In the 20</a:t>
            </a:r>
            <a:r>
              <a:rPr lang="en-CA" sz="1200" baseline="30000" dirty="0">
                <a:effectLst/>
                <a:latin typeface="+mn-lt"/>
                <a:ea typeface="Calibri" panose="020F0502020204030204" pitchFamily="34" charset="0"/>
                <a:cs typeface="Arial" panose="020B0604020202020204" pitchFamily="34" charset="0"/>
              </a:rPr>
              <a:t>th</a:t>
            </a:r>
            <a:r>
              <a:rPr lang="en-CA" sz="1200" dirty="0">
                <a:effectLst/>
                <a:latin typeface="+mn-lt"/>
                <a:ea typeface="Calibri" panose="020F0502020204030204" pitchFamily="34" charset="0"/>
                <a:cs typeface="Arial" panose="020B0604020202020204" pitchFamily="34" charset="0"/>
              </a:rPr>
              <a:t> century, performances were preserved on analog recordings. But the delivery of music changed music. </a:t>
            </a:r>
            <a:br>
              <a:rPr lang="en-CA" sz="1200" dirty="0">
                <a:effectLst/>
                <a:latin typeface="+mn-lt"/>
                <a:ea typeface="Calibri" panose="020F0502020204030204" pitchFamily="34" charset="0"/>
                <a:cs typeface="Arial" panose="020B0604020202020204" pitchFamily="34" charset="0"/>
              </a:rPr>
            </a:br>
            <a:r>
              <a:rPr lang="en-CA" sz="1200" dirty="0">
                <a:effectLst/>
                <a:latin typeface="+mn-lt"/>
                <a:ea typeface="Calibri" panose="020F0502020204030204" pitchFamily="34" charset="0"/>
                <a:cs typeface="Arial" panose="020B0604020202020204" pitchFamily="34" charset="0"/>
              </a:rPr>
              <a:t>For almost a century, 78 and 45 RPM records limited popular songs to about 3 minutes long. Radio stations and juke boxes loved the singles format. (</a:t>
            </a:r>
            <a:r>
              <a:rPr lang="en-CA" sz="1200" u="sng" dirty="0">
                <a:solidFill>
                  <a:srgbClr val="0000FF"/>
                </a:solidFill>
                <a:effectLst/>
                <a:latin typeface="+mn-lt"/>
                <a:ea typeface="Calibri" panose="020F0502020204030204" pitchFamily="34" charset="0"/>
                <a:cs typeface="Arial" panose="020B0604020202020204" pitchFamily="34" charset="0"/>
                <a:hlinkClick r:id="rId3"/>
              </a:rPr>
              <a:t>Web search</a:t>
            </a:r>
            <a:r>
              <a:rPr lang="en-CA" sz="1200" dirty="0">
                <a:effectLst/>
                <a:latin typeface="+mn-lt"/>
                <a:ea typeface="Calibri" panose="020F0502020204030204" pitchFamily="34" charset="0"/>
                <a:cs typeface="Arial" panose="020B0604020202020204" pitchFamily="34" charset="0"/>
              </a:rPr>
              <a:t>)</a:t>
            </a:r>
            <a:endParaRPr lang="en-GB" sz="12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n-CA" sz="1200" dirty="0">
                <a:effectLst/>
                <a:latin typeface="+mn-lt"/>
                <a:ea typeface="Calibri" panose="020F0502020204030204" pitchFamily="34" charset="0"/>
                <a:cs typeface="Arial" panose="020B0604020202020204" pitchFamily="34" charset="0"/>
              </a:rPr>
              <a:t>The change to digital distribution via CDs and downloadable files should have removed those limits. It did for a while but now streaming is affecting music more than the physical records did. </a:t>
            </a:r>
            <a:r>
              <a:rPr lang="en-CA" sz="1200" i="1" dirty="0">
                <a:effectLst/>
                <a:latin typeface="+mn-lt"/>
                <a:ea typeface="Calibri" panose="020F0502020204030204" pitchFamily="34" charset="0"/>
                <a:cs typeface="Arial" panose="020B0604020202020204" pitchFamily="34" charset="0"/>
              </a:rPr>
              <a:t>Spotify is making attentive listening not worth the effort.</a:t>
            </a:r>
            <a:r>
              <a:rPr lang="en-CA" sz="1200"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n-CA" sz="1200" dirty="0">
                <a:effectLst/>
                <a:latin typeface="+mn-lt"/>
                <a:ea typeface="Calibri" panose="020F0502020204030204" pitchFamily="34" charset="0"/>
                <a:cs typeface="Arial" panose="020B0604020202020204" pitchFamily="34" charset="0"/>
              </a:rPr>
              <a:t>Hit songs now feature shorter intros, fewer choruses, and shorter overall lengths. The length of the instrumental introduction to a pop song was 20 to 25 seconds in the mid-1980s. By 2015, the intro had shrunk down to a mere five seconds. To make any money, the artist must set the 'hook' in 4 bars to engage the streaming listener before they click NEXT. Songs are getting as short as they were on 10-inch 78 RPM records because Spotify pays artists by the song regardless of length. Two 3-minute songs make twice as much money as one 6-minute song. (Why can't Spotify pay the artist by listening time? They could. Easily. The tail is wagging the dog here.) The under three minute run time saves composers from writing another verse by instead starting with "Don't bore us, get to the chorus", and from coming up with a </a:t>
            </a:r>
            <a:r>
              <a:rPr lang="en-CA" sz="1200" u="sng" dirty="0">
                <a:solidFill>
                  <a:srgbClr val="0000FF"/>
                </a:solidFill>
                <a:effectLst/>
                <a:latin typeface="+mn-lt"/>
                <a:ea typeface="Calibri" panose="020F0502020204030204" pitchFamily="34" charset="0"/>
                <a:cs typeface="Arial" panose="020B0604020202020204" pitchFamily="34" charset="0"/>
                <a:hlinkClick r:id="rId4"/>
              </a:rPr>
              <a:t>bridge</a:t>
            </a:r>
            <a:r>
              <a:rPr lang="en-CA" sz="1200" dirty="0">
                <a:effectLst/>
                <a:latin typeface="+mn-lt"/>
                <a:ea typeface="Calibri" panose="020F0502020204030204" pitchFamily="34" charset="0"/>
                <a:cs typeface="Arial" panose="020B0604020202020204" pitchFamily="34" charset="0"/>
              </a:rPr>
              <a:t>, yet the most innovative and engaging part of many songs (e.g. Beatles) </a:t>
            </a:r>
            <a:r>
              <a:rPr lang="en-CA" sz="1200" i="1" dirty="0">
                <a:effectLst/>
                <a:latin typeface="+mn-lt"/>
                <a:ea typeface="Calibri" panose="020F0502020204030204" pitchFamily="34" charset="0"/>
                <a:cs typeface="Arial" panose="020B0604020202020204" pitchFamily="34" charset="0"/>
              </a:rPr>
              <a:t>was</a:t>
            </a:r>
            <a:r>
              <a:rPr lang="en-CA" sz="1200" dirty="0">
                <a:effectLst/>
                <a:latin typeface="+mn-lt"/>
                <a:ea typeface="Calibri" panose="020F0502020204030204" pitchFamily="34" charset="0"/>
                <a:cs typeface="Arial" panose="020B0604020202020204" pitchFamily="34" charset="0"/>
              </a:rPr>
              <a:t> the bridge – and those songs were still under 3 ½ minutes. (</a:t>
            </a:r>
            <a:r>
              <a:rPr lang="en-CA" sz="1200" u="sng" dirty="0">
                <a:solidFill>
                  <a:srgbClr val="0000FF"/>
                </a:solidFill>
                <a:effectLst/>
                <a:latin typeface="+mn-lt"/>
                <a:ea typeface="Calibri" panose="020F0502020204030204" pitchFamily="34" charset="0"/>
                <a:cs typeface="Arial" panose="020B0604020202020204" pitchFamily="34" charset="0"/>
                <a:hlinkClick r:id="rId5"/>
              </a:rPr>
              <a:t>https://qz.com/1519823/is-spotify-making-songs-shorter/</a:t>
            </a:r>
            <a:r>
              <a:rPr lang="en-CA" sz="1200" dirty="0">
                <a:effectLst/>
                <a:latin typeface="+mn-lt"/>
                <a:ea typeface="Calibri" panose="020F0502020204030204" pitchFamily="34" charset="0"/>
                <a:cs typeface="Arial" panose="020B0604020202020204" pitchFamily="34" charset="0"/>
              </a:rPr>
              <a:t>  </a:t>
            </a:r>
            <a:r>
              <a:rPr lang="en-CA" sz="1200" u="sng" dirty="0">
                <a:solidFill>
                  <a:srgbClr val="0000FF"/>
                </a:solidFill>
                <a:effectLst/>
                <a:latin typeface="+mn-lt"/>
                <a:ea typeface="Calibri" panose="020F0502020204030204" pitchFamily="34" charset="0"/>
                <a:cs typeface="Arial" panose="020B0604020202020204" pitchFamily="34" charset="0"/>
                <a:hlinkClick r:id="rId6"/>
              </a:rPr>
              <a:t>https://www.theglobeandmail.com/arts/article-juno-awards-2023-song-length-short/</a:t>
            </a:r>
            <a:r>
              <a:rPr lang="en-CA" sz="1200" dirty="0">
                <a:effectLst/>
                <a:latin typeface="+mn-lt"/>
                <a:ea typeface="Calibri" panose="020F0502020204030204" pitchFamily="34" charset="0"/>
                <a:cs typeface="Arial" panose="020B0604020202020204" pitchFamily="34" charset="0"/>
              </a:rPr>
              <a:t> ) </a:t>
            </a:r>
            <a:endParaRPr lang="en-GB" sz="1200" dirty="0">
              <a:effectLst/>
              <a:latin typeface="+mn-lt"/>
              <a:ea typeface="Calibri" panose="020F0502020204030204" pitchFamily="34" charset="0"/>
              <a:cs typeface="Arial" panose="020B0604020202020204" pitchFamily="34" charset="0"/>
            </a:endParaRPr>
          </a:p>
          <a:p>
            <a:pPr marL="0" marR="0">
              <a:spcBef>
                <a:spcPts val="0"/>
              </a:spcBef>
              <a:spcAft>
                <a:spcPts val="600"/>
              </a:spcAft>
            </a:pPr>
            <a:r>
              <a:rPr lang="en-CA" sz="1200" dirty="0">
                <a:effectLst/>
                <a:latin typeface="+mn-lt"/>
                <a:ea typeface="Calibri" panose="020F0502020204030204" pitchFamily="34" charset="0"/>
                <a:cs typeface="Arial" panose="020B0604020202020204" pitchFamily="34" charset="0"/>
              </a:rPr>
              <a:t>Many people no longer have any means of playing a recording because they have few, if any, physical recordings to play. Music, video, and book streaming services offer a catalog more expansive, and far less expensive, than anything a collector might have. Friends now share playlists instead of displaying their taste in albums at home.</a:t>
            </a:r>
            <a:endParaRPr lang="en-GB" sz="1200" dirty="0">
              <a:effectLst/>
              <a:latin typeface="+mn-lt"/>
              <a:ea typeface="Calibri" panose="020F0502020204030204" pitchFamily="34" charset="0"/>
              <a:cs typeface="Arial" panose="020B0604020202020204" pitchFamily="34" charset="0"/>
            </a:endParaRPr>
          </a:p>
          <a:p>
            <a:endParaRPr lang="en-CA" i="0" dirty="0"/>
          </a:p>
          <a:p>
            <a:endParaRPr lang="en-CA" i="0" dirty="0"/>
          </a:p>
          <a:p>
            <a:endParaRPr lang="en-CA" i="0" dirty="0"/>
          </a:p>
          <a:p>
            <a:r>
              <a:rPr lang="en-CA" i="0" dirty="0"/>
              <a:t>The Long Play version:</a:t>
            </a:r>
          </a:p>
          <a:p>
            <a:r>
              <a:rPr lang="en-CA" i="0" dirty="0"/>
              <a:t>The music business changed from live performances and sheet music to radio broadcasts and recorded music which copied the performance and reduced the need for sheet music (used for DIY performances). Vinyl LP discs in the 1950s and 60s were a great leap forward from 78 &amp; 45 RPM formats when record sales dominated the music industry. In the 1970s and 80s cassette tape began to erode vinyl but it was not a threat because copying happened in real time and there was a loss of quality. CDs eclipsed both LP records and cassettes by 1990. Unlike vinyl records, making perfect copies of CDs had become easy to do but only by the geeks and nerds with PCs and CD burners. With the rise of the Internet through the 1990s, CD atoms became MP3 bits. Bits are much easier to share than atoms. The bits became Napster – a central directory of sharable files on the Internet, which soon led to BitTorrent – a distributed directory of files on the Internet. The bits also became iPods and iTunes in 2001 which made CDs not worth the effort. Spotify and Netflix have made iTunes and file sharing not worth the effort. </a:t>
            </a:r>
            <a:r>
              <a:rPr lang="en-CA" b="1" i="0" dirty="0"/>
              <a:t>Now Spotify is making </a:t>
            </a:r>
            <a:r>
              <a:rPr lang="en-CA" b="1" i="1" dirty="0"/>
              <a:t>listening</a:t>
            </a:r>
            <a:r>
              <a:rPr lang="en-CA" b="1" i="0" dirty="0"/>
              <a:t> to songs not worth the effort. </a:t>
            </a:r>
            <a:r>
              <a:rPr lang="en-CA" b="0" i="0" dirty="0"/>
              <a:t>If a Spotify song does not grab you, what do you do? Press skip. It’s not like you paid $0.99 for it and so must listen through to get your money’s worth. Spotify is a “sunk cost” – the money is gone before you ever get anything for it. Now you pay for songs with your time. If the song is wasting your time, you skip it.</a:t>
            </a:r>
            <a:endParaRPr lang="en-CA" b="1" i="0" dirty="0"/>
          </a:p>
          <a:p>
            <a:endParaRPr lang="en-CA" i="0" dirty="0"/>
          </a:p>
          <a:p>
            <a:r>
              <a:rPr lang="en-CA" i="0" dirty="0"/>
              <a:t>The delivery of music has changed music. 78 rpm records in the first half of the 20</a:t>
            </a:r>
            <a:r>
              <a:rPr lang="en-CA" i="0" baseline="30000" dirty="0"/>
              <a:t>th</a:t>
            </a:r>
            <a:r>
              <a:rPr lang="en-CA" i="0" dirty="0"/>
              <a:t> C limited a musical performance to between 3 and 5 minutes. This continued with the later 45 rpm singles. Both formats determined the length of popular songs and radio programming for almost a century. LP records stretched that time limit to 22+ minutes. Longer classical works could now be recorded but were still tweaked to fit. Tempos were sometimes increased, repeated sections of a score were dropped, multi-part works may not play back in order because, in the original sequence, they would not fit into 22 minute blocks. Beethoven's Ninth Symphony is arguable the greatest piece of western classical music. The first movement fits on side 1, the 2</a:t>
            </a:r>
            <a:r>
              <a:rPr lang="en-CA" i="0" baseline="30000" dirty="0"/>
              <a:t>nd</a:t>
            </a:r>
            <a:r>
              <a:rPr lang="en-CA" i="0" dirty="0"/>
              <a:t> and 3</a:t>
            </a:r>
            <a:r>
              <a:rPr lang="en-CA" i="0" baseline="30000" dirty="0"/>
              <a:t>rd</a:t>
            </a:r>
            <a:r>
              <a:rPr lang="en-CA" i="0" dirty="0"/>
              <a:t> movements fit on side 2 if all the repeats in the 2</a:t>
            </a:r>
            <a:r>
              <a:rPr lang="en-CA" i="0" baseline="30000" dirty="0"/>
              <a:t>nd</a:t>
            </a:r>
            <a:r>
              <a:rPr lang="en-CA" i="0" dirty="0"/>
              <a:t> movement are dropped reducing its impact. This also made for some brisk performances of those middle movements. The 4</a:t>
            </a:r>
            <a:r>
              <a:rPr lang="en-CA" i="0" baseline="30000" dirty="0"/>
              <a:t>th</a:t>
            </a:r>
            <a:r>
              <a:rPr lang="en-CA" i="0" dirty="0"/>
              <a:t> movement would just fit on to side 3 with some minor compromises. And now, after those ~66 minutes of some of the greatest music ever composed, what do you put on side 4? Only silence can follow the 9</a:t>
            </a:r>
            <a:r>
              <a:rPr lang="en-CA" i="0" baseline="30000" dirty="0"/>
              <a:t>th</a:t>
            </a:r>
            <a:r>
              <a:rPr lang="en-CA" i="0" dirty="0"/>
              <a:t>. If anyone ever listened to side 4, they never played it right after side 3. (Live concerts of the 9</a:t>
            </a:r>
            <a:r>
              <a:rPr lang="en-CA" i="0" baseline="30000" dirty="0"/>
              <a:t>th</a:t>
            </a:r>
            <a:r>
              <a:rPr lang="en-CA" i="0" dirty="0"/>
              <a:t> begin with side 4 (some piece you've never heard of) and continue with sides 1, 2, and 3.)</a:t>
            </a:r>
          </a:p>
          <a:p>
            <a:endParaRPr lang="en-CA" i="0" dirty="0"/>
          </a:p>
          <a:p>
            <a:r>
              <a:rPr lang="en-CA" i="0" dirty="0"/>
              <a:t>CDs play from the inside out allowing any size disc. So what size should a Compact Disc be? 120mm in diameter. That allowed for 74 minutes of music which, according to Phillip's official history, </a:t>
            </a:r>
            <a:r>
              <a:rPr lang="en-CA" dirty="0"/>
              <a:t>was specified by Sony executive </a:t>
            </a:r>
            <a:r>
              <a:rPr lang="en-CA" dirty="0">
                <a:hlinkClick r:id="rId7" tooltip="Norio Ohga"/>
              </a:rPr>
              <a:t>Norio </a:t>
            </a:r>
            <a:r>
              <a:rPr lang="en-CA" dirty="0" err="1">
                <a:hlinkClick r:id="rId7" tooltip="Norio Ohga"/>
              </a:rPr>
              <a:t>Ohga</a:t>
            </a:r>
            <a:r>
              <a:rPr lang="en-CA" dirty="0"/>
              <a:t> so </a:t>
            </a:r>
            <a:r>
              <a:rPr lang="en-CA" dirty="0">
                <a:hlinkClick r:id="rId8" tooltip="Beethoven's Ninth Symphony"/>
              </a:rPr>
              <a:t>Beethoven's Ninth Symphony</a:t>
            </a:r>
            <a:r>
              <a:rPr lang="en-CA" dirty="0"/>
              <a:t>  – </a:t>
            </a:r>
            <a:r>
              <a:rPr lang="en-CA" i="1" dirty="0"/>
              <a:t>all</a:t>
            </a:r>
            <a:r>
              <a:rPr lang="en-CA" dirty="0"/>
              <a:t> of it, played at reasonable tempos – would fit on one disc.</a:t>
            </a:r>
          </a:p>
          <a:p>
            <a:endParaRPr lang="en-CA"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i="0" dirty="0"/>
              <a:t>The change to digital file distribution from physical media should have removed any prescriptive limits on musical performances. It did for a while but now streaming has made it worse. </a:t>
            </a:r>
            <a:r>
              <a:rPr lang="en-CA" b="1" i="0" dirty="0"/>
              <a:t>Spotify is making </a:t>
            </a:r>
            <a:r>
              <a:rPr lang="en-CA" b="1" i="1" dirty="0"/>
              <a:t>listening</a:t>
            </a:r>
            <a:r>
              <a:rPr lang="en-CA" b="1" i="0" dirty="0"/>
              <a:t> to songs not worth the effort. </a:t>
            </a:r>
            <a:r>
              <a:rPr lang="en-CA" sz="1200" b="0" i="0" kern="1200" dirty="0">
                <a:solidFill>
                  <a:schemeClr val="tx1"/>
                </a:solidFill>
                <a:effectLst/>
                <a:latin typeface="+mn-lt"/>
                <a:ea typeface="+mn-ea"/>
                <a:cs typeface="+mn-cs"/>
              </a:rPr>
              <a:t>Hit songs now feature shorter intros, fewer choruses, and shorter overall lengths. The length of the instrumental introduction to a pop song was 20 to 25 seconds in the mid-1980s. By 2015, the intro had shrunk down to a mere five seconds…the composer has to get the 'hook' in right away to 'grab' the streaming listener before they click NEXT. And the songs are getting shorter, but not so as you don't get bored and click NEXT. It’s because Spotify pays artists by the song regardless of length. Two 3-minute songs make twice as much money as one 6-minute song. It saves composers from coming up with a bridge, but the best part of many Beatles songs was the bridge. (https://qz.com/1519823/is-spotify-making-songs-shorter/)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According to the Recording Industry Association of America, 75 per cent of recorded music industry revenues now come from streaming. It cannot be ignored. We no longer invest in music for our enjoyment, that is, we don't buy songs or artists or albums. We have a service to most songs, but never to all songs that satisfy your taste. Subscription is a 'sunk cost', paid at the beginning of a month, available whether we use it or not. It is no longer the songs which have value, it is the curated list that panders to our taste and mood. The more songs we skip, the more the service plays songs we don't skip. Eventually, this reductive recursion will play only one song. We'll buy it on iTunes, cancel our streaming service, and set our single song playlist on repeat. (Works only for rap/hip-hop.)</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0" dirty="0"/>
              <a:t>See https://www.cbc.ca/news/entertainment/streaming-songs-changes-1.5002748</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a study from January 2006, P2P (peer-to-Peer) BitTorrent traffic accounted for over 70% of all internet traffic. That has changed. Now, approximately that same amount of traffic is streaming services.</a:t>
            </a:r>
            <a:br>
              <a:rPr lang="en-CA" dirty="0"/>
            </a:br>
            <a:r>
              <a:rPr lang="en-CA" dirty="0"/>
              <a:t>https://torrentfreak.com/bittorrent-the-one-third-of-all-internet-traffic-myth/</a:t>
            </a:r>
            <a:br>
              <a:rPr lang="en-CA" dirty="0"/>
            </a:b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linkClick r:id="rId9"/>
              </a:rPr>
              <a:t>Global Internet Phenomena Report 2022 (sandvine.com)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https://www.sandvine.com/global-internet-phenomena-report-2022</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It </a:t>
            </a:r>
            <a:r>
              <a:rPr lang="en-US" b="0" dirty="0"/>
              <a:t>aggregates data from more than 160 Tier 1 and Tier 2 fixed and mobile networks worldwide.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Rapid growth of 1 Terabyte per month “heavy app users,” a trend that is expected to accelerate with the transition from 4G to 5G and the explosion of video everywhere across social, gaming, messaging, and immersive experiences;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First-time “tipping of the scales,” with Google, Facebook, Microsoft, Apple, Amazon, and Netflix generating almost 57% of Internet traffic – more than everyone else,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QUIC multiplexed transport, encryption, and privacy protocols like Apple iCloud Private Relay obscuring network visibility for capacity planning and congestion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Mashups of videos, payments, maps, chat, and other features increasing the need for more sophisticated machine learning techniques to measure and deliver optimal app quality of experience (</a:t>
            </a:r>
            <a:r>
              <a:rPr lang="en-US" b="0" dirty="0" err="1"/>
              <a:t>QoE</a:t>
            </a:r>
            <a:r>
              <a:rPr lang="en-US"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Global rankings of “Top-10 Apps” in Video, Gaming, Social, Messaging, Enterprise Conferencing, with Google’s YouTube retaining the top spot in global app traffic share at 14.67% followed by Netflix at 9.39%, as well as other downstream/upstream and regional trends (Americas, EMEA, and APAC).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err="1"/>
              <a:t>Sandvine</a:t>
            </a:r>
            <a:r>
              <a:rPr lang="en-CA" b="1" dirty="0"/>
              <a:t> – Global Internet Phenomena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https://www.sandvine.com/phenomena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57% of traffic is through FAANG + MS = Facebook (Meta), Apple, Amazon, Netflix, Google (Alphabet), &amp; Microsoft.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Video is 54% of the total downstream volume of traffic on the internet. (YouTube, Netflix, Facebook, </a:t>
            </a:r>
            <a:r>
              <a:rPr lang="en-CA" dirty="0" err="1"/>
              <a:t>Tiktok</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Google is 21% of overall internet traffic, driven by YouTube at 15%, search, and the Android ecosystem.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Netflix is 20% of the total downstream volume of traffic in the Americas.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Gaming traffic and gaming-related bandwidth consumption is increasing as gaming downloads, Twitch streaming, and eSports go mainstream.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BitTorrent is over 27% of total upstream volume of traffic, and over 44% in EMEA alone. (</a:t>
            </a:r>
            <a:r>
              <a:rPr lang="en-CA" i="1" u="sng" dirty="0"/>
              <a:t>E</a:t>
            </a:r>
            <a:r>
              <a:rPr lang="en-CA" i="1" dirty="0"/>
              <a:t>urope, </a:t>
            </a:r>
            <a:r>
              <a:rPr lang="en-CA" i="1" u="sng" dirty="0"/>
              <a:t>M</a:t>
            </a:r>
            <a:r>
              <a:rPr lang="en-CA" i="1" dirty="0"/>
              <a:t>iddle </a:t>
            </a:r>
            <a:r>
              <a:rPr lang="en-CA" i="1" u="sng" dirty="0"/>
              <a:t>E</a:t>
            </a:r>
            <a:r>
              <a:rPr lang="en-CA" i="1" dirty="0"/>
              <a:t>ast, </a:t>
            </a:r>
            <a:r>
              <a:rPr lang="en-CA" i="1" u="sng" dirty="0"/>
              <a:t>A</a:t>
            </a:r>
            <a:r>
              <a:rPr lang="en-CA" i="1" dirty="0"/>
              <a:t>frica</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Facebook applications make up over 15% of the total internet traffic in APAC (</a:t>
            </a:r>
            <a:r>
              <a:rPr lang="en-CA" u="sng" dirty="0"/>
              <a:t>A</a:t>
            </a:r>
            <a:r>
              <a:rPr lang="en-CA" dirty="0"/>
              <a:t>sia </a:t>
            </a:r>
            <a:r>
              <a:rPr lang="en-CA" u="sng" dirty="0"/>
              <a:t>Pac</a:t>
            </a:r>
            <a:r>
              <a:rPr lang="en-CA" dirty="0"/>
              <a:t>ific).</a:t>
            </a:r>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30</a:t>
            </a:fld>
            <a:endParaRPr lang="en-US"/>
          </a:p>
        </p:txBody>
      </p:sp>
    </p:spTree>
    <p:extLst>
      <p:ext uri="{BB962C8B-B14F-4D97-AF65-F5344CB8AC3E}">
        <p14:creationId xmlns:p14="http://schemas.microsoft.com/office/powerpoint/2010/main" val="3213320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49CAB-11E7-4E46-B3A8-B9759289B5BF}" type="slidenum">
              <a:rPr lang="en-US" smtClean="0"/>
              <a:t>31</a:t>
            </a:fld>
            <a:endParaRPr lang="en-US"/>
          </a:p>
        </p:txBody>
      </p:sp>
    </p:spTree>
    <p:extLst>
      <p:ext uri="{BB962C8B-B14F-4D97-AF65-F5344CB8AC3E}">
        <p14:creationId xmlns:p14="http://schemas.microsoft.com/office/powerpoint/2010/main" val="67801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The bell curve is the shape of a normal statistical distribution. The mean (average of value), median (mid-point of sorted values), and mode (most frequent value) are all equivalent. In a skewed distribution, those three values are all different – mentioning any one of those values without qualifying that it is from a skewed distribution may be a deliberate attempt to mislead (people tend to assume a normal distribution).</a:t>
            </a:r>
            <a:br>
              <a:rPr lang="en-CA" dirty="0"/>
            </a:br>
            <a:r>
              <a:rPr lang="en-CA" dirty="0"/>
              <a:t>Each vertical bar marks one “standard deviation”, a +/- measure of deviation from the “mean”, the average. Values from -1 to +1 standard deviation represent ~2/3 of the statistical sample or population.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49CAB-11E7-4E46-B3A8-B9759289B5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933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Programmers are likely about 10% above average.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9F2AC-98D8-4317-B2FF-F9AFC647C4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0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But </a:t>
            </a:r>
            <a:r>
              <a:rPr lang="en-CA" b="0" i="1" dirty="0"/>
              <a:t>most</a:t>
            </a:r>
            <a:r>
              <a:rPr lang="en-CA" dirty="0"/>
              <a:t> programmers think they are above average.  (Just like drivers.) </a:t>
            </a:r>
            <a:br>
              <a:rPr lang="en-CA" dirty="0"/>
            </a:br>
            <a:r>
              <a:rPr lang="en-CA" dirty="0"/>
              <a:t>It’s why there are so many languages, frameworks, and JavaScript packages. </a:t>
            </a:r>
            <a:br>
              <a:rPr lang="en-CA" dirty="0"/>
            </a:br>
            <a:endParaRPr lang="en-CA" dirty="0"/>
          </a:p>
          <a:p>
            <a:r>
              <a:rPr lang="en-CA" dirty="0"/>
              <a:t>Most programmers think they are smarter than most other programmers. </a:t>
            </a:r>
            <a:br>
              <a:rPr lang="en-CA" dirty="0"/>
            </a:br>
            <a:r>
              <a:rPr lang="en-CA" dirty="0"/>
              <a:t>You do the math.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49CAB-11E7-4E46-B3A8-B9759289B5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427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Remember, IT geeks and nerds call their computers 'machines' whether it is a PC or a 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 applications like database systems, web servers, ERP (Enterprise Resource Planning) run best on their own machine mostly because they assume they are the only thing running and have infinite resources. However, cryptography, hashing, and compression can chew up all the CPU cycles, web services can saturate the network interface, and a DB query can clog all the I/O channels. The host OS can sometimes struggle to balance overall performance when multiple complex systems use the same resources. </a:t>
            </a:r>
            <a:r>
              <a:rPr lang="en-CA" dirty="0"/>
              <a:t>If an application package became very slow or intermittently unstable – and it coexisted with other applications on the same platform – it was your problem. Each app provider pointed fingers at the other app provider for stealing too many CPU cycles, eating up too much RAM, monopolizing I/O channels. It became a kindergarten class where no one played well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Virtual Machines allows each large software packages to run on what it thinks is its own server. The vendor cannot blame their problem on another application. So long as the VM is not maxed out on any resource, it is the vendor’s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Cloud Computing provides a company with its own ecosystem of virtual machines (VM) and containers along with the communications infrastructure providing high speed interconnections between those VMs and with external services outside the ecosystem. Providing all the VMs a company needs is easily done in the cloud. Cloud companies buy and manage ICT infrastructure with economies of scale and expertise. A company's job is running a business, not a computing </a:t>
            </a:r>
            <a:r>
              <a:rPr lang="en-US" dirty="0" err="1"/>
              <a:t>centre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dirty="0"/>
              <a:t>VMs are always on, your company pays for the 24/7 resources allocated to your VMs. </a:t>
            </a:r>
            <a:br>
              <a:rPr lang="en-CA" dirty="0"/>
            </a:br>
            <a:r>
              <a:rPr lang="en-CA" dirty="0"/>
              <a:t>For on-demand and intermittently used services such as small applications, APIs and microservices, "Containers" are used. E.g. Docker (commercial software) and Kubernetes (open source)</a:t>
            </a:r>
          </a:p>
          <a:p>
            <a:r>
              <a:rPr lang="en-CA" dirty="0"/>
              <a:t>https://www.cio.com/article/2924995/what-are-containers-and-why-do-you-need-them.html</a:t>
            </a:r>
          </a:p>
          <a:p>
            <a:endParaRPr lang="en-CA" dirty="0"/>
          </a:p>
          <a:p>
            <a:r>
              <a:rPr lang="en-CA" b="1" dirty="0"/>
              <a:t>Benefits of VMs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Can run different OSs on a single large computing platform or "in the cloud". All OS resources are available directly to application software for high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BUT Heavyweight Hypervisor between guest OS and physical hardware can limit overall performance of the host computer and thus the VMs it is hosting. You can get a bigger server platform which may be better than many individual smaller servers but either option requires expertise (or a very smart Hypervisor) tuning the partitions for CPU, memory, and I/O resource allocations) – Cloud companies are very good at that. Your company should not have to be.</a:t>
            </a:r>
          </a:p>
          <a:p>
            <a:r>
              <a:rPr lang="en-CA" dirty="0"/>
              <a:t>+ Established management and security tools, e.g. VMware</a:t>
            </a:r>
          </a:p>
          <a:p>
            <a:r>
              <a:rPr lang="en-CA" dirty="0"/>
              <a:t>+ Better known security controls aided by Hardware-level virtualization which Fully isolates OS instances and is hence more secure </a:t>
            </a:r>
          </a:p>
          <a:p>
            <a:r>
              <a:rPr lang="en-CA" dirty="0"/>
              <a:t>- Startup time in minutes. May here this as “spool up” or “spin up” time.</a:t>
            </a:r>
          </a:p>
          <a:p>
            <a:endParaRPr lang="en-CA" dirty="0"/>
          </a:p>
          <a:p>
            <a:r>
              <a:rPr lang="en-CA" b="1" dirty="0"/>
              <a:t>Benefits of Containers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container manager performs OS virtualization (VOS) instead of hardware virtualization.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Used for small applications, also APIs and microservices which are analogous to calling C functions but from the cloud, not within a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isolating applications in a VOS is lightweight compared to a VM hypervisor BUT gives up direct access to platform features and resources not supported by the Container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reduced hardware requirements, all containers share the host OS (multiple OSs require lots more memory) and get nearer to native performance on the platform (don't have to go through a Hypervisor)</a:t>
            </a:r>
          </a:p>
          <a:p>
            <a:r>
              <a:rPr lang="en-CA" dirty="0"/>
              <a:t>+ Reduced &amp; simplified security updates – only one OS to patch instead of several heterogeneous OSs BUT only Process-level isolation, possibly less secure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reduced IT management expertise and human resources needed – there is only one platform to manage with minimal hardware tuning and rebalancing of CPU, RAM, and secondary storage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Startup time in milliseconds, quick to spin up / spool up apps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 Reduced size of persistent storage snapshots for backup (only one file system instead of many)</a:t>
            </a:r>
          </a:p>
          <a:p>
            <a:endParaRPr lang="en-CA" dirty="0"/>
          </a:p>
          <a:p>
            <a:r>
              <a:rPr lang="en-CA" dirty="0"/>
              <a:t>VMs are a better choice for running apps that require all of the operating system’s resources and functionality when you need to run multiple applications on servers, or have a wide variety of operating systems to manage. Containers are a better choice when the biggest priority is maximizing the number of applications running on a minimal number of servers with a homogeneous OS.</a:t>
            </a:r>
          </a:p>
          <a:p>
            <a:endParaRPr lang="en-CA" dirty="0"/>
          </a:p>
          <a:p>
            <a:r>
              <a:rPr lang="en-CA" dirty="0"/>
              <a:t>https://avinetworks.com/what-are-microservices-and-containers/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https://www.backblaze.com/blog/vm-vs-containers/</a:t>
            </a:r>
          </a:p>
          <a:p>
            <a:endParaRPr lang="en-CA" dirty="0"/>
          </a:p>
          <a:p>
            <a:r>
              <a:rPr lang="en-CA" dirty="0"/>
              <a:t>https://thenewstack.io/why-parler-cant-rebuild-a-scalable-cloud-service-from-scratch/</a:t>
            </a:r>
            <a:br>
              <a:rPr lang="en-CA" dirty="0"/>
            </a:br>
            <a:r>
              <a:rPr lang="en-US" dirty="0"/>
              <a:t>This is 2% about </a:t>
            </a:r>
            <a:r>
              <a:rPr lang="en-US" dirty="0" err="1"/>
              <a:t>Parler</a:t>
            </a:r>
            <a:r>
              <a:rPr lang="en-US" dirty="0"/>
              <a:t> (which I have no sympathy for, just to be clear) and 98% about the </a:t>
            </a:r>
            <a:r>
              <a:rPr lang="en-US" b="1" dirty="0"/>
              <a:t>complexity of set up and management of cloud services</a:t>
            </a:r>
            <a:r>
              <a:rPr lang="en-US" dirty="0"/>
              <a:t>. </a:t>
            </a: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01C9F2AC-98D8-4317-B2FF-F9AFC647C4AC}" type="slidenum">
              <a:rPr lang="en-US" smtClean="0"/>
              <a:t>35</a:t>
            </a:fld>
            <a:endParaRPr lang="en-US"/>
          </a:p>
        </p:txBody>
      </p:sp>
    </p:spTree>
    <p:extLst>
      <p:ext uri="{BB962C8B-B14F-4D97-AF65-F5344CB8AC3E}">
        <p14:creationId xmlns:p14="http://schemas.microsoft.com/office/powerpoint/2010/main" val="1806284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Open Sans" panose="020B0606030504020204" pitchFamily="34" charset="0"/>
              </a:rPr>
              <a:t>Seneca’s Open Source Technology for Emerging Platforms (OSTEP) applied research program supports the development and commercialization of software for pervasive computing products, from the tiniest sensors to cloud-based back-end systems. </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As IoT and mobile devices rapidly increase in number, computing is being pushed outwards.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https://www.itworldcanada.com/article/microsoft-announces-azure-edge-zone-in-partnership-with-5g-carriers/429307</a:t>
            </a:r>
          </a:p>
          <a:p>
            <a:r>
              <a:rPr lang="en-US" sz="1200" b="0" i="0" kern="12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Microsoft will be partnering with 5G carriers to release Azure Edge Zones and Azure Private Edge Zones.</a:t>
            </a:r>
          </a:p>
          <a:p>
            <a:r>
              <a:rPr lang="en-CA" sz="1200" b="0" i="0" kern="1200" dirty="0">
                <a:solidFill>
                  <a:schemeClr val="tx1"/>
                </a:solidFill>
                <a:effectLst/>
                <a:latin typeface="+mn-lt"/>
                <a:ea typeface="+mn-ea"/>
                <a:cs typeface="+mn-cs"/>
              </a:rPr>
              <a:t>As its name implies, the Azure Edge Zones are edge computing services that bring data computing power closer to the edge of the network, where the endpoint devices communicate with the service backend. … The goal is to bring ultra-low latency to time-sensitive applications such as gaming, game streaming, online events, and IoT.</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https://en.wikipedia.org/wiki/Cloud_computing</a:t>
            </a:r>
          </a:p>
          <a:p>
            <a:r>
              <a:rPr lang="en-US" sz="1200" b="0" i="0" kern="1200" dirty="0">
                <a:solidFill>
                  <a:schemeClr val="tx1"/>
                </a:solidFill>
                <a:effectLst/>
                <a:latin typeface="+mn-lt"/>
                <a:ea typeface="+mn-ea"/>
                <a:cs typeface="+mn-cs"/>
              </a:rPr>
              <a:t>https://en.wikipedia.org/wiki/Fog_computing</a:t>
            </a:r>
          </a:p>
          <a:p>
            <a:r>
              <a:rPr lang="en-US" sz="1200" b="0" i="0" kern="1200" dirty="0">
                <a:solidFill>
                  <a:schemeClr val="tx1"/>
                </a:solidFill>
                <a:effectLst/>
                <a:latin typeface="+mn-lt"/>
                <a:ea typeface="+mn-ea"/>
                <a:cs typeface="+mn-cs"/>
              </a:rPr>
              <a:t>https://en.wikipedia.org/wiki/Edge_computing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Secure Access Service Edge, or SASE (pronounced “sassy”), is an emerging cybersecurity concept. SASE is the convergence of wide area networking, or WAN, and network security services like CASB, </a:t>
            </a:r>
            <a:r>
              <a:rPr lang="en-US" sz="1200" b="0" i="0" kern="1200" dirty="0" err="1">
                <a:solidFill>
                  <a:schemeClr val="tx1"/>
                </a:solidFill>
                <a:effectLst/>
                <a:latin typeface="+mn-lt"/>
                <a:ea typeface="+mn-ea"/>
                <a:cs typeface="+mn-cs"/>
              </a:rPr>
              <a:t>FWaaS</a:t>
            </a:r>
            <a:r>
              <a:rPr lang="en-US" sz="1200" b="0" i="0" kern="1200" dirty="0">
                <a:solidFill>
                  <a:schemeClr val="tx1"/>
                </a:solidFill>
                <a:effectLst/>
                <a:latin typeface="+mn-lt"/>
                <a:ea typeface="+mn-ea"/>
                <a:cs typeface="+mn-cs"/>
              </a:rPr>
              <a:t> and Zero Trust, into a single, cloud-delivered service model.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SASE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https://www.paloaltonetworks.com/cyberpedia/what-is-sase</a:t>
            </a:r>
          </a:p>
          <a:p>
            <a:r>
              <a:rPr lang="en-US" sz="1200" b="0" i="0" kern="1200" dirty="0">
                <a:solidFill>
                  <a:schemeClr val="tx1"/>
                </a:solidFill>
                <a:effectLst/>
                <a:latin typeface="+mn-lt"/>
                <a:ea typeface="+mn-ea"/>
                <a:cs typeface="+mn-cs"/>
              </a:rPr>
              <a:t>CASB </a:t>
            </a:r>
            <a:r>
              <a:rPr lang="en-US" sz="1200" b="0" i="0" kern="1200" dirty="0">
                <a:solidFill>
                  <a:schemeClr val="tx1"/>
                </a:solidFill>
                <a:effectLst/>
                <a:latin typeface="+mn-lt"/>
                <a:ea typeface="+mn-ea"/>
                <a:cs typeface="+mn-cs"/>
                <a:sym typeface="Wingdings" panose="05000000000000000000" pitchFamily="2" charset="2"/>
              </a:rPr>
              <a:t> </a:t>
            </a:r>
            <a:r>
              <a:rPr lang="en-US" b="0" i="0" dirty="0">
                <a:solidFill>
                  <a:srgbClr val="222222"/>
                </a:solidFill>
                <a:effectLst/>
                <a:latin typeface="DIN"/>
              </a:rPr>
              <a:t>Cloud Access Security Broker (CASB)  https://www.paloaltonetworks.com/cyberpedia/what-is-a-casb</a:t>
            </a:r>
          </a:p>
          <a:p>
            <a:r>
              <a:rPr lang="en-US" sz="1200" b="0" i="0" kern="1200" dirty="0" err="1">
                <a:solidFill>
                  <a:schemeClr val="tx1"/>
                </a:solidFill>
                <a:effectLst/>
                <a:latin typeface="+mn-lt"/>
                <a:ea typeface="+mn-ea"/>
                <a:cs typeface="+mn-cs"/>
              </a:rPr>
              <a:t>FWaaS</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https://www.paloaltonetworks.com/cyberpedia/what-is-firewall-as-a-service</a:t>
            </a:r>
          </a:p>
          <a:p>
            <a:r>
              <a:rPr lang="en-US" sz="1200" b="0" i="0" kern="1200" dirty="0">
                <a:solidFill>
                  <a:schemeClr val="tx1"/>
                </a:solidFill>
                <a:effectLst/>
                <a:latin typeface="+mn-lt"/>
                <a:ea typeface="+mn-ea"/>
                <a:cs typeface="+mn-cs"/>
              </a:rPr>
              <a:t>Zero Trust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https://www.paloaltonetworks.com/cyberpedia/what-is-a-zero-trust-for-the-cloud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See https://www.mckinsey.com/industries/private-equity-and-principal-investors/our-insights/growing-opportunities-in-the-internet-of-things</a:t>
            </a:r>
          </a:p>
          <a:p>
            <a:endParaRPr lang="en-US" sz="1200" b="0" i="0" kern="1200" dirty="0">
              <a:solidFill>
                <a:schemeClr val="tx1"/>
              </a:solidFill>
              <a:effectLst/>
              <a:latin typeface="+mn-lt"/>
              <a:ea typeface="+mn-ea"/>
              <a:cs typeface="+mn-cs"/>
            </a:endParaRPr>
          </a:p>
          <a:p>
            <a:endParaRPr lang="en-CA" dirty="0"/>
          </a:p>
          <a:p>
            <a:r>
              <a:rPr lang="en-CA" sz="1200" kern="1200" dirty="0">
                <a:solidFill>
                  <a:schemeClr val="tx1"/>
                </a:solidFill>
                <a:effectLst/>
                <a:latin typeface="+mn-lt"/>
                <a:ea typeface="+mn-ea"/>
                <a:cs typeface="+mn-cs"/>
              </a:rPr>
              <a:t>Cloud computing has expanded to fog and to edge given the explosion of nodes and devices needing cloud services. Edge computing is also about devices talking directly to each other, e.g. cooperative autonomous vehicles which will negotiate directly with each other over 5G mesh networks to make real-time decisions without having to be connected through cloud services which would introduce too much latency.</a:t>
            </a:r>
          </a:p>
          <a:p>
            <a:r>
              <a:rPr lang="en-CA" sz="1200" kern="1200" dirty="0">
                <a:solidFill>
                  <a:schemeClr val="tx1"/>
                </a:solidFill>
                <a:effectLst/>
                <a:latin typeface="+mn-lt"/>
                <a:ea typeface="+mn-ea"/>
                <a:cs typeface="+mn-cs"/>
              </a:rPr>
              <a:t>AI ASIC </a:t>
            </a:r>
            <a:r>
              <a:rPr lang="en-CA" dirty="0"/>
              <a:t>on phones in next few years. Combined with 5G…look out!</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https://medium.com/@alexanderderekrein/ai-asics-in-phones-what-it-means-for-the-world-and-you-9df18bb5c9e6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See </a:t>
            </a:r>
            <a:r>
              <a:rPr lang="en-CA" sz="1200" u="sng" kern="1200" dirty="0">
                <a:solidFill>
                  <a:schemeClr val="tx1"/>
                </a:solidFill>
                <a:effectLst/>
                <a:latin typeface="+mn-lt"/>
                <a:ea typeface="+mn-ea"/>
                <a:cs typeface="+mn-cs"/>
                <a:hlinkClick r:id="rId3"/>
              </a:rPr>
              <a:t>https://www.cbinsights.com/research/5g-next-gen-wireless-system/</a:t>
            </a:r>
            <a:r>
              <a:rPr lang="en-CA" sz="1200" kern="1200" dirty="0">
                <a:solidFill>
                  <a:schemeClr val="tx1"/>
                </a:solidFill>
                <a:effectLst/>
                <a:latin typeface="+mn-lt"/>
                <a:ea typeface="+mn-ea"/>
                <a:cs typeface="+mn-cs"/>
              </a:rPr>
              <a:t> for overview.</a:t>
            </a:r>
          </a:p>
          <a:p>
            <a:r>
              <a:rPr lang="en-CA" sz="1200" kern="1200" dirty="0">
                <a:solidFill>
                  <a:schemeClr val="tx1"/>
                </a:solidFill>
                <a:effectLst/>
                <a:latin typeface="+mn-lt"/>
                <a:ea typeface="+mn-ea"/>
                <a:cs typeface="+mn-cs"/>
              </a:rPr>
              <a:t>https://www.itworldcanada.com/blog/an-innovative-framework-that-will-help-the-iot-industry-scale-into-the-billions/427907</a:t>
            </a:r>
          </a:p>
          <a:p>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36</a:t>
            </a:fld>
            <a:endParaRPr lang="en-US"/>
          </a:p>
        </p:txBody>
      </p:sp>
    </p:spTree>
    <p:extLst>
      <p:ext uri="{BB962C8B-B14F-4D97-AF65-F5344CB8AC3E}">
        <p14:creationId xmlns:p14="http://schemas.microsoft.com/office/powerpoint/2010/main" val="175245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37</a:t>
            </a:fld>
            <a:endParaRPr lang="en-US"/>
          </a:p>
        </p:txBody>
      </p:sp>
    </p:spTree>
    <p:extLst>
      <p:ext uri="{BB962C8B-B14F-4D97-AF65-F5344CB8AC3E}">
        <p14:creationId xmlns:p14="http://schemas.microsoft.com/office/powerpoint/2010/main" val="1412923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Chart from </a:t>
            </a:r>
          </a:p>
          <a:p>
            <a:r>
              <a:rPr lang="en-CA" dirty="0"/>
              <a:t>https://www.bmc.com/blogs/saas-vs-paas-vs-iaas-whats-the-difference-and-how-to-choose/</a:t>
            </a:r>
          </a:p>
          <a:p>
            <a:endParaRPr lang="en-CA" dirty="0"/>
          </a:p>
          <a:p>
            <a:r>
              <a:rPr lang="en-US" b="1" i="0" dirty="0">
                <a:solidFill>
                  <a:srgbClr val="7F7D8B"/>
                </a:solidFill>
                <a:effectLst/>
                <a:latin typeface="MaisonNeue-Book"/>
              </a:rPr>
              <a:t>full stack on premises pizza</a:t>
            </a:r>
            <a:r>
              <a:rPr lang="en-US" b="0" i="0" dirty="0">
                <a:solidFill>
                  <a:srgbClr val="7F7D8B"/>
                </a:solidFill>
                <a:effectLst/>
                <a:latin typeface="MaisonNeue-Book"/>
              </a:rPr>
              <a:t>:</a:t>
            </a:r>
            <a:r>
              <a:rPr lang="it-IT" b="0" i="0" dirty="0">
                <a:solidFill>
                  <a:srgbClr val="7F7D8B"/>
                </a:solidFill>
                <a:effectLst/>
                <a:latin typeface="MaisonNeue-Book"/>
              </a:rPr>
              <a:t> </a:t>
            </a:r>
            <a:r>
              <a:rPr lang="en-CA" dirty="0"/>
              <a:t>You are </a:t>
            </a:r>
            <a:r>
              <a:rPr lang="it-IT" b="0" i="0" dirty="0">
                <a:solidFill>
                  <a:srgbClr val="7F7D8B"/>
                </a:solidFill>
                <a:effectLst/>
                <a:latin typeface="MaisonNeue-Book"/>
              </a:rPr>
              <a:t>Anthony Mangieri, owner of Una Pizza Napoletana, probably the best pizza in New York City. He controls every aspect from raw ingredients through creation to removing one of the three pies in the oven. Yes, only three pies at a time, each one made by hand. More pies would mean more ovens and each oven needs a clone of Anthony Mangieri. Una Pizza is not franchise-able. You’ll have to figure it out on your own. You consider installing your own wood-fired pizza oven and learning how to make a pie as well as Anthony, but realize you and your users will die of starvation long before any of that happens. https://unapizza.com/about</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Infrastructure as a Pizza</a:t>
            </a:r>
            <a:r>
              <a:rPr lang="en-CA" dirty="0"/>
              <a:t>: </a:t>
            </a:r>
            <a:r>
              <a:rPr lang="en-US" dirty="0"/>
              <a:t>a pizza </a:t>
            </a:r>
            <a:r>
              <a:rPr lang="en-US" dirty="0" err="1"/>
              <a:t>parlour</a:t>
            </a:r>
            <a:r>
              <a:rPr lang="en-US" dirty="0"/>
              <a:t> franchise. A turnkey operation that provides the opportunity to create pizzas. They supply store facilities, equipment, and a mechanism for you to order raw materials and to receive orders. The franchise infrastructure provides the opportunity, you do everything else to make it into platform or software services. You choose whether to make </a:t>
            </a:r>
            <a:r>
              <a:rPr lang="en-CA" dirty="0"/>
              <a:t>Linux, or Microsoft, or IBM pies. </a:t>
            </a:r>
            <a:r>
              <a:rPr lang="en-US" dirty="0"/>
              <a:t>It is up to you to run the shop and supply the </a:t>
            </a:r>
            <a:r>
              <a:rPr lang="en-US" dirty="0" err="1"/>
              <a:t>labour</a:t>
            </a:r>
            <a:r>
              <a:rPr lang="en-US" dirty="0"/>
              <a:t>. You wish you could hire </a:t>
            </a:r>
            <a:r>
              <a:rPr lang="it-IT" b="0" i="0" dirty="0">
                <a:solidFill>
                  <a:srgbClr val="7F7D8B"/>
                </a:solidFill>
                <a:effectLst/>
                <a:latin typeface="MaisonNeue-Book"/>
              </a:rPr>
              <a:t>Anthony Mangieri but there's no way he'll work in a franchise.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b="1" dirty="0"/>
              <a:t>Platform as a Pizza</a:t>
            </a:r>
            <a:r>
              <a:rPr lang="en-CA" dirty="0"/>
              <a:t>: You call for pizza delivery but </a:t>
            </a:r>
            <a:r>
              <a:rPr lang="en-US" dirty="0"/>
              <a:t>Uber Eats is requesting a fortune for delivery from </a:t>
            </a:r>
            <a:r>
              <a:rPr lang="it-IT" b="0" i="0" dirty="0">
                <a:solidFill>
                  <a:srgbClr val="7F7D8B"/>
                </a:solidFill>
                <a:effectLst/>
                <a:latin typeface="MaisonNeue-Book"/>
              </a:rPr>
              <a:t>Una Pizza Napoletana, so you look for a local pizzeria</a:t>
            </a:r>
            <a:r>
              <a:rPr lang="en-US" dirty="0"/>
              <a:t>. </a:t>
            </a:r>
            <a:r>
              <a:rPr lang="en-CA" dirty="0"/>
              <a:t>They have many options for pizza customization, but it takes time to decide on the combinations of size, crust, sauce, and toppings that everyone likes. You optimize the combinations and find a pizzeria which can be almost everything to everyone. You create a pizza configurator that sends orders and initiates predictable delivery. </a:t>
            </a:r>
            <a:r>
              <a:rPr lang="en-US" dirty="0"/>
              <a:t>The doorbell rings. </a:t>
            </a:r>
            <a:r>
              <a:rPr lang="en-CA" dirty="0"/>
              <a:t>If you tip generously every time, the pizza arrives hot. You</a:t>
            </a:r>
            <a:r>
              <a:rPr lang="en-US" dirty="0"/>
              <a:t> get it out of the box, hopefully without scraping it off the lid, and serve it on paper towels because you blew the budget tipping the delivery person. Later, you argue with your developers whether the box can be recycled. You realize it will be difficult to use any other pizzeria platform because of the deep integration between the ordering system you built and the pizzeria’s underlying platform. You consider moving your office to New York across the road from Una Pizza Napoletana.</a:t>
            </a:r>
          </a:p>
          <a:p>
            <a:endParaRPr lang="en-US" dirty="0"/>
          </a:p>
          <a:p>
            <a:r>
              <a:rPr lang="en-CA" b="1" dirty="0"/>
              <a:t>Software as a Pizza</a:t>
            </a:r>
            <a:r>
              <a:rPr lang="en-CA" dirty="0"/>
              <a:t>: You go to the food court at the local mall. There are very large carts making their way slowly between the tables. Each cart has only one style of pizza. You can get only slice at a time. If you’re looking for </a:t>
            </a:r>
            <a:r>
              <a:rPr lang="en-US" dirty="0"/>
              <a:t>vegetarian, that cart just passed your table and will not be back for a long while. There are lots of pepperoni carts circulating. By the time a pepperoni cart gets to you, there are no slices left. A couple of Hawaiian pizza carts circulate, taking up room that more pepperoni carts could occupy, but few people take a slice of pineapple and ham. Your users complain it wastes their time when the Hawaiian stops at their table. The food court says it is an unavoidable feature that cannot be changed. When your people are hungry enough, they may grumble, but they </a:t>
            </a:r>
            <a:r>
              <a:rPr lang="en-US" i="1" dirty="0"/>
              <a:t>will </a:t>
            </a:r>
            <a:r>
              <a:rPr lang="en-US" dirty="0"/>
              <a:t>eat the Hawaiian.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good thing about the food court is you can take your entire </a:t>
            </a:r>
            <a:r>
              <a:rPr lang="en-GB" dirty="0"/>
              <a:t>company to lunch, each department can eat what they want if they are not too picky, you have little advance planning or set up to do, lunch is provided at minimal cost, food court vendors take care of user’s requirements, implementation and deployment along with support (“yes, you can swap the soup for salad; no, we don’t have vegan egg salad sandwiches on gluten-free bread – nobody does”). There are many alternatives to pizza for departments that once ate Una Pizza Napoletana and will accept nothing less. You carry your own tray and find an empty seat at a table. The better food courts will clean up after you, the cheap ones make you do it. Remarkably, everyone gets back to the office on time although not necessarily happy or well-fed.</a:t>
            </a:r>
            <a:br>
              <a:rPr lang="en-CA" dirty="0"/>
            </a:br>
            <a:r>
              <a:rPr lang="en-CA" b="1" dirty="0"/>
              <a:t>frozen pizza </a:t>
            </a:r>
            <a:r>
              <a:rPr lang="en-CA" dirty="0"/>
              <a:t>– You choose one or more raw pizzas from snack size to big party pie. It is what it is with many options but no opportunity to personalize. You get what you get, fire it up, slice it up, and clean up afterwards. At first it is easy when people accept whatever pizza comes out of the box, but it gets complicated when they start asking for customization (apparently, there’s never enough cheese). You ask but t</a:t>
            </a:r>
            <a:r>
              <a:rPr lang="en-US" dirty="0"/>
              <a:t>here is no frozen version of </a:t>
            </a:r>
            <a:r>
              <a:rPr lang="it-IT" b="0" i="0" dirty="0">
                <a:solidFill>
                  <a:srgbClr val="7F7D8B"/>
                </a:solidFill>
                <a:effectLst/>
                <a:latin typeface="MaisonNeue-Book"/>
              </a:rPr>
              <a:t>Una Pizza Napoletana</a:t>
            </a:r>
            <a:r>
              <a:rPr lang="en-US" dirty="0"/>
              <a:t>. </a:t>
            </a:r>
          </a:p>
          <a:p>
            <a:endParaRPr lang="en-CA" dirty="0"/>
          </a:p>
          <a:p>
            <a:r>
              <a:rPr lang="en-CA" dirty="0"/>
              <a:t>Very Full stack developers would use IaaS.</a:t>
            </a:r>
          </a:p>
          <a:p>
            <a:r>
              <a:rPr lang="en-CA" dirty="0"/>
              <a:t>Dev stack developers use PaaS, as would MEAN stack "full-stack" developers.</a:t>
            </a:r>
          </a:p>
          <a:p>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38</a:t>
            </a:fld>
            <a:endParaRPr lang="en-US"/>
          </a:p>
        </p:txBody>
      </p:sp>
    </p:spTree>
    <p:extLst>
      <p:ext uri="{BB962C8B-B14F-4D97-AF65-F5344CB8AC3E}">
        <p14:creationId xmlns:p14="http://schemas.microsoft.com/office/powerpoint/2010/main" val="2466984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dirty="0"/>
              <a:t>Net Neutrality And Creative Freedom (Tim Wu at </a:t>
            </a:r>
            <a:r>
              <a:rPr lang="en-CA" dirty="0" err="1"/>
              <a:t>re:publica</a:t>
            </a:r>
            <a:r>
              <a:rPr lang="en-CA" dirty="0"/>
              <a:t> 2010) by Anna Lena Schiller (CC BY-NC-ND 2.0) https://flic.kr/p/7VfazT</a:t>
            </a:r>
          </a:p>
          <a:p>
            <a:endParaRPr lang="en-US" dirty="0"/>
          </a:p>
          <a:p>
            <a:r>
              <a:rPr lang="en-CA" dirty="0"/>
              <a:t>https://en.wikipedia.org/wiki/Net_neutrality</a:t>
            </a:r>
          </a:p>
          <a:p>
            <a:r>
              <a:rPr lang="en-CA" dirty="0"/>
              <a:t>http://www.michaelgeist.ca/tech-law-topics/net-neutrality/</a:t>
            </a:r>
          </a:p>
          <a:p>
            <a:endParaRPr lang="en-US" dirty="0"/>
          </a:p>
          <a:p>
            <a:r>
              <a:rPr lang="en-CA" dirty="0"/>
              <a:t>https://spectrum.ieee.org/telecom/internet/net-neutralitys-technical-troubles</a:t>
            </a:r>
          </a:p>
          <a:p>
            <a:r>
              <a:rPr lang="en-CA" b="1" dirty="0"/>
              <a:t>Net Neutrality's Technical Troubles</a:t>
            </a:r>
          </a:p>
          <a:p>
            <a:r>
              <a:rPr lang="en-CA" b="1" dirty="0"/>
              <a:t>The debate has centered on policy, law, and finance, as if the network itself were a given. It is not.</a:t>
            </a:r>
          </a:p>
          <a:p>
            <a:endParaRPr lang="en-US" dirty="0"/>
          </a:p>
          <a:p>
            <a:r>
              <a:rPr lang="en-CA" dirty="0"/>
              <a:t>What…does equal treatment mean? </a:t>
            </a:r>
            <a:r>
              <a:rPr lang="en-CA" b="1" dirty="0"/>
              <a:t>The Net needs to manage its diverse traffic</a:t>
            </a:r>
            <a:r>
              <a:rPr lang="en-CA" dirty="0"/>
              <a:t>, just as a city must manage the flow of pedestrians, bicycles, buses, delivery trucks, cars, and the occasional emergency vehicle on its streets. Any general rule must affect some kinds of traffic differently from the others, which is why you have car-friendly roads, bike lanes, and malls given over entirely to foot traffic.</a:t>
            </a:r>
          </a:p>
          <a:p>
            <a:endParaRPr lang="en-CA" dirty="0"/>
          </a:p>
          <a:p>
            <a:r>
              <a:rPr lang="en-CA" dirty="0"/>
              <a:t>Everyone who suffers from Internet traffic jams has a favorite villain. Streaming-video watchers blame carriers for throttling data flow to their phones or computers. Real-time gamers howl that delays and losses in data transmission hobble their competitive performance. This problem is so bad that Riot Games, maker of the popular League of Legends, plans to build a dedicated high-performance gaming network.</a:t>
            </a:r>
          </a:p>
          <a:p>
            <a:endParaRPr lang="en-CA" dirty="0"/>
          </a:p>
          <a:p>
            <a:r>
              <a:rPr lang="en-CA" dirty="0"/>
              <a:t>The stakes are rising with the promise of new Net applications, such as communication among autonomous vehicles. Also at stake is the future of wire-line telephone service, which FCC chairman Tom Wheeler wants to shift from aging landline networks to the Internet.</a:t>
            </a:r>
          </a:p>
          <a:p>
            <a:endParaRPr lang="en-CA" dirty="0"/>
          </a:p>
          <a:p>
            <a:r>
              <a:rPr lang="en-CA" dirty="0"/>
              <a:t>Yet so far the debate has centered on policy, law, and finance, as if the network itself were a given. It is not.</a:t>
            </a:r>
          </a:p>
          <a:p>
            <a:endParaRPr lang="en-CA" dirty="0"/>
          </a:p>
          <a:p>
            <a:r>
              <a:rPr lang="en-CA" dirty="0"/>
              <a:t>“There’s a lot of complexity here at a technical level that is absolutely lost in the policy conversations,” says Fred Baker, a distinguished engineering fellow at Cisco Systems and former chair of the Internet Engineering Task Force. Getting the technology right is crucial for the future of the Net.</a:t>
            </a:r>
          </a:p>
          <a:p>
            <a:endParaRPr lang="en-CA" dirty="0"/>
          </a:p>
          <a:p>
            <a:r>
              <a:rPr lang="en-CA" b="1" dirty="0"/>
              <a:t>The fundamental technical challenge is getting the Net to carry traffic that it was never meant to handle. Internet packet switching was designed for digital file transfers between computers, and it was later adapted for e-mail and Web pages. For these purposes the digital data does not have to be delivered at a specific rate or even in a specific order, so it can be chopped into packets that are routed over separate paths to be reassembled, in leisurely fashion, at their destinations.</a:t>
            </a:r>
          </a:p>
          <a:p>
            <a:endParaRPr lang="en-CA" b="1" dirty="0"/>
          </a:p>
          <a:p>
            <a:r>
              <a:rPr lang="en-CA" b="1" dirty="0"/>
              <a:t>By contrast, voice and video signals must come fast and in a specific sequence. </a:t>
            </a:r>
            <a:r>
              <a:rPr lang="en-CA" dirty="0"/>
              <a:t>Conversations become difficult if words or syllables go missing or are delayed by more than a couple of tenths of a second. Our eyes can tolerate a bit more variation in video than our ears can tolerate in voice; on the other hand, video needs much more bandwidth.</a:t>
            </a:r>
          </a:p>
          <a:p>
            <a:endParaRPr lang="en-CA" dirty="0"/>
          </a:p>
          <a:p>
            <a:r>
              <a:rPr lang="en-CA" dirty="0"/>
              <a:t>Voice and video can be converted into series of packets coded to identify their contents as requiring transmission at a regular rate. For telephony, the packet priority codes are designed to keep the conversation flowing without annoying jitter—variations in when the packets are received. Similar codes help keep video packets flowing at the proper rate.</a:t>
            </a:r>
          </a:p>
          <a:p>
            <a:endParaRPr lang="en-CA" dirty="0"/>
          </a:p>
          <a:p>
            <a:r>
              <a:rPr lang="en-CA" dirty="0"/>
              <a:t>In practice, these flow controls are not crucial in today’s fixed broadband networks, which generally have enough capacity to transmit voice and video. But mobile apps are a different story.</a:t>
            </a:r>
          </a:p>
          <a:p>
            <a:endParaRPr lang="en-CA" dirty="0"/>
          </a:p>
          <a:p>
            <a:r>
              <a:rPr lang="en-CA" dirty="0"/>
              <a:t>“Wireless has a lot of stuff moving around, so it needs much tighter management than wire line,” says a senior engineer at Nokia Networks, where he is responsible for innovation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49CAB-11E7-4E46-B3A8-B9759289B5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60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Microsoft 365 has cloud-based Software-as-a-Service for Office apps at mySeneca.ca. The same Office applications can be installed on your local machine as client-side software which can run without a network connection. (OneDrive will work locally as data storage client until synchronization with the cloud resumes but OneDrive is PaaS, not </a:t>
            </a:r>
            <a:r>
              <a:rPr lang="en-CA" sz="1200" b="0" i="0" kern="1200" dirty="0" err="1">
                <a:solidFill>
                  <a:schemeClr val="tx1"/>
                </a:solidFill>
                <a:effectLst/>
                <a:latin typeface="+mn-lt"/>
                <a:ea typeface="+mn-ea"/>
                <a:cs typeface="+mn-cs"/>
              </a:rPr>
              <a:t>Saas</a:t>
            </a:r>
            <a:r>
              <a:rPr lang="en-CA" sz="1200" b="0" i="0" kern="1200" dirty="0">
                <a:solidFill>
                  <a:schemeClr val="tx1"/>
                </a:solidFill>
                <a:effectLst/>
                <a:latin typeface="+mn-lt"/>
                <a:ea typeface="+mn-ea"/>
                <a:cs typeface="+mn-cs"/>
              </a:rPr>
              <a:t>.)</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What Microsoft 365 features can be considered </a:t>
            </a:r>
            <a:r>
              <a:rPr lang="en-US" dirty="0"/>
              <a:t>Infrastructure as a Service (IaaS), Platform as a Service (PaaS), and Software as a Service (SaaS)?</a:t>
            </a:r>
            <a:br>
              <a:rPr lang="en-US" dirty="0"/>
            </a:br>
            <a:r>
              <a:rPr lang="en-US" dirty="0"/>
              <a:t>N.B. SaaS really means </a:t>
            </a:r>
            <a:r>
              <a:rPr lang="en-US" i="1" dirty="0"/>
              <a:t>Application</a:t>
            </a:r>
            <a:r>
              <a:rPr lang="en-US" dirty="0"/>
              <a:t> as a Service but </a:t>
            </a:r>
            <a:r>
              <a:rPr lang="en-US" dirty="0" err="1"/>
              <a:t>AaaS</a:t>
            </a:r>
            <a:r>
              <a:rPr lang="en-US" dirty="0"/>
              <a:t> doesn't have the alliteration of SaaS, and </a:t>
            </a:r>
            <a:r>
              <a:rPr lang="en-US" dirty="0" err="1"/>
              <a:t>AaaS</a:t>
            </a:r>
            <a:r>
              <a:rPr lang="en-US" dirty="0"/>
              <a:t> is rather awkward as a spoken acronym.</a:t>
            </a:r>
          </a:p>
          <a:p>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OneDrive is Infrastructure (IaaS) if you simply store files on it instead of your local drive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OneDrive is Platform (PaaS) if you use it to synchronize files between your local drive and the cloud. Also if OneDrive in the cloud is used to share files, and/or for file versioning, then it is PaaS.</a:t>
            </a:r>
          </a:p>
          <a:p>
            <a:r>
              <a:rPr lang="en-CA" sz="1200" b="0" i="0" kern="1200" dirty="0">
                <a:solidFill>
                  <a:schemeClr val="tx1"/>
                </a:solidFill>
                <a:effectLst/>
                <a:latin typeface="+mn-lt"/>
                <a:ea typeface="+mn-ea"/>
                <a:cs typeface="+mn-cs"/>
              </a:rPr>
              <a:t>OneDrive is not really Software as a Service (SaaS) because it is not an application, it does not have a specific function such as word processing, spreadsheeting. OneDrive is a general tool that can support many applications such as where you store your Word and Excel files.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1. Microsoft 365 is a combined application provided by Microsoft consisting of Microsoft Office apps (office.com for browser based, local apps for complete functionality), Exchange (email server), SharePoint (file sharing &amp; collaboration, AKA OneDrive for Business), personal storage space on OneDrive, and </a:t>
            </a:r>
            <a:r>
              <a:rPr lang="en-CA" sz="1200" kern="1200" dirty="0">
                <a:solidFill>
                  <a:schemeClr val="tx1"/>
                </a:solidFill>
                <a:effectLst/>
                <a:latin typeface="+mn-lt"/>
                <a:ea typeface="+mn-ea"/>
                <a:cs typeface="+mn-cs"/>
              </a:rPr>
              <a:t>a number of </a:t>
            </a:r>
            <a:r>
              <a:rPr lang="en-CA" sz="1200" b="0" i="0" kern="1200" dirty="0">
                <a:solidFill>
                  <a:schemeClr val="tx1"/>
                </a:solidFill>
                <a:effectLst/>
                <a:latin typeface="+mn-lt"/>
                <a:ea typeface="+mn-ea"/>
                <a:cs typeface="+mn-cs"/>
              </a:rPr>
              <a:t>real-time collaboration tools. Everyone at Seneca has access to MS 365.</a:t>
            </a:r>
          </a:p>
          <a:p>
            <a:r>
              <a:rPr lang="en-CA" sz="1200" b="0" i="0" kern="1200" dirty="0">
                <a:solidFill>
                  <a:schemeClr val="tx1"/>
                </a:solidFill>
                <a:effectLst/>
                <a:latin typeface="+mn-lt"/>
                <a:ea typeface="+mn-ea"/>
                <a:cs typeface="+mn-cs"/>
              </a:rPr>
              <a:t>https://en.wikipedia.org/wiki/Microsoft_365  	https://www.microsoft.com/en-ca/microsoft-365</a:t>
            </a: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3. A world-wide internet with high bandwidth networking wherever you go (Wait! Is that a valid assumption world-wide?) enables subscription services like Spotify and Netflix, Microsoft 365, vehicle upgrades </a:t>
            </a:r>
            <a:r>
              <a:rPr lang="en-CA" sz="1200" b="0" i="1" kern="1200" dirty="0">
                <a:solidFill>
                  <a:schemeClr val="tx1"/>
                </a:solidFill>
                <a:effectLst/>
                <a:latin typeface="+mn-lt"/>
                <a:ea typeface="+mn-ea"/>
                <a:cs typeface="+mn-cs"/>
              </a:rPr>
              <a:t>and downgrades, and </a:t>
            </a:r>
            <a:r>
              <a:rPr lang="en-CA" sz="1200" b="0" i="0" kern="1200" dirty="0">
                <a:solidFill>
                  <a:schemeClr val="tx1"/>
                </a:solidFill>
                <a:effectLst/>
                <a:latin typeface="+mn-lt"/>
                <a:ea typeface="+mn-ea"/>
                <a:cs typeface="+mn-cs"/>
              </a:rPr>
              <a:t>Everything as a Service.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Where is your digital stuff when you don't have the hardware, the software, or the files? What do you have when all you have are subscriptions?</a:t>
            </a:r>
          </a:p>
        </p:txBody>
      </p:sp>
      <p:sp>
        <p:nvSpPr>
          <p:cNvPr id="4" name="Slide Number Placeholder 3"/>
          <p:cNvSpPr>
            <a:spLocks noGrp="1"/>
          </p:cNvSpPr>
          <p:nvPr>
            <p:ph type="sldNum" sz="quarter" idx="10"/>
          </p:nvPr>
        </p:nvSpPr>
        <p:spPr/>
        <p:txBody>
          <a:bodyPr/>
          <a:lstStyle/>
          <a:p>
            <a:fld id="{6CE49CAB-11E7-4E46-B3A8-B9759289B5BF}" type="slidenum">
              <a:rPr lang="en-US" smtClean="0"/>
              <a:t>4</a:t>
            </a:fld>
            <a:endParaRPr lang="en-US"/>
          </a:p>
        </p:txBody>
      </p:sp>
    </p:spTree>
    <p:extLst>
      <p:ext uri="{BB962C8B-B14F-4D97-AF65-F5344CB8AC3E}">
        <p14:creationId xmlns:p14="http://schemas.microsoft.com/office/powerpoint/2010/main" val="289049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CE49CAB-11E7-4E46-B3A8-B9759289B5BF}" type="slidenum">
              <a:rPr lang="en-US" smtClean="0"/>
              <a:t>40</a:t>
            </a:fld>
            <a:endParaRPr lang="en-US"/>
          </a:p>
        </p:txBody>
      </p:sp>
    </p:spTree>
    <p:extLst>
      <p:ext uri="{BB962C8B-B14F-4D97-AF65-F5344CB8AC3E}">
        <p14:creationId xmlns:p14="http://schemas.microsoft.com/office/powerpoint/2010/main" val="3054645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Bill C-11, the Copyright Modernization Act, allows for </a:t>
            </a:r>
            <a:r>
              <a:rPr lang="en-US" sz="1200" i="1" kern="1200" dirty="0">
                <a:solidFill>
                  <a:schemeClr val="tx1"/>
                </a:solidFill>
                <a:effectLst/>
                <a:latin typeface="+mn-lt"/>
                <a:ea typeface="+mn-ea"/>
                <a:cs typeface="+mn-cs"/>
              </a:rPr>
              <a:t>private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personal use</a:t>
            </a:r>
            <a:r>
              <a:rPr lang="en-US" sz="1200" kern="1200" dirty="0">
                <a:solidFill>
                  <a:schemeClr val="tx1"/>
                </a:solidFill>
                <a:effectLst/>
                <a:latin typeface="+mn-lt"/>
                <a:ea typeface="+mn-ea"/>
                <a:cs typeface="+mn-cs"/>
              </a:rPr>
              <a:t> of time shifting (PVR recording), format shifting (between different media, e.g. iTunes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CD, for your own </a:t>
            </a:r>
            <a:r>
              <a:rPr lang="en-US" sz="1200" i="1" kern="1200" dirty="0">
                <a:solidFill>
                  <a:schemeClr val="tx1"/>
                </a:solidFill>
                <a:effectLst/>
                <a:latin typeface="+mn-lt"/>
                <a:ea typeface="+mn-ea"/>
                <a:cs typeface="+mn-cs"/>
              </a:rPr>
              <a:t>private </a:t>
            </a:r>
            <a:r>
              <a:rPr lang="en-US" sz="1200" kern="1200" dirty="0">
                <a:solidFill>
                  <a:schemeClr val="tx1"/>
                </a:solidFill>
                <a:effectLst/>
                <a:latin typeface="+mn-lt"/>
                <a:ea typeface="+mn-ea"/>
                <a:cs typeface="+mn-cs"/>
              </a:rPr>
              <a:t>and</a:t>
            </a:r>
            <a:r>
              <a:rPr lang="en-US" sz="1200" i="1" kern="1200" dirty="0">
                <a:solidFill>
                  <a:schemeClr val="tx1"/>
                </a:solidFill>
                <a:effectLst/>
                <a:latin typeface="+mn-lt"/>
                <a:ea typeface="+mn-ea"/>
                <a:cs typeface="+mn-cs"/>
              </a:rPr>
              <a:t> personal use</a:t>
            </a:r>
            <a:r>
              <a:rPr lang="en-US" sz="1200" kern="1200" dirty="0">
                <a:solidFill>
                  <a:schemeClr val="tx1"/>
                </a:solidFill>
                <a:effectLst/>
                <a:latin typeface="+mn-lt"/>
                <a:ea typeface="+mn-ea"/>
                <a:cs typeface="+mn-cs"/>
              </a:rPr>
              <a:t>), and making a backup copy </a:t>
            </a:r>
            <a:r>
              <a:rPr lang="en-US" sz="1200" i="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for backup/restore purposes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However</a:t>
            </a:r>
            <a:r>
              <a:rPr lang="en-US" sz="1200" i="1" kern="1200" dirty="0">
                <a:solidFill>
                  <a:schemeClr val="tx1"/>
                </a:solidFill>
                <a:effectLst/>
                <a:latin typeface="+mn-lt"/>
                <a:ea typeface="+mn-ea"/>
                <a:cs typeface="+mn-cs"/>
              </a:rPr>
              <a:t>, if there are digital locks on the media or the source is an on-demand service</a:t>
            </a:r>
            <a:r>
              <a:rPr lang="en-US" sz="1200" kern="1200" dirty="0">
                <a:solidFill>
                  <a:schemeClr val="tx1"/>
                </a:solidFill>
                <a:effectLst/>
                <a:latin typeface="+mn-lt"/>
                <a:ea typeface="+mn-ea"/>
                <a:cs typeface="+mn-cs"/>
              </a:rPr>
              <a:t>, the content </a:t>
            </a:r>
            <a:r>
              <a:rPr lang="en-US" sz="1200" i="1" kern="1200" dirty="0">
                <a:solidFill>
                  <a:schemeClr val="tx1"/>
                </a:solidFill>
                <a:effectLst/>
                <a:latin typeface="+mn-lt"/>
                <a:ea typeface="+mn-ea"/>
                <a:cs typeface="+mn-cs"/>
              </a:rPr>
              <a:t>cannot be copied</a:t>
            </a:r>
            <a:r>
              <a:rPr lang="en-US" sz="1200" kern="1200" dirty="0">
                <a:solidFill>
                  <a:schemeClr val="tx1"/>
                </a:solidFill>
                <a:effectLst/>
                <a:latin typeface="+mn-lt"/>
                <a:ea typeface="+mn-ea"/>
                <a:cs typeface="+mn-cs"/>
              </a:rPr>
              <a:t>; those things can be used/played/consumed only from the source media. You can legally lend a physical CD like you can lend a paper book, but you cannot "lend" digital data because the lending creates a copy which violates copyright (as it has always been in the case of copying a book).</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e.g. can copy vinyl records or CDs (no digital locks) but cannot copy DVDs (having regional and digital locks).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Canada has charged</a:t>
            </a:r>
            <a:r>
              <a:rPr lang="en-CA" baseline="0" dirty="0"/>
              <a:t> a levy (AKA tariff) on </a:t>
            </a:r>
            <a:r>
              <a:rPr lang="en-CA" sz="1200" b="0" i="0" kern="1200" dirty="0">
                <a:solidFill>
                  <a:schemeClr val="tx1"/>
                </a:solidFill>
                <a:effectLst/>
                <a:latin typeface="+mn-lt"/>
                <a:ea typeface="+mn-ea"/>
                <a:cs typeface="+mn-cs"/>
              </a:rPr>
              <a:t>"blank audio recording media", i.e. </a:t>
            </a:r>
            <a:r>
              <a:rPr lang="en-CA" baseline="0" dirty="0"/>
              <a:t>blank CDs since 1997 (0.29/disc)</a:t>
            </a:r>
            <a:r>
              <a:rPr lang="en-CA" sz="1200" b="0" i="0" kern="1200" dirty="0">
                <a:solidFill>
                  <a:schemeClr val="tx1"/>
                </a:solidFill>
                <a:effectLst/>
                <a:latin typeface="+mn-lt"/>
                <a:ea typeface="+mn-ea"/>
                <a:cs typeface="+mn-cs"/>
              </a:rPr>
              <a:t>  “Part VIII of the </a:t>
            </a:r>
            <a:r>
              <a:rPr lang="en-CA" sz="1200" b="0" i="1" kern="1200" dirty="0">
                <a:solidFill>
                  <a:schemeClr val="tx1"/>
                </a:solidFill>
                <a:effectLst/>
                <a:latin typeface="+mn-lt"/>
                <a:ea typeface="+mn-ea"/>
                <a:cs typeface="+mn-cs"/>
              </a:rPr>
              <a:t>Copyright Act</a:t>
            </a:r>
            <a:r>
              <a:rPr lang="en-CA" sz="1200" b="0" i="0" kern="1200" dirty="0">
                <a:solidFill>
                  <a:schemeClr val="tx1"/>
                </a:solidFill>
                <a:effectLst/>
                <a:latin typeface="+mn-lt"/>
                <a:ea typeface="+mn-ea"/>
                <a:cs typeface="+mn-cs"/>
              </a:rPr>
              <a:t> allows consumers to copy recorded music for their own personal use.  In exchange, the private copying levy was created to compensate music rights holders for private copies made of their music.</a:t>
            </a:r>
            <a:r>
              <a:rPr lang="en-US" sz="1200" b="0" i="0" kern="1200" baseline="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  This was also done for blank cassette tapes in the era of LP vinyl records. </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The levy is collected regardless of the purchaser's end use of the media. </a:t>
            </a:r>
            <a:r>
              <a:rPr lang="en-US" sz="1200" b="0" i="0" kern="1200" dirty="0">
                <a:solidFill>
                  <a:schemeClr val="tx1"/>
                </a:solidFill>
                <a:effectLst/>
                <a:latin typeface="+mn-lt"/>
                <a:ea typeface="+mn-ea"/>
                <a:cs typeface="+mn-cs"/>
              </a:rPr>
              <a:t>T</a:t>
            </a:r>
            <a:r>
              <a:rPr lang="en-CA" sz="1200" b="0" i="0" kern="1200" dirty="0">
                <a:solidFill>
                  <a:schemeClr val="tx1"/>
                </a:solidFill>
                <a:effectLst/>
                <a:latin typeface="+mn-lt"/>
                <a:ea typeface="+mn-ea"/>
                <a:cs typeface="+mn-cs"/>
              </a:rPr>
              <a:t>he IT industry made major contributions to the music industry when CDs were a common backup and distribution medium for files that nevertheless paid the music levy.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http://www.cpcc.ca/en/  http://www.cpcc.ca/en/frequently-asked-questions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https://en.wikipedia.org/wiki/Private_copying_levy#Canada </a:t>
            </a:r>
          </a:p>
          <a:p>
            <a:endParaRPr lang="en-CA" baseline="0" dirty="0"/>
          </a:p>
          <a:p>
            <a:r>
              <a:rPr lang="en-CA" baseline="0" dirty="0"/>
              <a:t>https://www.theglobeandmail.com/business/commentary/article-after-supreme-court-decision-ottawa-must-fix-flaws-in-canadas/</a:t>
            </a:r>
            <a:br>
              <a:rPr lang="en-CA" baseline="0" dirty="0"/>
            </a:br>
            <a:r>
              <a:rPr lang="en-CA" sz="1200" b="0" i="0" kern="1200" dirty="0">
                <a:solidFill>
                  <a:schemeClr val="tx1"/>
                </a:solidFill>
                <a:effectLst/>
                <a:latin typeface="+mn-lt"/>
                <a:ea typeface="+mn-ea"/>
                <a:cs typeface="+mn-cs"/>
              </a:rPr>
              <a:t>The Canadian system for online infringement was formally established in 2012 and came into effect in 2015. The “notice-and-notice” approach grants rights holders the ability to send notifications of alleged infringement to internet providers, which are required by law to forward the notices to the relevant subscriber and to preserve the data in the event of future legal action. The system does not prevent rights holders from pursuing additional legal remedies but </a:t>
            </a:r>
            <a:r>
              <a:rPr lang="en-CA" sz="1200" b="1" i="0" kern="1200" dirty="0">
                <a:solidFill>
                  <a:schemeClr val="tx1"/>
                </a:solidFill>
                <a:effectLst/>
                <a:latin typeface="+mn-lt"/>
                <a:ea typeface="+mn-ea"/>
                <a:cs typeface="+mn-cs"/>
              </a:rPr>
              <a:t>internet providers cannot reveal the identity of their subscribers without a court order.</a:t>
            </a:r>
            <a:br>
              <a:rPr lang="en-CA" sz="1200" b="1" i="0" kern="1200" dirty="0">
                <a:solidFill>
                  <a:schemeClr val="tx1"/>
                </a:solidFill>
                <a:effectLst/>
                <a:latin typeface="+mn-lt"/>
                <a:ea typeface="+mn-ea"/>
                <a:cs typeface="+mn-cs"/>
              </a:rPr>
            </a:br>
            <a:endParaRPr lang="en-CA" b="1" baseline="0" dirty="0"/>
          </a:p>
          <a:p>
            <a:r>
              <a:rPr lang="en-CA" baseline="0" dirty="0"/>
              <a:t>https://www.theglobeandmail.com/business/commentary/article-five-critical-components-of-a-balanced-modern-canadian-copyright/</a:t>
            </a:r>
          </a:p>
          <a:p>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https://en.wikipedia.org/wiki/Copyright_Modernization_Act</a:t>
            </a:r>
          </a:p>
          <a:p>
            <a:r>
              <a:rPr lang="en-CA" baseline="0" dirty="0"/>
              <a:t>http://www.barrysookman.com/2012/11/07/change-and-the-copyright-modernization-act/ </a:t>
            </a:r>
          </a:p>
          <a:p>
            <a:r>
              <a:rPr lang="en-CA" baseline="0" dirty="0"/>
              <a:t>http://www.barrysookman.com/2011/10/03/some-observations-on-bill-c-11-the-copyright-modernization-act/</a:t>
            </a:r>
          </a:p>
          <a:p>
            <a:r>
              <a:rPr lang="en-CA" baseline="0" dirty="0"/>
              <a:t>http://www.huffingtonpost.ca/2015/01/08/michael-geist-copyright-modernization-act_n_6436584.html</a:t>
            </a:r>
          </a:p>
          <a:p>
            <a:r>
              <a:rPr lang="en-CA" baseline="0" dirty="0"/>
              <a:t>http://business.financialpost.com/fp-tech-desk/pirates-in-your-neighbourhood-how-new-online-copyright-infringement-laws-are-affecting-canadians-one-year-later?__lsa=181b-aac5</a:t>
            </a:r>
          </a:p>
          <a:p>
            <a:endParaRPr lang="en-CA" baseline="0" dirty="0"/>
          </a:p>
        </p:txBody>
      </p:sp>
      <p:sp>
        <p:nvSpPr>
          <p:cNvPr id="4" name="Slide Number Placeholder 3"/>
          <p:cNvSpPr>
            <a:spLocks noGrp="1"/>
          </p:cNvSpPr>
          <p:nvPr>
            <p:ph type="sldNum" sz="quarter" idx="10"/>
          </p:nvPr>
        </p:nvSpPr>
        <p:spPr/>
        <p:txBody>
          <a:bodyPr/>
          <a:lstStyle/>
          <a:p>
            <a:fld id="{3061A86F-B2F3-4774-A492-FBD3589ED611}" type="slidenum">
              <a:rPr lang="en-US" smtClean="0"/>
              <a:t>41</a:t>
            </a:fld>
            <a:endParaRPr lang="en-US"/>
          </a:p>
        </p:txBody>
      </p:sp>
    </p:spTree>
    <p:extLst>
      <p:ext uri="{BB962C8B-B14F-4D97-AF65-F5344CB8AC3E}">
        <p14:creationId xmlns:p14="http://schemas.microsoft.com/office/powerpoint/2010/main" val="1271526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US" dirty="0"/>
              <a:t>Deliberate file sharing via FTP or torrents</a:t>
            </a:r>
          </a:p>
          <a:p>
            <a:r>
              <a:rPr lang="en-US" dirty="0"/>
              <a:t>Vs</a:t>
            </a:r>
          </a:p>
          <a:p>
            <a:r>
              <a:rPr lang="en-US" dirty="0"/>
              <a:t>Automatic or synchronized file sharing via cloud services such as OneDrive and Sync</a:t>
            </a:r>
          </a:p>
          <a:p>
            <a:endParaRPr lang="en-US" dirty="0"/>
          </a:p>
          <a:p>
            <a:r>
              <a:rPr lang="en-US" dirty="0"/>
              <a:t>See https://www.cloudwards.net/online-storage-vs-online-backup-whats-the-difference/ </a:t>
            </a:r>
          </a:p>
        </p:txBody>
      </p:sp>
      <p:sp>
        <p:nvSpPr>
          <p:cNvPr id="4" name="Slide Number Placeholder 3"/>
          <p:cNvSpPr>
            <a:spLocks noGrp="1"/>
          </p:cNvSpPr>
          <p:nvPr>
            <p:ph type="sldNum" sz="quarter" idx="10"/>
          </p:nvPr>
        </p:nvSpPr>
        <p:spPr/>
        <p:txBody>
          <a:bodyPr/>
          <a:lstStyle/>
          <a:p>
            <a:fld id="{6CE49CAB-11E7-4E46-B3A8-B9759289B5BF}" type="slidenum">
              <a:rPr lang="en-US" smtClean="0"/>
              <a:t>42</a:t>
            </a:fld>
            <a:endParaRPr lang="en-US"/>
          </a:p>
        </p:txBody>
      </p:sp>
    </p:spTree>
    <p:extLst>
      <p:ext uri="{BB962C8B-B14F-4D97-AF65-F5344CB8AC3E}">
        <p14:creationId xmlns:p14="http://schemas.microsoft.com/office/powerpoint/2010/main" val="3111265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Napster started 1999, based on P2P. Its “</a:t>
            </a:r>
            <a:r>
              <a:rPr lang="en-CA" dirty="0">
                <a:solidFill>
                  <a:schemeClr val="tx2"/>
                </a:solidFill>
              </a:rPr>
              <a:t>central database stored the location of all music files</a:t>
            </a:r>
            <a:r>
              <a:rPr lang="en-CA" dirty="0"/>
              <a:t>” (MP3). Individuals could request a song and the server would provide the location. “</a:t>
            </a:r>
            <a:r>
              <a:rPr lang="en-CA" dirty="0">
                <a:solidFill>
                  <a:schemeClr val="tx2"/>
                </a:solidFill>
              </a:rPr>
              <a:t>Peer computer would download the file directly to the requester</a:t>
            </a:r>
            <a:r>
              <a:rPr lang="en-CA" dirty="0"/>
              <a:t>.” Napster completely disrupted the music distribution business very quickly. As a result, it was sued by performers and other larger organizations. Napster ceased operations in 2002. It was reopened as an online store in 2006. Was bought by Best Buy in 2008 and sold to Rhapsody in 2011.</a:t>
            </a:r>
            <a:endParaRPr lang="en-US" dirty="0"/>
          </a:p>
          <a:p>
            <a:endParaRPr lang="en-CA" dirty="0"/>
          </a:p>
          <a:p>
            <a:r>
              <a:rPr lang="en-CA" dirty="0" err="1"/>
              <a:t>BitTorrent</a:t>
            </a:r>
            <a:r>
              <a:rPr lang="en-CA" dirty="0"/>
              <a:t>, since 2001, is a decentralized Peer-to-peer (P2P) architecture where portions of files can be exchanged. </a:t>
            </a:r>
            <a:r>
              <a:rPr lang="en-CA" sz="1200" b="0" i="0" kern="1200" dirty="0">
                <a:solidFill>
                  <a:schemeClr val="tx1"/>
                </a:solidFill>
                <a:effectLst/>
                <a:latin typeface="+mn-lt"/>
                <a:ea typeface="+mn-ea"/>
                <a:cs typeface="+mn-cs"/>
              </a:rPr>
              <a:t>Several factors contributed to the widespread adoption and facilitation of peer-to-peer file sharing. These included increasing Internet bandwidth, the widespread digitization of physical media, and the increasing capabilities of residential personal computers. </a:t>
            </a:r>
            <a:endParaRPr lang="en-CA" dirty="0"/>
          </a:p>
          <a:p>
            <a:endParaRPr lang="en-US" dirty="0"/>
          </a:p>
          <a:p>
            <a:r>
              <a:rPr lang="en-US" dirty="0"/>
              <a:t>P2P is not just for illegal file sharing, cracks, and warez. </a:t>
            </a:r>
            <a:r>
              <a:rPr lang="en-CA" sz="1200" b="0" i="0" kern="1200" dirty="0">
                <a:solidFill>
                  <a:schemeClr val="tx1"/>
                </a:solidFill>
                <a:effectLst/>
                <a:latin typeface="+mn-lt"/>
                <a:ea typeface="+mn-ea"/>
                <a:cs typeface="+mn-cs"/>
              </a:rPr>
              <a:t>Microsoft uses it for Update distribution (Windows 10) and online playing games (the </a:t>
            </a:r>
            <a:r>
              <a:rPr lang="en-CA" sz="1200" b="0" i="0" u="none" strike="noStrike" kern="1200" dirty="0" err="1">
                <a:solidFill>
                  <a:schemeClr val="tx1"/>
                </a:solidFill>
                <a:effectLst/>
                <a:latin typeface="+mn-lt"/>
                <a:ea typeface="+mn-ea"/>
                <a:cs typeface="+mn-cs"/>
                <a:hlinkClick r:id="rId3" tooltip="Massively multiplayer online role-playing game"/>
              </a:rPr>
              <a:t>mmorpg</a:t>
            </a:r>
            <a:r>
              <a:rPr lang="en-CA" sz="1200" b="0" i="0"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hlinkClick r:id="rId4" tooltip="Skyforge"/>
              </a:rPr>
              <a:t>Skyforge</a:t>
            </a:r>
            <a:r>
              <a:rPr lang="en-CA" sz="1200" b="0" i="0" u="none" strike="noStrike" kern="1200" baseline="30000" dirty="0">
                <a:solidFill>
                  <a:schemeClr val="tx1"/>
                </a:solidFill>
                <a:effectLst/>
                <a:latin typeface="+mn-lt"/>
                <a:ea typeface="+mn-ea"/>
                <a:cs typeface="+mn-cs"/>
                <a:hlinkClick r:id="rId5"/>
              </a:rPr>
              <a:t>[2]</a:t>
            </a:r>
            <a:r>
              <a:rPr lang="en-CA" sz="1200" b="0" i="0" kern="1200" dirty="0">
                <a:solidFill>
                  <a:schemeClr val="tx1"/>
                </a:solidFill>
                <a:effectLst/>
                <a:latin typeface="+mn-lt"/>
                <a:ea typeface="+mn-ea"/>
                <a:cs typeface="+mn-cs"/>
              </a:rPr>
              <a:t>) use it as their content distribution network for downloading large amounts of data without incurring the dramatic costs for bandwidth inherent when providing just a single source.</a:t>
            </a:r>
          </a:p>
          <a:p>
            <a:endParaRPr lang="en-US" dirty="0"/>
          </a:p>
          <a:p>
            <a:r>
              <a:rPr lang="en-US" dirty="0"/>
              <a:t>In 2007, P2P file sharing accounted for 37% of Internet traffic. Today, that portion is streaming…mostly Netflix.</a:t>
            </a:r>
          </a:p>
          <a:p>
            <a:endParaRPr lang="en-US" dirty="0"/>
          </a:p>
          <a:p>
            <a:r>
              <a:rPr lang="en-US" dirty="0"/>
              <a:t>http://www.slideshare.net/srijish/p2p-principle-architecture-and-challenges-presentation</a:t>
            </a:r>
          </a:p>
          <a:p>
            <a:r>
              <a:rPr lang="en-US" dirty="0"/>
              <a:t>http://www.torrentkittytorrentkitty.com/history-of-torrent/</a:t>
            </a:r>
          </a:p>
          <a:p>
            <a:r>
              <a:rPr lang="en-US" dirty="0"/>
              <a:t>https://www.lifewire.com/free-p2p-file-sharing-software-programs-818053</a:t>
            </a:r>
          </a:p>
          <a:p>
            <a:r>
              <a:rPr lang="en-US" dirty="0"/>
              <a:t>https://en.wikipedia.org/wiki/Peer-to-peer_file_sharing</a:t>
            </a:r>
          </a:p>
        </p:txBody>
      </p:sp>
      <p:sp>
        <p:nvSpPr>
          <p:cNvPr id="4" name="Slide Number Placeholder 3"/>
          <p:cNvSpPr>
            <a:spLocks noGrp="1"/>
          </p:cNvSpPr>
          <p:nvPr>
            <p:ph type="sldNum" sz="quarter" idx="10"/>
          </p:nvPr>
        </p:nvSpPr>
        <p:spPr/>
        <p:txBody>
          <a:bodyPr/>
          <a:lstStyle/>
          <a:p>
            <a:fld id="{6CE49CAB-11E7-4E46-B3A8-B9759289B5BF}" type="slidenum">
              <a:rPr lang="en-US" smtClean="0"/>
              <a:t>43</a:t>
            </a:fld>
            <a:endParaRPr lang="en-US"/>
          </a:p>
        </p:txBody>
      </p:sp>
    </p:spTree>
    <p:extLst>
      <p:ext uri="{BB962C8B-B14F-4D97-AF65-F5344CB8AC3E}">
        <p14:creationId xmlns:p14="http://schemas.microsoft.com/office/powerpoint/2010/main" val="277738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https://www.visualcapitalist.com/ranked-the-worlds-top-25-websites-in-2023/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https://www.statista.com/statistics/265668/global-top-websites-ranked-by-visit-share/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"unique user visits" N.B. this is not volume of traffic which streaming services dominate.</a:t>
            </a:r>
          </a:p>
          <a:p>
            <a:endParaRPr lang="en-CA" dirty="0"/>
          </a:p>
          <a:p>
            <a:r>
              <a:rPr lang="en-CA" dirty="0"/>
              <a:t>N.B. Wikipedia is in the top 10, so there is still hope for humanity using a neutral, non-commercial, non-advertising, non-surveillance, non-reseller of your online behaviour website. It is the only website in the top 25 that is "of the people, for the people, by the people." Consider supporting it with a recurring monthly donation = a cup of coffee. It's all they ask for. You can even personally add to the collected wisdom of this way of life we call civilization – at no cost.</a:t>
            </a:r>
          </a:p>
          <a:p>
            <a:endParaRPr lang="en-CA" dirty="0"/>
          </a:p>
          <a:p>
            <a:endParaRPr lang="en-CA" dirty="0"/>
          </a:p>
        </p:txBody>
      </p:sp>
      <p:sp>
        <p:nvSpPr>
          <p:cNvPr id="4" name="Slide Number Placeholder 3"/>
          <p:cNvSpPr>
            <a:spLocks noGrp="1"/>
          </p:cNvSpPr>
          <p:nvPr>
            <p:ph type="sldNum" sz="quarter" idx="5"/>
          </p:nvPr>
        </p:nvSpPr>
        <p:spPr/>
        <p:txBody>
          <a:bodyPr/>
          <a:lstStyle/>
          <a:p>
            <a:fld id="{6CE49CAB-11E7-4E46-B3A8-B9759289B5BF}" type="slidenum">
              <a:rPr lang="en-US" smtClean="0"/>
              <a:t>5</a:t>
            </a:fld>
            <a:endParaRPr lang="en-US"/>
          </a:p>
        </p:txBody>
      </p:sp>
    </p:spTree>
    <p:extLst>
      <p:ext uri="{BB962C8B-B14F-4D97-AF65-F5344CB8AC3E}">
        <p14:creationId xmlns:p14="http://schemas.microsoft.com/office/powerpoint/2010/main" val="233785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Internet</a:t>
            </a:r>
            <a:r>
              <a:rPr lang="en-CA" sz="1200" b="0" i="0" kern="1200" dirty="0">
                <a:solidFill>
                  <a:schemeClr val="tx1"/>
                </a:solidFill>
                <a:effectLst/>
                <a:latin typeface="+mn-lt"/>
                <a:ea typeface="+mn-ea"/>
                <a:cs typeface="+mn-cs"/>
              </a:rPr>
              <a:t> 	 http://www.nickh.org/computer/glossary.html#I</a:t>
            </a:r>
            <a:endParaRPr lang="en-CA" dirty="0"/>
          </a:p>
          <a:p>
            <a:r>
              <a:rPr lang="en-CA" sz="1200" b="1" i="0" kern="1200" dirty="0">
                <a:solidFill>
                  <a:schemeClr val="tx1"/>
                </a:solidFill>
                <a:effectLst/>
                <a:latin typeface="+mn-lt"/>
                <a:ea typeface="+mn-ea"/>
                <a:cs typeface="+mn-cs"/>
              </a:rPr>
              <a:t>The most effective productivity destroyer in business today.  </a:t>
            </a:r>
          </a:p>
          <a:p>
            <a:r>
              <a:rPr lang="en-CA" sz="1200" b="1" i="0" kern="1200" dirty="0">
                <a:solidFill>
                  <a:schemeClr val="tx1"/>
                </a:solidFill>
                <a:effectLst/>
                <a:latin typeface="+mn-lt"/>
                <a:ea typeface="+mn-ea"/>
                <a:cs typeface="+mn-cs"/>
              </a:rPr>
              <a:t>Designed originally as a way for geeks to communicate with each other, </a:t>
            </a:r>
          </a:p>
          <a:p>
            <a:r>
              <a:rPr lang="en-CA" sz="1200" b="1" i="0" kern="1200" dirty="0">
                <a:solidFill>
                  <a:schemeClr val="tx1"/>
                </a:solidFill>
                <a:effectLst/>
                <a:latin typeface="+mn-lt"/>
                <a:ea typeface="+mn-ea"/>
                <a:cs typeface="+mn-cs"/>
              </a:rPr>
              <a:t>it was later found that geeks were barely able to communicate, </a:t>
            </a:r>
          </a:p>
          <a:p>
            <a:r>
              <a:rPr lang="en-CA" sz="1200" b="1" i="0" kern="1200">
                <a:solidFill>
                  <a:schemeClr val="tx1"/>
                </a:solidFill>
                <a:effectLst/>
                <a:latin typeface="+mn-lt"/>
                <a:ea typeface="+mn-ea"/>
                <a:cs typeface="+mn-cs"/>
              </a:rPr>
              <a:t>so it was opened up to the general public.  </a:t>
            </a:r>
          </a:p>
          <a:p>
            <a:endParaRPr lang="en-US"/>
          </a:p>
          <a:p>
            <a:r>
              <a:rPr lang="en-US" dirty="0"/>
              <a:t>A computer network is “</a:t>
            </a:r>
            <a:r>
              <a:rPr lang="en-US" dirty="0">
                <a:solidFill>
                  <a:schemeClr val="tx2"/>
                </a:solidFill>
              </a:rPr>
              <a:t>a set of computers connected together</a:t>
            </a:r>
            <a:r>
              <a:rPr lang="en-US" dirty="0"/>
              <a:t>” for the purpose of “</a:t>
            </a:r>
            <a:r>
              <a:rPr lang="en-US" dirty="0">
                <a:solidFill>
                  <a:schemeClr val="tx2"/>
                </a:solidFill>
              </a:rPr>
              <a:t>sharing resources</a:t>
            </a:r>
            <a:r>
              <a:rPr lang="en-US" dirty="0"/>
              <a:t>.”</a:t>
            </a:r>
          </a:p>
          <a:p>
            <a:r>
              <a:rPr lang="en-US" dirty="0"/>
              <a:t>The most common resource shared today is the “</a:t>
            </a:r>
            <a:r>
              <a:rPr lang="en-US" dirty="0">
                <a:solidFill>
                  <a:schemeClr val="tx2"/>
                </a:solidFill>
              </a:rPr>
              <a:t>Internet</a:t>
            </a:r>
            <a:r>
              <a:rPr lang="en-US" dirty="0"/>
              <a:t>” which is a network of </a:t>
            </a:r>
            <a:r>
              <a:rPr lang="en-US" i="1" dirty="0"/>
              <a:t>peer</a:t>
            </a:r>
            <a:r>
              <a:rPr lang="en-US" dirty="0"/>
              <a:t> networks. </a:t>
            </a:r>
            <a:br>
              <a:rPr lang="en-US" dirty="0"/>
            </a:br>
            <a:r>
              <a:rPr lang="en-US" dirty="0"/>
              <a:t>Peer: no sub-network or traffic is more important than any other.</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picture is a small look at the backbone of the Internet. Each line represents two IP addresses, length of lines = latency or the time it takes packets to travel from one end-node to another. Lines are color-coded by groups of top-level domain (TLD) -- Dark blue: net, ca, us; Green: com, org; Red: mil, gov, </a:t>
            </a:r>
            <a:r>
              <a:rPr lang="en-CA" sz="1200" b="0" i="0" kern="1200" dirty="0" err="1">
                <a:solidFill>
                  <a:schemeClr val="tx1"/>
                </a:solidFill>
                <a:effectLst/>
                <a:latin typeface="+mn-lt"/>
                <a:ea typeface="+mn-ea"/>
                <a:cs typeface="+mn-cs"/>
              </a:rPr>
              <a:t>edu</a:t>
            </a:r>
            <a:r>
              <a:rPr lang="en-CA" sz="1200" b="0" i="0" kern="1200" dirty="0">
                <a:solidFill>
                  <a:schemeClr val="tx1"/>
                </a:solidFill>
                <a:effectLst/>
                <a:latin typeface="+mn-lt"/>
                <a:ea typeface="+mn-ea"/>
                <a:cs typeface="+mn-cs"/>
              </a:rPr>
              <a:t>, other colours for different geographic groups of countries. </a:t>
            </a:r>
          </a:p>
          <a:p>
            <a:endParaRPr lang="en-CA" sz="1200" b="0" i="0" kern="1200" dirty="0">
              <a:solidFill>
                <a:schemeClr val="tx1"/>
              </a:solidFill>
              <a:effectLst/>
              <a:latin typeface="+mn-lt"/>
              <a:ea typeface="+mn-ea"/>
              <a:cs typeface="+mn-cs"/>
            </a:endParaRPr>
          </a:p>
          <a:p>
            <a:r>
              <a:rPr lang="en-CA" sz="1200" b="0" i="0" kern="1200" baseline="0" dirty="0">
                <a:solidFill>
                  <a:schemeClr val="tx1"/>
                </a:solidFill>
                <a:effectLst/>
                <a:latin typeface="+mn-lt"/>
                <a:ea typeface="+mn-ea"/>
                <a:cs typeface="+mn-cs"/>
              </a:rPr>
              <a:t>Paul Krugman, a Nobel laureate in Economics, said in 1998…</a:t>
            </a:r>
          </a:p>
          <a:p>
            <a:r>
              <a:rPr lang="en-CA" sz="1200" b="0" i="0" kern="1200" dirty="0">
                <a:solidFill>
                  <a:schemeClr val="tx1"/>
                </a:solidFill>
                <a:effectLst/>
                <a:latin typeface="+mn-lt"/>
                <a:ea typeface="+mn-ea"/>
                <a:cs typeface="+mn-cs"/>
              </a:rPr>
              <a:t>"The growth of the Internet will slow drastically, as the flaw in "Metcalfe's law"--which states that the number of potential connections in a network is proportional to the square of the number of participants--becomes apparent: most people have nothing to say to each other! [in a way, that is still true] By 2005 or so, it will become clear that the Internet's impact on the economy has been no greater than the fax machine's." [odd for an economist to say that given internet traffic in 1998 was 66.67X more than in 1995]</a:t>
            </a:r>
          </a:p>
          <a:p>
            <a:r>
              <a:rPr lang="en-CA" sz="1200" b="0" i="0" kern="1200" dirty="0">
                <a:solidFill>
                  <a:schemeClr val="tx1"/>
                </a:solidFill>
                <a:effectLst/>
                <a:latin typeface="+mn-lt"/>
                <a:ea typeface="+mn-ea"/>
                <a:cs typeface="+mn-cs"/>
              </a:rPr>
              <a:t>"As the rate of technological change in computing slows, the number of jobs for IT specialists will decelerate, then actually turn down; ten years from now, the phrase information economy will sound silly." [True. It is now called the digital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Krugman, P. (1998, June 10). </a:t>
            </a:r>
            <a:r>
              <a:rPr lang="en-CA" i="1" dirty="0">
                <a:effectLst/>
              </a:rPr>
              <a:t>Why most economists’ predictions are wrong</a:t>
            </a:r>
            <a:r>
              <a:rPr lang="en-CA" dirty="0">
                <a:effectLst/>
              </a:rPr>
              <a:t>. The Red Herring - Economics - June 1998. https://web.archive.org/web/19980610100009/  (http://www.redherring.com/mag/issue55/economics.html)</a:t>
            </a:r>
          </a:p>
          <a:p>
            <a:r>
              <a:rPr lang="en-CA" sz="1200" b="0" i="0" kern="1200" dirty="0">
                <a:solidFill>
                  <a:schemeClr val="tx1"/>
                </a:solidFill>
                <a:effectLst/>
                <a:latin typeface="+mn-lt"/>
                <a:ea typeface="+mn-ea"/>
                <a:cs typeface="+mn-cs"/>
              </a:rPr>
              <a:t>https://en.wikipedia.org/wiki/Metcalfe%27s_law</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a:solidFill>
                  <a:schemeClr val="tx1"/>
                </a:solidFill>
                <a:effectLst/>
                <a:latin typeface="+mn-lt"/>
                <a:ea typeface="+mn-ea"/>
                <a:cs typeface="+mn-cs"/>
              </a:rPr>
              <a:t>1995 – internet traffic was 200 TB/month. 1996 was 10X that. </a:t>
            </a:r>
            <a:r>
              <a:rPr lang="en-CA" b="1" dirty="0"/>
              <a:t>In 2019, traffic was 87X that of 1996.</a:t>
            </a:r>
            <a:br>
              <a:rPr lang="en-CA" sz="1200" b="1" i="0" kern="1200" dirty="0">
                <a:solidFill>
                  <a:schemeClr val="tx1"/>
                </a:solidFill>
                <a:effectLst/>
                <a:latin typeface="+mn-lt"/>
                <a:ea typeface="+mn-ea"/>
                <a:cs typeface="+mn-cs"/>
              </a:rPr>
            </a:br>
            <a:r>
              <a:rPr lang="en-US" dirty="0"/>
              <a:t>2023 </a:t>
            </a:r>
            <a:r>
              <a:rPr lang="en-CA" dirty="0"/>
              <a:t>– traffic was 25% more than 2022, and 2022 was 25% more than 2021. This is expected to continue at that rate until 2026. </a:t>
            </a:r>
            <a:br>
              <a:rPr lang="en-CA" dirty="0"/>
            </a:br>
            <a:r>
              <a:rPr lang="en-CA" dirty="0"/>
              <a:t>2023 – total internet traffic of &gt;150.7 exabytes per month has doubled in 4 years or 750,000X that of 1995</a:t>
            </a:r>
          </a:p>
          <a:p>
            <a:r>
              <a:rPr lang="en-CA" dirty="0"/>
              <a:t>2/3 of the &gt;8B people on Earth now have internet connectivity. </a:t>
            </a:r>
          </a:p>
          <a:p>
            <a:r>
              <a:rPr lang="en-CA" dirty="0"/>
              <a:t>World population has grown only 1.57X since 1998 but total internet traffic has grown 12,500X more than in 1998 when Krugman said it would "slow drastically."</a:t>
            </a:r>
          </a:p>
          <a:p>
            <a:r>
              <a:rPr lang="en-CA" dirty="0"/>
              <a:t>https://radar.cloudflare.com/year-in-review/2023 https://gitnux.org/internet-traffic-statistics/ https://en.wikipedia.org/wiki/Internet_traffic  https://www.macrotrends.net/countries/WLD/world/population</a:t>
            </a:r>
            <a:br>
              <a:rPr lang="en-CA" dirty="0"/>
            </a:br>
            <a:endParaRPr lang="en-US" dirty="0"/>
          </a:p>
          <a:p>
            <a:r>
              <a:rPr lang="en-CA" sz="1200" b="0" i="0" kern="1200" dirty="0">
                <a:solidFill>
                  <a:schemeClr val="tx1"/>
                </a:solidFill>
                <a:effectLst/>
                <a:latin typeface="+mn-lt"/>
                <a:ea typeface="+mn-ea"/>
                <a:cs typeface="+mn-cs"/>
              </a:rPr>
              <a:t>https://qz.com/1705375/a-complete-guide-to-the-evolution-of-the-internet/</a:t>
            </a:r>
          </a:p>
        </p:txBody>
      </p:sp>
      <p:sp>
        <p:nvSpPr>
          <p:cNvPr id="4" name="Slide Number Placeholder 3"/>
          <p:cNvSpPr>
            <a:spLocks noGrp="1"/>
          </p:cNvSpPr>
          <p:nvPr>
            <p:ph type="sldNum" sz="quarter" idx="10"/>
          </p:nvPr>
        </p:nvSpPr>
        <p:spPr/>
        <p:txBody>
          <a:bodyPr/>
          <a:lstStyle/>
          <a:p>
            <a:fld id="{6CE49CAB-11E7-4E46-B3A8-B9759289B5BF}" type="slidenum">
              <a:rPr lang="en-US" smtClean="0"/>
              <a:t>6</a:t>
            </a:fld>
            <a:endParaRPr lang="en-US"/>
          </a:p>
        </p:txBody>
      </p:sp>
    </p:spTree>
    <p:extLst>
      <p:ext uri="{BB962C8B-B14F-4D97-AF65-F5344CB8AC3E}">
        <p14:creationId xmlns:p14="http://schemas.microsoft.com/office/powerpoint/2010/main" val="142660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dirty="0"/>
              <a:t>Internet is not the only public network. Public networks exist in coffee shops, on the </a:t>
            </a:r>
            <a:r>
              <a:rPr lang="en-CA" dirty="0" err="1"/>
              <a:t>TTC</a:t>
            </a:r>
            <a:r>
              <a:rPr lang="en-CA" dirty="0"/>
              <a:t>, Go Transit, airplanes, airports, </a:t>
            </a:r>
            <a:r>
              <a:rPr lang="en-CA" sz="1200" b="0" i="0" kern="1200" dirty="0">
                <a:solidFill>
                  <a:schemeClr val="tx1"/>
                </a:solidFill>
                <a:effectLst/>
                <a:latin typeface="+mn-lt"/>
                <a:ea typeface="+mn-ea"/>
                <a:cs typeface="+mn-cs"/>
              </a:rPr>
              <a:t>Toronto Public Libraries. WIFiMap.io reports ~12,000 free public networks in Toronto. The purpose of those public networks is to connect to the Internet WAN.</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200" b="0" i="0" kern="1200" dirty="0">
                <a:solidFill>
                  <a:schemeClr val="tx1"/>
                </a:solidFill>
                <a:effectLst/>
                <a:latin typeface="+mn-lt"/>
                <a:ea typeface="+mn-ea"/>
                <a:cs typeface="+mn-cs"/>
              </a:rPr>
              <a:t>Be aware, that everyone in the same coffee shop is on a single </a:t>
            </a:r>
            <a:r>
              <a:rPr lang="en-CA" sz="1200" b="0" i="0" kern="1200" dirty="0" err="1">
                <a:solidFill>
                  <a:schemeClr val="tx1"/>
                </a:solidFill>
                <a:effectLst/>
                <a:latin typeface="+mn-lt"/>
                <a:ea typeface="+mn-ea"/>
                <a:cs typeface="+mn-cs"/>
              </a:rPr>
              <a:t>WiFi</a:t>
            </a:r>
            <a:r>
              <a:rPr lang="en-CA" sz="1200" b="0" i="0" kern="1200" dirty="0">
                <a:solidFill>
                  <a:schemeClr val="tx1"/>
                </a:solidFill>
                <a:effectLst/>
                <a:latin typeface="+mn-lt"/>
                <a:ea typeface="+mn-ea"/>
                <a:cs typeface="+mn-cs"/>
              </a:rPr>
              <a:t> LAN Intranet. Theoretically, all devices attached to the coffee shop's </a:t>
            </a:r>
            <a:r>
              <a:rPr lang="en-CA" sz="1200" b="0" i="0" kern="1200" dirty="0" err="1">
                <a:solidFill>
                  <a:schemeClr val="tx1"/>
                </a:solidFill>
                <a:effectLst/>
                <a:latin typeface="+mn-lt"/>
                <a:ea typeface="+mn-ea"/>
                <a:cs typeface="+mn-cs"/>
              </a:rPr>
              <a:t>WiFi</a:t>
            </a:r>
            <a:r>
              <a:rPr lang="en-CA" sz="1200" b="0" i="0" kern="1200" dirty="0">
                <a:solidFill>
                  <a:schemeClr val="tx1"/>
                </a:solidFill>
                <a:effectLst/>
                <a:latin typeface="+mn-lt"/>
                <a:ea typeface="+mn-ea"/>
                <a:cs typeface="+mn-cs"/>
              </a:rPr>
              <a:t> could communicate directly with each other.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sz="1200" b="0" i="0" kern="1200" dirty="0">
                <a:solidFill>
                  <a:schemeClr val="tx1"/>
                </a:solidFill>
                <a:effectLst/>
                <a:latin typeface="+mn-lt"/>
                <a:ea typeface="+mn-ea"/>
                <a:cs typeface="+mn-cs"/>
              </a:rPr>
              <a:t>The coffee shop is a </a:t>
            </a:r>
            <a:r>
              <a:rPr lang="en-CA" dirty="0"/>
              <a:t>BYOD = Bring Your Own Device environment.</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dirty="0"/>
              <a:t>Large organizations and enterprises use VPNs allowing employees to access their company's </a:t>
            </a:r>
            <a:r>
              <a:rPr lang="en-CA" dirty="0">
                <a:hlinkClick r:id="rId3" tooltip="Intranet"/>
              </a:rPr>
              <a:t>intranet</a:t>
            </a:r>
            <a:r>
              <a:rPr lang="en-CA" dirty="0"/>
              <a:t> from outside the office. Site-to-site VPNs allow employees in geographically separate offices to share one cohesive virtual network. </a:t>
            </a:r>
            <a:br>
              <a:rPr lang="en-CA" dirty="0"/>
            </a:br>
            <a:r>
              <a:rPr lang="en-CA" dirty="0"/>
              <a:t>An IP tunnel is an Internet Protocol (IP) network communications channel between two networks. It is used to transport another network's protocol (your Intranet) by encapsulation of its packets within the packets sent over the Internet. VPNs use authentication, tunnelling, and encryption for secure communications over public networks.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CA" dirty="0"/>
          </a:p>
          <a:p>
            <a:pPr>
              <a:lnSpc>
                <a:spcPct val="100000"/>
              </a:lnSpc>
              <a:spcBef>
                <a:spcPts val="0"/>
              </a:spcBef>
              <a:spcAft>
                <a:spcPts val="600"/>
              </a:spcAft>
            </a:pPr>
            <a:r>
              <a:rPr lang="en-CA" sz="1200" b="1" i="0" kern="1200" dirty="0">
                <a:solidFill>
                  <a:schemeClr val="tx1"/>
                </a:solidFill>
                <a:effectLst/>
                <a:latin typeface="+mn-lt"/>
                <a:ea typeface="+mn-ea"/>
                <a:cs typeface="+mn-cs"/>
              </a:rPr>
              <a:t>RAN is a regional area network. This is a large network like one made by an ISP (Internet Service Provider)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dirty="0"/>
              <a:t>https://en.wikipedia.org/wiki/Bring_your_own_device</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dirty="0"/>
              <a:t>https://en.wikipedia.org/wiki/Wide_area_network</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dirty="0"/>
              <a:t>https://en.wikipedia.org/wiki/Virtual_private_network</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dirty="0"/>
              <a:t>https://en.wikipedia.org/wiki/Tunneling_protocol</a:t>
            </a:r>
          </a:p>
          <a:p>
            <a:pPr marL="0" marR="0" lvl="0" indent="0" algn="l" defTabSz="914400" rtl="0" eaLnBrk="1" fontAlgn="auto" latinLnBrk="0" hangingPunct="1">
              <a:lnSpc>
                <a:spcPct val="100000"/>
              </a:lnSpc>
              <a:spcBef>
                <a:spcPts val="0"/>
              </a:spcBef>
              <a:spcAft>
                <a:spcPts val="600"/>
              </a:spcAft>
              <a:buClrTx/>
              <a:buSzTx/>
              <a:buFontTx/>
              <a:buNone/>
              <a:tabLst/>
              <a:defRPr/>
            </a:pPr>
            <a:r>
              <a:rPr lang="en-CA" dirty="0"/>
              <a:t>https://en.wikipedia.org/wiki/IP_tunnel</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CE49CAB-11E7-4E46-B3A8-B9759289B5BF}" type="slidenum">
              <a:rPr lang="en-US" smtClean="0"/>
              <a:t>7</a:t>
            </a:fld>
            <a:endParaRPr lang="en-US"/>
          </a:p>
        </p:txBody>
      </p:sp>
    </p:spTree>
    <p:extLst>
      <p:ext uri="{BB962C8B-B14F-4D97-AF65-F5344CB8AC3E}">
        <p14:creationId xmlns:p14="http://schemas.microsoft.com/office/powerpoint/2010/main" val="252765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Television was the internet of the 1960s, the telephone before that, and radio before that in the early 20th C. The telegraph (19th C) and newspapers, and before that, pamphlets in the 16th C were the internet before radio. Like the internet, they were all methods of moving information around the globe and making it accessible to people. Snail mail was delivered and picked up TWELVE TIMES A DAY at people's homes in 1889 London, England.</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By the mid 1970s, the US Defense Department ’s ARPANET project had grown to 60 mainframe nodes with fixed point-to-point connections using a variety of networking protocols. This was neither scalable nor flexible for inter-networking in which multiple separate networks could be joined into a network of networks.  In 1982, the Internet protocol suite (TCP/IP) became the standard on ARPANET which later grew into the Internet as we know it.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TCP is the rules of the road. IP is the truck with the delivery (packets). HTTP is the cargo.</a:t>
            </a:r>
          </a:p>
          <a:p>
            <a:r>
              <a:rPr lang="en-US" sz="1200" b="0" i="0" kern="1200" dirty="0">
                <a:solidFill>
                  <a:schemeClr val="tx1"/>
                </a:solidFill>
                <a:effectLst/>
                <a:latin typeface="+mn-lt"/>
                <a:ea typeface="+mn-ea"/>
                <a:cs typeface="+mn-cs"/>
              </a:rPr>
              <a:t>TCP/IP uses both the client-server model and peer-to-peer networking (more about that later in this ppt).</a:t>
            </a:r>
          </a:p>
          <a:p>
            <a:r>
              <a:rPr lang="en-US" sz="1200" b="0" i="0" kern="1200" dirty="0">
                <a:solidFill>
                  <a:schemeClr val="tx1"/>
                </a:solidFill>
                <a:effectLst/>
                <a:latin typeface="+mn-lt"/>
                <a:ea typeface="+mn-ea"/>
                <a:cs typeface="+mn-cs"/>
              </a:rPr>
              <a:t>e.g. browser and web server as the client and server. Peer to Peer means each end is independent of the other. (a stateless connection) Traffic is sent on a best-efforts basis. Packets are not guaranteed to arrive nor should they be expected to be received in the order they were sent. Guaranteeing sequence and arrival would create traffic jams between networks (end nodes). TCP/IP is for </a:t>
            </a:r>
            <a:r>
              <a:rPr lang="en-US" sz="1200" b="0" i="1" kern="1200" dirty="0">
                <a:solidFill>
                  <a:schemeClr val="tx1"/>
                </a:solidFill>
                <a:effectLst/>
                <a:latin typeface="+mn-lt"/>
                <a:ea typeface="+mn-ea"/>
                <a:cs typeface="+mn-cs"/>
              </a:rPr>
              <a:t>inter</a:t>
            </a:r>
            <a:r>
              <a:rPr lang="en-US" sz="1200" b="0" i="0" kern="1200" dirty="0">
                <a:solidFill>
                  <a:schemeClr val="tx1"/>
                </a:solidFill>
                <a:effectLst/>
                <a:latin typeface="+mn-lt"/>
                <a:ea typeface="+mn-ea"/>
                <a:cs typeface="+mn-cs"/>
              </a:rPr>
              <a:t>-networking. Once the data arrives, it is up to the host end, to figure out what to do with it. think MVC: the data is the Model, TCP/IP is the Controller, the host end manages the View which is the browser or webserver.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Transmission Control Protocol is the network connection-oriented service for transmitting and routing traffic between end nodes, </a:t>
            </a:r>
            <a:br>
              <a:rPr lang="en-US"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Internet Protocol</a:t>
            </a:r>
            <a:r>
              <a:rPr lang="en-US" sz="1200" b="0" i="0" kern="1200" dirty="0">
                <a:solidFill>
                  <a:schemeClr val="tx1"/>
                </a:solidFill>
                <a:effectLst/>
                <a:latin typeface="+mn-lt"/>
                <a:ea typeface="+mn-ea"/>
                <a:cs typeface="+mn-cs"/>
              </a:rPr>
              <a:t> is the </a:t>
            </a:r>
            <a:r>
              <a:rPr lang="en-GB" sz="1200" b="0" i="0" kern="1200" dirty="0">
                <a:solidFill>
                  <a:schemeClr val="tx1"/>
                </a:solidFill>
                <a:effectLst/>
                <a:latin typeface="+mn-lt"/>
                <a:ea typeface="+mn-ea"/>
                <a:cs typeface="+mn-cs"/>
              </a:rPr>
              <a:t>connectionless layer </a:t>
            </a:r>
            <a:r>
              <a:rPr lang="en-US" sz="1200" b="0" i="0" kern="1200" dirty="0">
                <a:solidFill>
                  <a:schemeClr val="tx1"/>
                </a:solidFill>
                <a:effectLst/>
                <a:latin typeface="+mn-lt"/>
                <a:ea typeface="+mn-ea"/>
                <a:cs typeface="+mn-cs"/>
              </a:rPr>
              <a:t>for relaying datagrams across network boundaries. The data payload, encapsulated within the IP packet, is processed at the end nodes. This is why and how HTTP, a new messaging/application protocol, could be implemented – it is independent of and carried by IP which is independent of TCP. </a:t>
            </a:r>
          </a:p>
          <a:p>
            <a:r>
              <a:rPr lang="en-CA" sz="1200" b="0" i="0" kern="1200" dirty="0">
                <a:solidFill>
                  <a:schemeClr val="tx1"/>
                </a:solidFill>
                <a:effectLst/>
                <a:latin typeface="+mn-lt"/>
                <a:ea typeface="+mn-ea"/>
                <a:cs typeface="+mn-cs"/>
              </a:rPr>
              <a:t>TCP/IP started in a 150+ year dive bar near Palo Alto in 1976. See https://getpocket.com/explore/item/how-the-internet-was-invented</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“Vague, but exciting” is what Berners-Lee's boss, Mike </a:t>
            </a:r>
            <a:r>
              <a:rPr lang="en-CA" sz="1200" b="1" i="0" kern="1200" dirty="0" err="1">
                <a:solidFill>
                  <a:schemeClr val="tx1"/>
                </a:solidFill>
                <a:effectLst/>
                <a:latin typeface="+mn-lt"/>
                <a:ea typeface="+mn-ea"/>
                <a:cs typeface="+mn-cs"/>
              </a:rPr>
              <a:t>Sendell</a:t>
            </a:r>
            <a:r>
              <a:rPr lang="en-CA" sz="1200" b="1" i="0" kern="1200" dirty="0">
                <a:solidFill>
                  <a:schemeClr val="tx1"/>
                </a:solidFill>
                <a:effectLst/>
                <a:latin typeface="+mn-lt"/>
                <a:ea typeface="+mn-ea"/>
                <a:cs typeface="+mn-cs"/>
              </a:rPr>
              <a:t>, wrote on the proposal for an information management system in 1989. </a:t>
            </a:r>
            <a:br>
              <a:rPr lang="en-CA" sz="1200" b="1" i="0" kern="1200" dirty="0">
                <a:solidFill>
                  <a:schemeClr val="tx1"/>
                </a:solidFill>
                <a:effectLst/>
                <a:latin typeface="+mn-lt"/>
                <a:ea typeface="+mn-ea"/>
                <a:cs typeface="+mn-cs"/>
              </a:rPr>
            </a:br>
            <a:r>
              <a:rPr lang="en-CA" sz="1200" b="1" i="0" kern="1200" dirty="0">
                <a:solidFill>
                  <a:schemeClr val="tx1"/>
                </a:solidFill>
                <a:effectLst/>
                <a:latin typeface="+mn-lt"/>
                <a:ea typeface="+mn-ea"/>
                <a:cs typeface="+mn-cs"/>
              </a:rPr>
              <a:t>"The reason the Web took off is not because it was a magic idea, but because I [Tim Berners-Lee] persuaded everyone to use HTML and HTTP." Back then, there were not that many everyones to persuade. Also, more importantly, because it was open and non-proprietary, and therefore free. Free as in speech </a:t>
            </a:r>
            <a:r>
              <a:rPr lang="en-CA" sz="1200" b="1" i="1" kern="1200" dirty="0">
                <a:solidFill>
                  <a:schemeClr val="tx1"/>
                </a:solidFill>
                <a:effectLst/>
                <a:latin typeface="+mn-lt"/>
                <a:ea typeface="+mn-ea"/>
                <a:cs typeface="+mn-cs"/>
              </a:rPr>
              <a:t>and</a:t>
            </a:r>
            <a:r>
              <a:rPr lang="en-CA" sz="1200" b="1" i="0" kern="1200" dirty="0">
                <a:solidFill>
                  <a:schemeClr val="tx1"/>
                </a:solidFill>
                <a:effectLst/>
                <a:latin typeface="+mn-lt"/>
                <a:ea typeface="+mn-ea"/>
                <a:cs typeface="+mn-cs"/>
              </a:rPr>
              <a:t> free as in beer. </a:t>
            </a:r>
            <a:r>
              <a:rPr lang="en-CA" sz="1200" b="0" i="0" kern="1200" dirty="0">
                <a:solidFill>
                  <a:schemeClr val="tx1"/>
                </a:solidFill>
                <a:effectLst/>
                <a:latin typeface="+mn-lt"/>
                <a:ea typeface="+mn-ea"/>
                <a:cs typeface="+mn-cs"/>
              </a:rPr>
              <a:t>Through his </a:t>
            </a:r>
            <a:r>
              <a:rPr lang="en-GB" sz="1200" i="1" kern="1200" dirty="0">
                <a:solidFill>
                  <a:schemeClr val="tx1"/>
                </a:solidFill>
                <a:effectLst/>
                <a:latin typeface="+mn-lt"/>
                <a:ea typeface="+mn-ea"/>
                <a:cs typeface="+mn-cs"/>
              </a:rPr>
              <a:t>World Wide Web Foundation</a:t>
            </a:r>
            <a:r>
              <a:rPr lang="en-CA" sz="1200" b="0" i="0" kern="1200" dirty="0">
                <a:solidFill>
                  <a:schemeClr val="tx1"/>
                </a:solidFill>
                <a:effectLst/>
                <a:latin typeface="+mn-lt"/>
                <a:ea typeface="+mn-ea"/>
                <a:cs typeface="+mn-cs"/>
              </a:rPr>
              <a:t>, he continues to keep it open, non-proprietary, and free.</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N.B. </a:t>
            </a:r>
            <a:r>
              <a:rPr lang="en-CA" sz="1200" b="0" i="0" kern="1200" dirty="0">
                <a:solidFill>
                  <a:schemeClr val="tx1"/>
                </a:solidFill>
                <a:effectLst/>
                <a:latin typeface="+mn-lt"/>
                <a:ea typeface="+mn-ea"/>
                <a:cs typeface="+mn-cs"/>
              </a:rPr>
              <a:t>nothing kills a project within a bureaucracy faster than asking for a budget allocation. Time you can have: work as much unpaid overtime as you like. One of the many reasons Open Source has been successful – it doesn’t need as many layers of approval.</a:t>
            </a:r>
          </a:p>
          <a:p>
            <a:endParaRPr lang="en-CA" sz="1200" b="1"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first web page is found at  http://info.cern.ch/hypertext/WWW/TheProject.html   https://www.wired.co.uk/article/first-web-page</a:t>
            </a:r>
          </a:p>
          <a:p>
            <a:r>
              <a:rPr lang="en-CA" sz="1200" b="0" i="0" kern="1200" dirty="0">
                <a:solidFill>
                  <a:schemeClr val="tx1"/>
                </a:solidFill>
                <a:effectLst/>
                <a:latin typeface="+mn-lt"/>
                <a:ea typeface="+mn-ea"/>
                <a:cs typeface="+mn-cs"/>
              </a:rPr>
              <a:t>The invention of HTTP Hypertext Transfer Protocol and the textual browser in 1990 by Berners-Lee called “</a:t>
            </a:r>
            <a:r>
              <a:rPr lang="en-CA" sz="1200" b="0" i="0" kern="1200" dirty="0" err="1">
                <a:solidFill>
                  <a:schemeClr val="tx1"/>
                </a:solidFill>
                <a:effectLst/>
                <a:latin typeface="+mn-lt"/>
                <a:ea typeface="+mn-ea"/>
                <a:cs typeface="+mn-cs"/>
              </a:rPr>
              <a:t>WorldWideWeb</a:t>
            </a:r>
            <a:r>
              <a:rPr lang="en-CA" sz="1200" b="0" i="0" kern="1200" dirty="0">
                <a:solidFill>
                  <a:schemeClr val="tx1"/>
                </a:solidFill>
                <a:effectLst/>
                <a:latin typeface="+mn-lt"/>
                <a:ea typeface="+mn-ea"/>
                <a:cs typeface="+mn-cs"/>
              </a:rPr>
              <a:t>” and Marc Andreessen’s visual GUI Mosaic three years later ( Netscape  Mozilla  Firefox)</a:t>
            </a:r>
          </a:p>
          <a:p>
            <a:r>
              <a:rPr lang="en-CA" sz="1200" b="0" i="0" kern="1200" dirty="0">
                <a:solidFill>
                  <a:schemeClr val="tx1"/>
                </a:solidFill>
                <a:effectLst/>
                <a:latin typeface="+mn-lt"/>
                <a:ea typeface="+mn-ea"/>
                <a:cs typeface="+mn-cs"/>
              </a:rPr>
              <a:t>made the Internet easy to use and accessible to the average person (multi-media in a single window and multiple protocols like HTTP, FTP, Usenet) and sparked growing demand for connectivity in the mid and late 1990s.</a:t>
            </a:r>
          </a:p>
          <a:p>
            <a:r>
              <a:rPr lang="en-CA" sz="1200" b="0" i="0" kern="1200" dirty="0">
                <a:solidFill>
                  <a:schemeClr val="tx1"/>
                </a:solidFill>
                <a:effectLst/>
                <a:latin typeface="+mn-lt"/>
                <a:ea typeface="+mn-ea"/>
                <a:cs typeface="+mn-cs"/>
              </a:rPr>
              <a:t>http://info.cern.ch/Proposal.html?mc_cid=5a1c84b122&amp;mc_eid=71134692e2</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See https://www.wired.com/2012/02/tim-berners-lee-patent/</a:t>
            </a:r>
            <a:br>
              <a:rPr lang="en-CA" sz="1200" b="0" i="0" kern="1200" dirty="0">
                <a:solidFill>
                  <a:schemeClr val="tx1"/>
                </a:solidFill>
                <a:effectLst/>
                <a:latin typeface="+mn-lt"/>
                <a:ea typeface="+mn-ea"/>
                <a:cs typeface="+mn-cs"/>
              </a:rPr>
            </a:b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Marc Andreessen  https://www.wired.com/2012/04/ff-andreessen/</a:t>
            </a:r>
          </a:p>
          <a:p>
            <a:r>
              <a:rPr lang="en-CA" sz="1200" b="1" i="0" kern="1200" dirty="0">
                <a:solidFill>
                  <a:schemeClr val="tx1"/>
                </a:solidFill>
                <a:effectLst/>
                <a:latin typeface="+mn-lt"/>
                <a:ea typeface="+mn-ea"/>
                <a:cs typeface="+mn-cs"/>
              </a:rPr>
              <a:t>The Mosaic/Netscape browser software was FREE for non-commercial use. </a:t>
            </a:r>
            <a:r>
              <a:rPr lang="en-CA" sz="1200" b="0" i="0" kern="1200" dirty="0">
                <a:solidFill>
                  <a:schemeClr val="tx1"/>
                </a:solidFill>
                <a:effectLst/>
                <a:latin typeface="+mn-lt"/>
                <a:ea typeface="+mn-ea"/>
                <a:cs typeface="+mn-cs"/>
              </a:rPr>
              <a:t>Building a business by giving stuff away was a revolutionary model.</a:t>
            </a:r>
          </a:p>
          <a:p>
            <a:r>
              <a:rPr lang="en-CA" sz="1200" b="0" i="0" kern="1200" dirty="0">
                <a:solidFill>
                  <a:schemeClr val="tx1"/>
                </a:solidFill>
                <a:effectLst/>
                <a:latin typeface="+mn-lt"/>
                <a:ea typeface="+mn-ea"/>
                <a:cs typeface="+mn-cs"/>
              </a:rPr>
              <a:t>https://www.internetsociety.org/internet/</a:t>
            </a:r>
          </a:p>
          <a:p>
            <a:r>
              <a:rPr lang="en-CA" sz="1200" b="0" i="0" kern="1200" dirty="0">
                <a:solidFill>
                  <a:schemeClr val="tx1"/>
                </a:solidFill>
                <a:effectLst/>
                <a:latin typeface="+mn-lt"/>
                <a:ea typeface="+mn-ea"/>
                <a:cs typeface="+mn-cs"/>
              </a:rPr>
              <a:t>https://www.inverse.com/article/14959-celebrating-23-years-of-the-www-how-tim-berners-lee-open-sourced-the-internet</a:t>
            </a:r>
          </a:p>
          <a:p>
            <a:r>
              <a:rPr lang="en-CA" sz="1200" b="0" i="0" kern="1200" dirty="0">
                <a:solidFill>
                  <a:schemeClr val="tx1"/>
                </a:solidFill>
                <a:effectLst/>
                <a:latin typeface="+mn-lt"/>
                <a:ea typeface="+mn-ea"/>
                <a:cs typeface="+mn-cs"/>
              </a:rPr>
              <a:t>https://home.cern/cern-people/opinion/2013/04/twenty-years-free-and-open-www</a:t>
            </a:r>
          </a:p>
          <a:p>
            <a:r>
              <a:rPr lang="en-CA" sz="1200" b="0" i="0" kern="1200" dirty="0">
                <a:solidFill>
                  <a:schemeClr val="tx1"/>
                </a:solidFill>
                <a:effectLst/>
                <a:latin typeface="+mn-lt"/>
                <a:ea typeface="+mn-ea"/>
                <a:cs typeface="+mn-cs"/>
              </a:rPr>
              <a:t>https://opensource.com/life/14/4/25-years-world-wide-web</a:t>
            </a:r>
          </a:p>
          <a:p>
            <a:r>
              <a:rPr lang="en-CA" sz="1200" b="0" i="0" kern="1200" dirty="0">
                <a:solidFill>
                  <a:schemeClr val="tx1"/>
                </a:solidFill>
                <a:effectLst/>
                <a:latin typeface="+mn-lt"/>
                <a:ea typeface="+mn-ea"/>
                <a:cs typeface="+mn-cs"/>
              </a:rPr>
              <a:t>https://webfoundation.org/about/vision/history-of-the-web/</a:t>
            </a:r>
          </a:p>
          <a:p>
            <a:r>
              <a:rPr lang="en-CA" sz="1200" b="0" i="0" kern="1200" dirty="0">
                <a:solidFill>
                  <a:schemeClr val="tx1"/>
                </a:solidFill>
                <a:effectLst/>
                <a:latin typeface="+mn-lt"/>
                <a:ea typeface="+mn-ea"/>
                <a:cs typeface="+mn-cs"/>
              </a:rPr>
              <a:t>https://www.theguardian.com/technology/2017/mar/11/tim-berners-lee-web-inventor-save-internet</a:t>
            </a:r>
          </a:p>
          <a:p>
            <a:r>
              <a:rPr lang="en-CA" sz="1200" b="0" i="0" kern="1200" dirty="0">
                <a:solidFill>
                  <a:schemeClr val="tx1"/>
                </a:solidFill>
                <a:effectLst/>
                <a:latin typeface="+mn-lt"/>
                <a:ea typeface="+mn-ea"/>
                <a:cs typeface="+mn-cs"/>
              </a:rPr>
              <a:t>https://www.vanityfair.com/news/2018/07/the-man-who-created-the-world-wide-web-has-some-regrets</a:t>
            </a:r>
          </a:p>
          <a:p>
            <a:r>
              <a:rPr lang="en-CA" sz="1200" b="0" i="0" kern="1200" dirty="0">
                <a:solidFill>
                  <a:schemeClr val="tx1"/>
                </a:solidFill>
                <a:effectLst/>
                <a:latin typeface="+mn-lt"/>
                <a:ea typeface="+mn-ea"/>
                <a:cs typeface="+mn-cs"/>
              </a:rPr>
              <a:t>http://yourlifesolution.com/7/the-man-who-would-have-been-a-trillionaire/</a:t>
            </a:r>
          </a:p>
          <a:p>
            <a:r>
              <a:rPr lang="en-CA" sz="1200" b="0" i="0" kern="1200" dirty="0">
                <a:solidFill>
                  <a:schemeClr val="tx1"/>
                </a:solidFill>
                <a:effectLst/>
                <a:latin typeface="+mn-lt"/>
                <a:ea typeface="+mn-ea"/>
                <a:cs typeface="+mn-cs"/>
              </a:rPr>
              <a:t>https://www.youtube.com/watch?v=ykCPFUlasFk (broadcast of Tuesday 12 March 2019, Science Museum &amp; Web Foundation celebrate the web’s 30 years with Sir Tim)</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In the 1990s, UNIX was dying in the small to medium sized business world with the rise of Microsoft Server. The IT trade press was predicting the demise of UNIX. In the early 1990s, IBM and Microsoft ignored the Internet as a poor public substitute for high quality private telecommunication networks. If you wanted a web server, you had to make one. Only the UNIX OS was open enough for anyone to develop applications like a web server on affordable micro hardware and deployable on mini hardware (mid-size servers) powerful enough to do the job. Both IBM and Microsoft’s servers were too closed at the time for this type of development. Researchers and innovators accepted the TCP/IP standard and embraced the idea of a network of independent networks and non-proprietary servers.</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World-wide communicatio</a:t>
            </a:r>
            <a:r>
              <a:rPr lang="en-CA" sz="1200" b="0" i="0" kern="1200" dirty="0">
                <a:solidFill>
                  <a:schemeClr val="tx1"/>
                </a:solidFill>
                <a:effectLst/>
                <a:latin typeface="+mn-lt"/>
                <a:ea typeface="+mn-ea"/>
                <a:cs typeface="+mn-cs"/>
              </a:rPr>
              <a:t>ns: 250,000 km of submarine communications cable with a capacity of 2.56 Tb/s by 2002. How did such extraordinary growth take place: fibre optic cables (they are not very big and transmit data farther so are easier to lay than traditional copper cables).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During the dot-com bubble, the days of the “information superhighway”, a large number of telephone companies, known as “telecoms”, built optical fibre networks everywhere. Telecoms were in a greed-fueled race to corner the market in telecommunications by providing a network with sufficient capacity to take all existing and forecast voice and data traffic for their entire region served. This was based on the assumption that telecom traffic, particularly data traffic, would continue to grow exponentially for the foreseeable future (this was mostly true)…and that each telecom would get their “fair share” of the market, their fair share being 100%. (That was entirely false. Tim McKenna was at a New Years Eve party in 2001 where a “golf-pro”, who was just recently a senior VP in a telecom firm, admitted that for all the sales forecasts to come true, North America would have needed over four times as many residents to soak up the capacity on offer.) There was willful ignorance of demographics and blindness to the limits of exponential growth. (See S curve, Logistic function, http://www.slideshare.net/wright4/double-scurve-model-of-growth) </a:t>
            </a:r>
          </a:p>
          <a:p>
            <a:r>
              <a:rPr lang="en-CA" sz="1200" b="0" i="0" kern="1200" dirty="0">
                <a:solidFill>
                  <a:schemeClr val="tx1"/>
                </a:solidFill>
                <a:effectLst/>
                <a:latin typeface="+mn-lt"/>
                <a:ea typeface="+mn-ea"/>
                <a:cs typeface="+mn-cs"/>
              </a:rPr>
              <a:t>The dot-com bubble burst in 2000. The telecom bubble burst in Spring of 2001; $750B was lost. Investors, already spooked from the dot-com's dot-bomb, saw telecom's waning demand, oversupply, and a business model that had collapsed.  By 2002, $5 trillion in market capitalization was lost as a result of both bubbles.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But wait, there's more.</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Affordable High bandwidth</a:t>
            </a:r>
            <a:r>
              <a:rPr lang="en-CA" sz="1200" b="0" i="0" kern="1200" dirty="0">
                <a:solidFill>
                  <a:schemeClr val="tx1"/>
                </a:solidFill>
                <a:effectLst/>
                <a:latin typeface="+mn-lt"/>
                <a:ea typeface="+mn-ea"/>
                <a:cs typeface="+mn-cs"/>
              </a:rPr>
              <a:t>: The capacity of commercial </a:t>
            </a:r>
            <a:r>
              <a:rPr lang="en-CA" sz="1200" b="0" i="0" kern="1200" dirty="0" err="1">
                <a:solidFill>
                  <a:schemeClr val="tx1"/>
                </a:solidFill>
                <a:effectLst/>
                <a:latin typeface="+mn-lt"/>
                <a:ea typeface="+mn-ea"/>
                <a:cs typeface="+mn-cs"/>
              </a:rPr>
              <a:t>lightwave</a:t>
            </a:r>
            <a:r>
              <a:rPr lang="en-CA" sz="1200" b="0" i="0" kern="1200" dirty="0">
                <a:solidFill>
                  <a:schemeClr val="tx1"/>
                </a:solidFill>
                <a:effectLst/>
                <a:latin typeface="+mn-lt"/>
                <a:ea typeface="+mn-ea"/>
                <a:cs typeface="+mn-cs"/>
              </a:rPr>
              <a:t> systems increased from less than 100 Mb/s when they debuted in the 1970s to roughly 1 Tb/s by 2000. This is an increase of more than 10 000 times in 30 years, but more incredibly, the introduction of WDM wavelength-division multiplexing during the latter part of the 1990s resulted in a factor of 1000 increase in just 10 years. In the early to mid 1990s as the Internet got going, data traffic was increasing faster than capacity to carry it. Telecoms rushed to put fibre everywhere and sign up ISPs. By the year 2000, the situation had reversed, capacity was greater than demand because the bandwidth of a single fibre had increased 1000 times during the decade.  </a:t>
            </a:r>
            <a:r>
              <a:rPr lang="en-CA" sz="1200" b="1" i="0" kern="1200" dirty="0">
                <a:solidFill>
                  <a:schemeClr val="tx1"/>
                </a:solidFill>
                <a:effectLst/>
                <a:latin typeface="+mn-lt"/>
                <a:ea typeface="+mn-ea"/>
                <a:cs typeface="+mn-cs"/>
              </a:rPr>
              <a:t>As a result, the wholesale price of data traffic collapsed (what your business plan expected you could sell for a $1 in 1992 was going for $0.001 – one tenth of a cent – ten years later) </a:t>
            </a:r>
            <a:r>
              <a:rPr lang="en-CA" sz="1200" b="0" i="0" kern="1200" dirty="0">
                <a:solidFill>
                  <a:schemeClr val="tx1"/>
                </a:solidFill>
                <a:effectLst/>
                <a:latin typeface="+mn-lt"/>
                <a:ea typeface="+mn-ea"/>
                <a:cs typeface="+mn-cs"/>
              </a:rPr>
              <a:t>and with it, the rest of the telecoms’ shaky economic assumptions (i.e. Yesterday's needs will be solved by Today's technology; Today's needs will continue Tomorrow, and Tomorrow will never have a better solution than Today's). What was only affordable for businesses throughout the 1980s became inexpensive enough in the mid-1990s for everyone who could afford a PC.</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IBM and Microsoft's limited vision of expensive, inherently secure, private point-to-point networks was inexpensively satisfied by the growth of the public insecure Internet overlaid with encryption for security. More and cheaper bandwidth created new opportunities. It wasn’t just data and files going over a network, it became pictures, music, and video that could be streamed. One result of telecom greed was a lot of unlit fibre, known as "dark fibre". Dark fibre is now used for dedicated connections between a company and cloud or network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lvl="1"/>
            <a:r>
              <a:rPr lang="en-CA" sz="1200" b="0" i="0" kern="1200" dirty="0">
                <a:solidFill>
                  <a:schemeClr val="tx1"/>
                </a:solidFill>
                <a:effectLst/>
                <a:latin typeface="+mn-lt"/>
                <a:ea typeface="+mn-ea"/>
                <a:cs typeface="+mn-cs"/>
              </a:rPr>
              <a:t>This dramatically reduced the demand for physical fibre by increasing the capacity that could be placed on a single fibre by a factor of as much as 100 during the dot-com bubble. In the late 1990s through 2000, the telecoms saw the market opportunity of data traffic's estimated growth rates "doubling every 100 days" which was optimistic. But they did not take into account the capacity to carry that traffic was doubling every six months starting in 1992 until a bit rate of 10 Tb/s was reached by 2001. (Proceedings of the IEEE, Volume: 100 Issue: 5. Capacity Trends and Limits of Optical Communication Networks, 2012. https://doi.org/10.1109/JPROC.2012.2182970 ) https://en.wikipedia.org/wiki/Fiber-optic_communication#History</a:t>
            </a:r>
          </a:p>
          <a:p>
            <a:pPr lvl="1"/>
            <a:r>
              <a:rPr lang="en-CA" sz="1200" b="0" i="0" kern="1200" dirty="0">
                <a:solidFill>
                  <a:schemeClr val="tx1"/>
                </a:solidFill>
                <a:effectLst/>
                <a:latin typeface="+mn-lt"/>
                <a:ea typeface="+mn-ea"/>
                <a:cs typeface="+mn-cs"/>
              </a:rPr>
              <a:t>By 2002, an intercontinental network of 250,000 km of submarine communications cable with a capacity of 2.56 Tb/s was completed.</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Decentralized </a:t>
            </a:r>
            <a:r>
              <a:rPr lang="en-CA" sz="1200" b="0" i="0" kern="1200" dirty="0">
                <a:solidFill>
                  <a:schemeClr val="tx1"/>
                </a:solidFill>
                <a:effectLst/>
                <a:latin typeface="+mn-lt"/>
                <a:ea typeface="+mn-ea"/>
                <a:cs typeface="+mn-cs"/>
              </a:rPr>
              <a:t>: No one is the “boss” of the Internet, no one company owns it. The Internet backbone is a conglomeration of multiple, redundant networks owned by numerous companies. Massive cooperative infrastructure of fibre cables in the ground and under the ocean, many core router nodes (Internet exchange points, IX or IXP) in all major cities with between 1 and 5.6 tera-bits per second capacity. https://en.wikipedia.org/wiki/List_of_Internet_exchange_points_by_size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In only ~25 years, the Internet has grown to be considered a public utility like electricity and water, computers are almost useless without network connectivity. The Internet, i.e. communication, is also considered essential to supporting human rights. Soon, it may be considered a human right in and of itself.  In Summer of 2016, the United Nations Human Rights Council released a </a:t>
            </a:r>
            <a:r>
              <a:rPr lang="en-CA" sz="1200" b="0" i="0" kern="1200" dirty="0" err="1">
                <a:solidFill>
                  <a:schemeClr val="tx1"/>
                </a:solidFill>
                <a:effectLst/>
                <a:latin typeface="+mn-lt"/>
                <a:ea typeface="+mn-ea"/>
                <a:cs typeface="+mn-cs"/>
              </a:rPr>
              <a:t>a</a:t>
            </a:r>
            <a:r>
              <a:rPr lang="en-CA" sz="1200" b="0" i="0" kern="1200" dirty="0">
                <a:solidFill>
                  <a:schemeClr val="tx1"/>
                </a:solidFill>
                <a:effectLst/>
                <a:latin typeface="+mn-lt"/>
                <a:ea typeface="+mn-ea"/>
                <a:cs typeface="+mn-cs"/>
              </a:rPr>
              <a:t> non-binding resolution condemning intentional disruption of internet access by governments.  The resolution reaffirmed that "the same rights people have offline must also be protected online.“ https://en.wikipedia.org/wiki/Right_to_Internet_access#2016:_UN_Resolution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Net neutrality is the principle that Internet service providers and governments regulating the Internet should treat all data on the Internet the same, not discriminating or charging differentially by user, content, website, platform, application, type of attached equipment, or mode of communication</a:t>
            </a:r>
          </a:p>
        </p:txBody>
      </p:sp>
      <p:sp>
        <p:nvSpPr>
          <p:cNvPr id="4" name="Slide Number Placeholder 3"/>
          <p:cNvSpPr>
            <a:spLocks noGrp="1"/>
          </p:cNvSpPr>
          <p:nvPr>
            <p:ph type="sldNum" sz="quarter" idx="10"/>
          </p:nvPr>
        </p:nvSpPr>
        <p:spPr/>
        <p:txBody>
          <a:bodyPr/>
          <a:lstStyle/>
          <a:p>
            <a:fld id="{6CE49CAB-11E7-4E46-B3A8-B9759289B5BF}" type="slidenum">
              <a:rPr lang="en-US" smtClean="0"/>
              <a:t>8</a:t>
            </a:fld>
            <a:endParaRPr lang="en-US"/>
          </a:p>
        </p:txBody>
      </p:sp>
    </p:spTree>
    <p:extLst>
      <p:ext uri="{BB962C8B-B14F-4D97-AF65-F5344CB8AC3E}">
        <p14:creationId xmlns:p14="http://schemas.microsoft.com/office/powerpoint/2010/main" val="198228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685800"/>
            <a:ext cx="3768725" cy="2119313"/>
          </a:xfrm>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Growth occurred because of cooperation, innovation because of competition. It was a healthy balance.</a:t>
            </a:r>
          </a:p>
          <a:p>
            <a:r>
              <a:rPr lang="en-CA" sz="1200" b="0" i="0" kern="1200" dirty="0">
                <a:solidFill>
                  <a:schemeClr val="tx1"/>
                </a:solidFill>
                <a:effectLst/>
                <a:latin typeface="+mn-lt"/>
                <a:ea typeface="+mn-ea"/>
                <a:cs typeface="+mn-cs"/>
              </a:rPr>
              <a:t>The Internet is a collection of separate and distinct networks, each one operating under a common framework of globally unique IP addressing and global routing (each network exchanges routing and reachability information for all other networks). Peering involves two networks coming together to exchange traffic with each other freely, and for mutual benefit. This 'mutual benefit' is often "reduced costs for transit services". neither party pays the other in association with the exchange of traffic; instead, each derives and retains revenue from its own customers within its own network. https://en.wikipedia.org/wiki/Peering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Tier 1 networks peer with each other exchanging traffic without charge but charge their Tier 2 customers for 'transit'</a:t>
            </a:r>
          </a:p>
          <a:p>
            <a:endParaRPr lang="en-CA" dirty="0"/>
          </a:p>
          <a:p>
            <a:r>
              <a:rPr lang="en-CA" dirty="0"/>
              <a:t>Tier 2 networks peer with each other exchanging traffic without charge but charge their Tier 3 customers for 'transit'</a:t>
            </a:r>
          </a:p>
          <a:p>
            <a:endParaRPr lang="en-CA" dirty="0"/>
          </a:p>
          <a:p>
            <a:r>
              <a:rPr lang="en-CA" dirty="0"/>
              <a:t>Tier 3 networks charge you for transit.</a:t>
            </a:r>
          </a:p>
          <a:p>
            <a:endParaRPr lang="en-CA" dirty="0"/>
          </a:p>
          <a:p>
            <a:r>
              <a:rPr lang="en-CA" sz="1200" b="1" i="0" kern="1200" dirty="0">
                <a:solidFill>
                  <a:schemeClr val="tx1"/>
                </a:solidFill>
                <a:effectLst/>
                <a:latin typeface="+mn-lt"/>
                <a:ea typeface="+mn-ea"/>
                <a:cs typeface="+mn-cs"/>
              </a:rPr>
              <a:t>Business model: peering (cooperative, no charge for exchanging traffic) and transit (competitive, chargeable)</a:t>
            </a:r>
          </a:p>
          <a:p>
            <a:r>
              <a:rPr lang="en-CA" sz="1200" b="0" i="0" kern="1200" dirty="0">
                <a:solidFill>
                  <a:schemeClr val="tx1"/>
                </a:solidFill>
                <a:effectLst/>
                <a:latin typeface="+mn-lt"/>
                <a:ea typeface="+mn-ea"/>
                <a:cs typeface="+mn-cs"/>
              </a:rPr>
              <a:t>Peering involves two networks coming together to exchange traffic with each other freely, and for mutual benefit. This 'mutual benefit' is often "reduced costs for transit services". neither party pays the other in association with the exchange of traffic; instead, each derives and retains revenue from its own customers within its own network. https://en.wikipedia.org/wiki/Peering</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 peering relationship is one by which you and another entity exchange traffic for each others' customers, and no one else. (between Tier 1 Internet Exchange Points and within a Tier 2 Internet Exchange Point)</a:t>
            </a:r>
            <a:br>
              <a:rPr lang="en-CA" sz="1200" b="0" i="0" kern="1200" dirty="0">
                <a:solidFill>
                  <a:schemeClr val="tx1"/>
                </a:solidFill>
                <a:effectLst/>
                <a:latin typeface="+mn-lt"/>
                <a:ea typeface="+mn-ea"/>
                <a:cs typeface="+mn-cs"/>
              </a:rPr>
            </a:br>
            <a:r>
              <a:rPr lang="en-CA" sz="1200" b="0" i="0" kern="1200" dirty="0">
                <a:solidFill>
                  <a:schemeClr val="tx1"/>
                </a:solidFill>
                <a:effectLst/>
                <a:latin typeface="+mn-lt"/>
                <a:ea typeface="+mn-ea"/>
                <a:cs typeface="+mn-cs"/>
              </a:rPr>
              <a:t>When a provider bears traffic for you that is not destined for their customers, you are paying for transit from them. (between Tier 2 </a:t>
            </a:r>
            <a:r>
              <a:rPr lang="en-CA" sz="1200" b="0" i="0" kern="1200" dirty="0" err="1">
                <a:solidFill>
                  <a:schemeClr val="tx1"/>
                </a:solidFill>
                <a:effectLst/>
                <a:latin typeface="+mn-lt"/>
                <a:ea typeface="+mn-ea"/>
                <a:cs typeface="+mn-cs"/>
              </a:rPr>
              <a:t>IXPx</a:t>
            </a:r>
            <a:r>
              <a:rPr lang="en-CA" sz="1200" b="0" i="0" kern="1200" dirty="0">
                <a:solidFill>
                  <a:schemeClr val="tx1"/>
                </a:solidFill>
                <a:effectLst/>
                <a:latin typeface="+mn-lt"/>
                <a:ea typeface="+mn-ea"/>
                <a:cs typeface="+mn-cs"/>
              </a:rPr>
              <a:t> and all Tier 3 networks)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https://en.wikipedia.org/wiki/Tier_1_network</a:t>
            </a:r>
          </a:p>
          <a:p>
            <a:r>
              <a:rPr lang="en-CA" sz="1200" b="0" i="0" kern="1200" dirty="0">
                <a:solidFill>
                  <a:schemeClr val="tx1"/>
                </a:solidFill>
                <a:effectLst/>
                <a:latin typeface="+mn-lt"/>
                <a:ea typeface="+mn-ea"/>
                <a:cs typeface="+mn-cs"/>
              </a:rPr>
              <a:t>Tier 1 networks (e.g. </a:t>
            </a:r>
            <a:r>
              <a:rPr lang="en-CA" sz="1200" b="0" i="0" kern="1200" dirty="0" err="1">
                <a:solidFill>
                  <a:schemeClr val="tx1"/>
                </a:solidFill>
                <a:effectLst/>
                <a:latin typeface="+mn-lt"/>
                <a:ea typeface="+mn-ea"/>
                <a:cs typeface="+mn-cs"/>
              </a:rPr>
              <a:t>Amanah</a:t>
            </a:r>
            <a:r>
              <a:rPr lang="en-CA" sz="1200" b="0" i="0" kern="1200" dirty="0">
                <a:solidFill>
                  <a:schemeClr val="tx1"/>
                </a:solidFill>
                <a:effectLst/>
                <a:latin typeface="+mn-lt"/>
                <a:ea typeface="+mn-ea"/>
                <a:cs typeface="+mn-cs"/>
              </a:rPr>
              <a:t> in Toronto), which can reach any other network on the Internet, are all peering networks, i.e. "transit free"; Tier 1 networks do not charge other Tier 1s for TCP/IP traffic. But they do charge Tier 2 networks for "transit".</a:t>
            </a:r>
          </a:p>
          <a:p>
            <a:r>
              <a:rPr lang="en-CA" sz="1200" b="0" i="0" kern="1200" dirty="0">
                <a:solidFill>
                  <a:schemeClr val="tx1"/>
                </a:solidFill>
                <a:effectLst/>
                <a:latin typeface="+mn-lt"/>
                <a:ea typeface="+mn-ea"/>
                <a:cs typeface="+mn-cs"/>
              </a:rPr>
              <a:t>Tier 2 networks (e.g. Toronto Internet Exchange Community–</a:t>
            </a:r>
            <a:r>
              <a:rPr lang="en-CA" sz="1200" b="0" i="0" kern="1200" dirty="0" err="1">
                <a:solidFill>
                  <a:schemeClr val="tx1"/>
                </a:solidFill>
                <a:effectLst/>
                <a:latin typeface="+mn-lt"/>
                <a:ea typeface="+mn-ea"/>
                <a:cs typeface="+mn-cs"/>
              </a:rPr>
              <a:t>TorIX</a:t>
            </a:r>
            <a:r>
              <a:rPr lang="en-CA" sz="1200" b="0" i="0" kern="1200" dirty="0">
                <a:solidFill>
                  <a:schemeClr val="tx1"/>
                </a:solidFill>
                <a:effectLst/>
                <a:latin typeface="+mn-lt"/>
                <a:ea typeface="+mn-ea"/>
                <a:cs typeface="+mn-cs"/>
              </a:rPr>
              <a:t>–https://www.torix.ca/– one of the largest internet exchanges in the world, </a:t>
            </a:r>
            <a:r>
              <a:rPr lang="en-CA" sz="1200" b="0" i="0" kern="1200" dirty="0" err="1">
                <a:solidFill>
                  <a:schemeClr val="tx1"/>
                </a:solidFill>
                <a:effectLst/>
                <a:latin typeface="+mn-lt"/>
                <a:ea typeface="+mn-ea"/>
                <a:cs typeface="+mn-cs"/>
              </a:rPr>
              <a:t>TorIX</a:t>
            </a:r>
            <a:r>
              <a:rPr lang="en-CA" sz="1200" b="0" i="0" kern="1200" dirty="0">
                <a:solidFill>
                  <a:schemeClr val="tx1"/>
                </a:solidFill>
                <a:effectLst/>
                <a:latin typeface="+mn-lt"/>
                <a:ea typeface="+mn-ea"/>
                <a:cs typeface="+mn-cs"/>
              </a:rPr>
              <a:t> members freely exchange each other's traffic) pay Tier 1s for transit to other networks, and charge transit from Tier 3 networks. </a:t>
            </a:r>
          </a:p>
          <a:p>
            <a:r>
              <a:rPr lang="en-CA" sz="1200" b="0" i="0" kern="1200" dirty="0">
                <a:solidFill>
                  <a:schemeClr val="tx1"/>
                </a:solidFill>
                <a:effectLst/>
                <a:latin typeface="+mn-lt"/>
                <a:ea typeface="+mn-ea"/>
                <a:cs typeface="+mn-cs"/>
              </a:rPr>
              <a:t>Amanah and </a:t>
            </a:r>
            <a:r>
              <a:rPr lang="en-CA" sz="1200" b="0" i="0" kern="1200" dirty="0" err="1">
                <a:solidFill>
                  <a:schemeClr val="tx1"/>
                </a:solidFill>
                <a:effectLst/>
                <a:latin typeface="+mn-lt"/>
                <a:ea typeface="+mn-ea"/>
                <a:cs typeface="+mn-cs"/>
              </a:rPr>
              <a:t>TorIX</a:t>
            </a:r>
            <a:r>
              <a:rPr lang="en-CA" sz="1200" b="0" i="0" kern="1200" dirty="0">
                <a:solidFill>
                  <a:schemeClr val="tx1"/>
                </a:solidFill>
                <a:effectLst/>
                <a:latin typeface="+mn-lt"/>
                <a:ea typeface="+mn-ea"/>
                <a:cs typeface="+mn-cs"/>
              </a:rPr>
              <a:t> (and </a:t>
            </a:r>
            <a:r>
              <a:rPr lang="en-CA" sz="1200" b="0" i="0" kern="1200" dirty="0" err="1">
                <a:solidFill>
                  <a:schemeClr val="tx1"/>
                </a:solidFill>
                <a:effectLst/>
                <a:latin typeface="+mn-lt"/>
                <a:ea typeface="+mn-ea"/>
                <a:cs typeface="+mn-cs"/>
              </a:rPr>
              <a:t>Coligix</a:t>
            </a:r>
            <a:r>
              <a:rPr lang="en-CA" sz="1200" b="0" i="0" kern="1200" dirty="0">
                <a:solidFill>
                  <a:schemeClr val="tx1"/>
                </a:solidFill>
                <a:effectLst/>
                <a:latin typeface="+mn-lt"/>
                <a:ea typeface="+mn-ea"/>
                <a:cs typeface="+mn-cs"/>
              </a:rPr>
              <a:t> and Neutral Data Centres and others) are located in Canada's premier International Telecom Carrier Hotel and Data Center at 151 Front St. West in Toronto (and also at 45 Parliament Street). It is the safest building in the city and the most connected telecom facility in the country with 25 diverse fibre-optic points of entry into the building. It utilizes the latest technologies in advanced direct power feeds, deep water cooling systems, rooftop generators, fire safety, and high-tech security surveillance. See https://www.theglobeandmail.com/report-on-business/a-telecom-nerve-centre-to-a-nation/article560097/</a:t>
            </a:r>
          </a:p>
          <a:p>
            <a:r>
              <a:rPr lang="en-CA" sz="1200" b="0" i="0" kern="1200" dirty="0">
                <a:solidFill>
                  <a:schemeClr val="tx1"/>
                </a:solidFill>
                <a:effectLst/>
                <a:latin typeface="+mn-lt"/>
                <a:ea typeface="+mn-ea"/>
                <a:cs typeface="+mn-cs"/>
              </a:rPr>
              <a:t>Tier 3 Internet Service Providers (ISPs) initially charged only for connection, not usage. like the telephone, you can talk all you want once you have a connected phone. In the early days, data usage was not metered. Data consumption was limited by slow connections. As connections got faster, applications, web sites, and file sharing became data hungry. Then the tragedy of the commons happened: data was free! so everyone just left the lights on and the taps running. Higher speeds turned into less throughput as bandwidth became saturated. Data consumption came to be metered at the customer level to provide balance and fairness in the overall system or to bilk your bank account depending on your ISP. More recently, with improvements to networks and especially to the last mile (fibre to the premises), data caps are coming off. (Big ISPs hope to control that by getting rid of net neutrality.)</a:t>
            </a:r>
          </a:p>
        </p:txBody>
      </p:sp>
      <p:sp>
        <p:nvSpPr>
          <p:cNvPr id="4" name="Slide Number Placeholder 3"/>
          <p:cNvSpPr>
            <a:spLocks noGrp="1"/>
          </p:cNvSpPr>
          <p:nvPr>
            <p:ph type="sldNum" sz="quarter" idx="5"/>
          </p:nvPr>
        </p:nvSpPr>
        <p:spPr/>
        <p:txBody>
          <a:bodyPr/>
          <a:lstStyle/>
          <a:p>
            <a:fld id="{6CE49CAB-11E7-4E46-B3A8-B9759289B5BF}" type="slidenum">
              <a:rPr lang="en-US" smtClean="0"/>
              <a:t>9</a:t>
            </a:fld>
            <a:endParaRPr lang="en-US"/>
          </a:p>
        </p:txBody>
      </p:sp>
    </p:spTree>
    <p:extLst>
      <p:ext uri="{BB962C8B-B14F-4D97-AF65-F5344CB8AC3E}">
        <p14:creationId xmlns:p14="http://schemas.microsoft.com/office/powerpoint/2010/main" val="74748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49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2"/>
            <a:ext cx="7848600" cy="1445419"/>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cxnSp>
        <p:nvCxnSpPr>
          <p:cNvPr id="8" name="Straight Connector 7"/>
          <p:cNvCxnSpPr/>
          <p:nvPr/>
        </p:nvCxnSpPr>
        <p:spPr>
          <a:xfrm>
            <a:off x="685800" y="2548892"/>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212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27404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pPr/>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11"/>
            <a:ext cx="720080" cy="646331"/>
          </a:xfrm>
          <a:prstGeom prst="rect">
            <a:avLst/>
          </a:prstGeom>
          <a:noFill/>
        </p:spPr>
        <p:txBody>
          <a:bodyPr wrap="square" rtlCol="0">
            <a:spAutoFit/>
          </a:bodyPr>
          <a:lstStyle/>
          <a:p>
            <a:r>
              <a:rPr lang="en-CA" sz="3600" dirty="0" err="1">
                <a:solidFill>
                  <a:srgbClr val="465E9C">
                    <a:lumMod val="60000"/>
                    <a:lumOff val="40000"/>
                  </a:srgbClr>
                </a:solidFill>
                <a:latin typeface="Webdings" pitchFamily="18" charset="2"/>
              </a:rPr>
              <a:t>i</a:t>
            </a:r>
            <a:endParaRPr lang="en-CA" sz="3600" dirty="0">
              <a:solidFill>
                <a:srgbClr val="465E9C">
                  <a:lumMod val="60000"/>
                  <a:lumOff val="40000"/>
                </a:srgbClr>
              </a:solidFill>
              <a:latin typeface="Webdings" pitchFamily="18" charset="2"/>
            </a:endParaRPr>
          </a:p>
        </p:txBody>
      </p:sp>
    </p:spTree>
    <p:extLst>
      <p:ext uri="{BB962C8B-B14F-4D97-AF65-F5344CB8AC3E}">
        <p14:creationId xmlns:p14="http://schemas.microsoft.com/office/powerpoint/2010/main" val="19626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3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cxnSp>
        <p:nvCxnSpPr>
          <p:cNvPr id="7" name="Straight Connector 6"/>
          <p:cNvCxnSpPr/>
          <p:nvPr/>
        </p:nvCxnSpPr>
        <p:spPr>
          <a:xfrm>
            <a:off x="731520" y="3449576"/>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5136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1"/>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1800" b="0">
                <a:solidFill>
                  <a:schemeClr val="tx2"/>
                </a:solidFill>
                <a:latin typeface="Franklin Gothic Demi"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410186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3459061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latin typeface="Franklin Gothic Demi"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Franklin Gothic Demi" pitchFamily="34"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pPr/>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93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661521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613786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094129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7"/>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926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3865563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748967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07471-B472-4C3F-B46F-D347BD4AB42B}" type="datetimeFigureOut">
              <a:rPr lang="en-CA" smtClean="0"/>
              <a:pPr/>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pPr/>
              <a:t>‹#›</a:t>
            </a:fld>
            <a:endParaRPr lang="en-CA"/>
          </a:p>
        </p:txBody>
      </p:sp>
    </p:spTree>
    <p:extLst>
      <p:ext uri="{BB962C8B-B14F-4D97-AF65-F5344CB8AC3E}">
        <p14:creationId xmlns:p14="http://schemas.microsoft.com/office/powerpoint/2010/main" val="155649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ry - Stop">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742950"/>
          </a:xfrm>
        </p:spPr>
        <p:txBody>
          <a:body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E9B07471-B472-4C3F-B46F-D347BD4AB42B}" type="datetimeFigureOut">
              <a:rPr lang="en-CA" smtClean="0"/>
              <a:t>2024-06-12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
        <p:nvSpPr>
          <p:cNvPr id="6" name="Content Placeholder 2"/>
          <p:cNvSpPr>
            <a:spLocks noGrp="1"/>
          </p:cNvSpPr>
          <p:nvPr>
            <p:ph idx="1"/>
          </p:nvPr>
        </p:nvSpPr>
        <p:spPr>
          <a:xfrm>
            <a:off x="457200" y="1200150"/>
            <a:ext cx="8229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091958" y="411509"/>
            <a:ext cx="720080" cy="830997"/>
          </a:xfrm>
          <a:prstGeom prst="rect">
            <a:avLst/>
          </a:prstGeom>
          <a:noFill/>
        </p:spPr>
        <p:txBody>
          <a:bodyPr wrap="square" rtlCol="0">
            <a:spAutoFit/>
          </a:bodyPr>
          <a:lstStyle/>
          <a:p>
            <a:r>
              <a:rPr lang="en-CA" sz="4800" dirty="0" err="1">
                <a:solidFill>
                  <a:schemeClr val="tx2">
                    <a:lumMod val="60000"/>
                    <a:lumOff val="40000"/>
                  </a:schemeClr>
                </a:solidFill>
                <a:latin typeface="Webdings" pitchFamily="18" charset="2"/>
              </a:rPr>
              <a:t>i</a:t>
            </a:r>
            <a:endParaRPr lang="en-CA" sz="4800" dirty="0">
              <a:solidFill>
                <a:schemeClr val="tx2">
                  <a:lumMod val="60000"/>
                  <a:lumOff val="40000"/>
                </a:schemeClr>
              </a:solidFill>
              <a:latin typeface="Webdings" pitchFamily="18" charset="2"/>
            </a:endParaRPr>
          </a:p>
        </p:txBody>
      </p:sp>
    </p:spTree>
    <p:extLst>
      <p:ext uri="{BB962C8B-B14F-4D97-AF65-F5344CB8AC3E}">
        <p14:creationId xmlns:p14="http://schemas.microsoft.com/office/powerpoint/2010/main" val="248261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000" b="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07471-B472-4C3F-B46F-D347BD4AB42B}" type="datetimeFigureOut">
              <a:rPr lang="en-CA" smtClean="0"/>
              <a:t>2024-06-12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20302C-C939-453E-8DD2-9FE6F9C2455B}" type="slidenum">
              <a:rPr lang="en-CA" smtClean="0"/>
              <a:t>‹#›</a:t>
            </a:fld>
            <a:endParaRPr lang="en-CA"/>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8219256"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82192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B07471-B472-4C3F-B46F-D347BD4AB42B}" type="datetimeFigureOut">
              <a:rPr lang="en-CA" smtClean="0"/>
              <a:t>2024-06-12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spTree>
    <p:extLst>
      <p:ext uri="{BB962C8B-B14F-4D97-AF65-F5344CB8AC3E}">
        <p14:creationId xmlns:p14="http://schemas.microsoft.com/office/powerpoint/2010/main" val="530375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47484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B07471-B472-4C3F-B46F-D347BD4AB42B}" type="datetimeFigureOut">
              <a:rPr lang="en-CA" smtClean="0"/>
              <a:t>2024-06-12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20302C-C939-453E-8DD2-9FE6F9C2455B}" type="slidenum">
              <a:rPr lang="en-CA" smtClean="0"/>
              <a:t>‹#›</a:t>
            </a:fld>
            <a:endParaRPr lang="en-CA"/>
          </a:p>
        </p:txBody>
      </p:sp>
      <p:sp>
        <p:nvSpPr>
          <p:cNvPr id="9" name="Picture Placeholder 8"/>
          <p:cNvSpPr>
            <a:spLocks noGrp="1"/>
          </p:cNvSpPr>
          <p:nvPr>
            <p:ph type="pic" sz="quarter" idx="13"/>
          </p:nvPr>
        </p:nvSpPr>
        <p:spPr>
          <a:xfrm>
            <a:off x="5004048" y="1257301"/>
            <a:ext cx="4139952" cy="3886200"/>
          </a:xfrm>
        </p:spPr>
        <p:txBody>
          <a:bodyPr/>
          <a:lstStyle/>
          <a:p>
            <a:endParaRPr lang="en-CA" dirty="0"/>
          </a:p>
        </p:txBody>
      </p:sp>
    </p:spTree>
    <p:extLst>
      <p:ext uri="{BB962C8B-B14F-4D97-AF65-F5344CB8AC3E}">
        <p14:creationId xmlns:p14="http://schemas.microsoft.com/office/powerpoint/2010/main" val="61619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Franklin Gothic Demi"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07471-B472-4C3F-B46F-D347BD4AB42B}" type="datetimeFigureOut">
              <a:rPr lang="en-CA" smtClean="0"/>
              <a:t>2024-06-12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20302C-C939-453E-8DD2-9FE6F9C2455B}" type="slidenum">
              <a:rPr lang="en-CA" smtClean="0"/>
              <a:t>‹#›</a:t>
            </a:fld>
            <a:endParaRPr lang="en-CA"/>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B07471-B472-4C3F-B46F-D347BD4AB42B}" type="datetimeFigureOut">
              <a:rPr lang="en-CA" smtClean="0"/>
              <a:t>2024-06-12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07471-B472-4C3F-B46F-D347BD4AB42B}" type="datetimeFigureOut">
              <a:rPr lang="en-CA" smtClean="0"/>
              <a:t>2024-06-12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20302C-C939-453E-8DD2-9FE6F9C2455B}"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E9B07471-B472-4C3F-B46F-D347BD4AB42B}" type="datetimeFigureOut">
              <a:rPr lang="en-CA" smtClean="0"/>
              <a:t>2024-06-12</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9520302C-C939-453E-8DD2-9FE6F9C2455B}"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28" r:id="rId3"/>
    <p:sldLayoutId id="2147484119" r:id="rId4"/>
    <p:sldLayoutId id="2147484130" r:id="rId5"/>
    <p:sldLayoutId id="2147484129" r:id="rId6"/>
    <p:sldLayoutId id="2147484121" r:id="rId7"/>
    <p:sldLayoutId id="2147484122" r:id="rId8"/>
    <p:sldLayoutId id="2147484123" r:id="rId9"/>
    <p:sldLayoutId id="2147484131" r:id="rId10"/>
    <p:sldLayoutId id="2147484120" r:id="rId11"/>
    <p:sldLayoutId id="2147484124" r:id="rId12"/>
    <p:sldLayoutId id="2147484125" r:id="rId13"/>
    <p:sldLayoutId id="2147484126" r:id="rId14"/>
    <p:sldLayoutId id="2147484127" r:id="rId15"/>
  </p:sldLayoutIdLst>
  <p:txStyles>
    <p:title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900">
                <a:solidFill>
                  <a:srgbClr val="FFFFFF"/>
                </a:solidFill>
              </a:defRPr>
            </a:lvl1pPr>
          </a:lstStyle>
          <a:p>
            <a:fld id="{E9B07471-B472-4C3F-B46F-D347BD4AB42B}" type="datetimeFigureOut">
              <a:rPr lang="en-CA" smtClean="0"/>
              <a:pPr/>
              <a:t>2024-06-12</a:t>
            </a:fld>
            <a:endParaRPr lang="en-CA"/>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9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050" b="1">
                <a:solidFill>
                  <a:srgbClr val="FFFFFF"/>
                </a:solidFill>
              </a:defRPr>
            </a:lvl1pPr>
          </a:lstStyle>
          <a:p>
            <a:fld id="{9520302C-C939-453E-8DD2-9FE6F9C2455B}" type="slidenum">
              <a:rPr lang="en-CA" smtClean="0"/>
              <a:pPr/>
              <a:t>‹#›</a:t>
            </a:fld>
            <a:endParaRPr lang="en-CA"/>
          </a:p>
        </p:txBody>
      </p:sp>
    </p:spTree>
    <p:extLst>
      <p:ext uri="{BB962C8B-B14F-4D97-AF65-F5344CB8AC3E}">
        <p14:creationId xmlns:p14="http://schemas.microsoft.com/office/powerpoint/2010/main" val="378353223"/>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Lst>
  <p:txStyles>
    <p:titleStyle>
      <a:lvl1pPr algn="l" defTabSz="685800" rtl="0" eaLnBrk="1" latinLnBrk="0" hangingPunct="1">
        <a:spcBef>
          <a:spcPct val="0"/>
        </a:spcBef>
        <a:buNone/>
        <a:defRPr sz="3000" b="0" kern="1200" spc="-75" baseline="0">
          <a:solidFill>
            <a:schemeClr val="tx2"/>
          </a:solidFill>
          <a:latin typeface="Franklin Gothic Demi" pitchFamily="34" charset="0"/>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artpage.com/" TargetMode="External"/><Relationship Id="rId7" Type="http://schemas.openxmlformats.org/officeDocument/2006/relationships/hyperlink" Target="https://www.opendns.com/home-internet-secur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Quad9" TargetMode="External"/><Relationship Id="rId5" Type="http://schemas.openxmlformats.org/officeDocument/2006/relationships/hyperlink" Target="https://www.cira.ca/cybersecurity-services/canadian-shield" TargetMode="External"/><Relationship Id="rId4" Type="http://schemas.openxmlformats.org/officeDocument/2006/relationships/hyperlink" Target="https://duckduckgo.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urbandictionary.com/define.php?term=downasaur"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commons.wikimedia.org/wiki/File:DEC_VT100_terminal.jpg"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www.climateprediction.ne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distributed.comput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cloud.google.com/comput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linkedin.com/learning/learning-cloud-computing-core-concepts-2/basic-concepts?autoplay=true"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www.linkedin.com/checkpoint/enterprise/login/2169170?application=learning" TargetMode="External"/><Relationship Id="rId4" Type="http://schemas.openxmlformats.org/officeDocument/2006/relationships/hyperlink" Target="https://www.senecacollege.ca/student-services-and-support/linkedin-learning.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7.webp"/><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8.webp"/></Relationships>
</file>

<file path=ppt/slides/_rels/slide36.xml.rels><?xml version="1.0" encoding="UTF-8" standalone="yes"?>
<Relationships xmlns="http://schemas.openxmlformats.org/package/2006/relationships"><Relationship Id="rId8" Type="http://schemas.openxmlformats.org/officeDocument/2006/relationships/hyperlink" Target="https://students.senecacollege.ca/spaces/15/school-of-software-design-data-science/articles/news/7759/seneca-receives-federal-funding-to-establish-research-centre-in-ai-ciait" TargetMode="External"/><Relationship Id="rId13" Type="http://schemas.openxmlformats.org/officeDocument/2006/relationships/hyperlink" Target="https://getoppos.com/" TargetMode="External"/><Relationship Id="rId3" Type="http://schemas.openxmlformats.org/officeDocument/2006/relationships/image" Target="../media/image39.png"/><Relationship Id="rId7" Type="http://schemas.openxmlformats.org/officeDocument/2006/relationships/hyperlink" Target="https://www.senecacollege.ca/innovation/research/centres/ciait.html" TargetMode="External"/><Relationship Id="rId12" Type="http://schemas.openxmlformats.org/officeDocument/2006/relationships/hyperlink" Target="https://www.vubblepop.com/"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iki.cdot.senecacollege.ca/wiki/Open_Source_Technology_for_Emerging_Platforms" TargetMode="External"/><Relationship Id="rId11" Type="http://schemas.openxmlformats.org/officeDocument/2006/relationships/hyperlink" Target="https://students.senecacollege.ca/spaces/15/school-of-software-design-data-science/articles/news/7757/sdds-researchers-teach-machines-to-help-video-editors" TargetMode="External"/><Relationship Id="rId5" Type="http://schemas.openxmlformats.org/officeDocument/2006/relationships/hyperlink" Target="https://www.senecacollege.ca/innovation/research/centres/ostep.html" TargetMode="External"/><Relationship Id="rId15" Type="http://schemas.openxmlformats.org/officeDocument/2006/relationships/hyperlink" Target="https://www.nserc-crsng.gc.ca/Index_eng.asp" TargetMode="External"/><Relationship Id="rId10" Type="http://schemas.openxmlformats.org/officeDocument/2006/relationships/hyperlink" Target="https://www.qoherent.ai/intelligent-radio/" TargetMode="External"/><Relationship Id="rId4" Type="http://schemas.openxmlformats.org/officeDocument/2006/relationships/hyperlink" Target="https://www.senecacollege.ca/innovation/research/centres.html" TargetMode="External"/><Relationship Id="rId9" Type="http://schemas.openxmlformats.org/officeDocument/2006/relationships/hyperlink" Target="https://www.andorix.com/" TargetMode="External"/><Relationship Id="rId14" Type="http://schemas.openxmlformats.org/officeDocument/2006/relationships/hyperlink" Target="https://featuremine.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Microsoft_36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en.wikipedia.org/wiki/The_medium_is_the_messag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Copyright_Modernization_Act"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Internet_backbone#/media/File:Internet_map_1024.jp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www.w3.org/2004/07/timbl_knighted" TargetMode="External"/><Relationship Id="rId13" Type="http://schemas.openxmlformats.org/officeDocument/2006/relationships/hyperlink" Target="https://en.wikipedia.org/wiki/Netscape_Navigator" TargetMode="External"/><Relationship Id="rId3" Type="http://schemas.openxmlformats.org/officeDocument/2006/relationships/hyperlink" Target="https://en.wikipedia.org/wiki/Internet_protocol_suite#History" TargetMode="External"/><Relationship Id="rId7" Type="http://schemas.openxmlformats.org/officeDocument/2006/relationships/hyperlink" Target="https://en.wikipedia.org/wiki/History_of_the_web_browser" TargetMode="External"/><Relationship Id="rId12" Type="http://schemas.openxmlformats.org/officeDocument/2006/relationships/hyperlink" Target="https://en.wikipedia.org/wiki/Mosaic_(web_brows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info.cern.ch/hypertext/WWW/TheProject.html" TargetMode="External"/><Relationship Id="rId11" Type="http://schemas.openxmlformats.org/officeDocument/2006/relationships/hyperlink" Target="https://webfoundation.org/about/sir-tim-berners-lee/" TargetMode="External"/><Relationship Id="rId5" Type="http://schemas.openxmlformats.org/officeDocument/2006/relationships/hyperlink" Target="https://en.wikipedia.org/wiki/HTML#History" TargetMode="External"/><Relationship Id="rId10" Type="http://schemas.openxmlformats.org/officeDocument/2006/relationships/hyperlink" Target="https://www.britannica.com/biography/Tim-Berners-Lee" TargetMode="External"/><Relationship Id="rId4" Type="http://schemas.openxmlformats.org/officeDocument/2006/relationships/hyperlink" Target="https://en.wikipedia.org/wiki/Hypertext_Transfer_Protocol" TargetMode="External"/><Relationship Id="rId9" Type="http://schemas.openxmlformats.org/officeDocument/2006/relationships/hyperlink" Target="https://en.wikipedia.org/wiki/Tim_Berners-Lee" TargetMode="External"/><Relationship Id="rId14" Type="http://schemas.openxmlformats.org/officeDocument/2006/relationships/hyperlink" Target="https://www.w3.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Computer Principles for Programmers</a:t>
            </a:r>
          </a:p>
        </p:txBody>
      </p:sp>
      <p:sp>
        <p:nvSpPr>
          <p:cNvPr id="3" name="Subtitle 2"/>
          <p:cNvSpPr>
            <a:spLocks noGrp="1"/>
          </p:cNvSpPr>
          <p:nvPr>
            <p:ph type="subTitle" idx="1"/>
          </p:nvPr>
        </p:nvSpPr>
        <p:spPr>
          <a:xfrm>
            <a:off x="685800" y="2628900"/>
            <a:ext cx="7848600" cy="1314450"/>
          </a:xfrm>
        </p:spPr>
        <p:txBody>
          <a:bodyPr>
            <a:normAutofit/>
          </a:bodyPr>
          <a:lstStyle/>
          <a:p>
            <a:pPr algn="ctr"/>
            <a:r>
              <a:rPr lang="en-US" b="1" dirty="0"/>
              <a:t>Clients, Servers, and Clouds as a Service</a:t>
            </a:r>
          </a:p>
          <a:p>
            <a:pPr algn="ctr"/>
            <a:r>
              <a:rPr lang="en-US" b="1" dirty="0"/>
              <a:t>(thank you networks)</a:t>
            </a:r>
          </a:p>
        </p:txBody>
      </p:sp>
    </p:spTree>
    <p:extLst>
      <p:ext uri="{BB962C8B-B14F-4D97-AF65-F5344CB8AC3E}">
        <p14:creationId xmlns:p14="http://schemas.microsoft.com/office/powerpoint/2010/main" val="25866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404F5D-8D2E-46B7-B463-93F115E736E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 y="-1"/>
            <a:ext cx="3290317" cy="2392049"/>
          </a:xfrm>
        </p:spPr>
      </p:pic>
      <p:pic>
        <p:nvPicPr>
          <p:cNvPr id="7" name="Picture 6">
            <a:extLst>
              <a:ext uri="{FF2B5EF4-FFF2-40B4-BE49-F238E27FC236}">
                <a16:creationId xmlns:a16="http://schemas.microsoft.com/office/drawing/2014/main" id="{2F433A76-CF83-4A0C-8489-BBC1E5D140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580112" y="-21664"/>
            <a:ext cx="3563888" cy="2413713"/>
          </a:xfrm>
          <a:prstGeom prst="rect">
            <a:avLst/>
          </a:prstGeom>
        </p:spPr>
      </p:pic>
      <p:pic>
        <p:nvPicPr>
          <p:cNvPr id="13" name="Picture 12">
            <a:extLst>
              <a:ext uri="{FF2B5EF4-FFF2-40B4-BE49-F238E27FC236}">
                <a16:creationId xmlns:a16="http://schemas.microsoft.com/office/drawing/2014/main" id="{13D6C5AB-2997-458B-9DB9-A154D6A0CB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1560" y="2406833"/>
            <a:ext cx="7920880" cy="2738928"/>
          </a:xfrm>
          <a:prstGeom prst="rect">
            <a:avLst/>
          </a:prstGeom>
        </p:spPr>
      </p:pic>
      <p:sp>
        <p:nvSpPr>
          <p:cNvPr id="15" name="TextBox 14">
            <a:extLst>
              <a:ext uri="{FF2B5EF4-FFF2-40B4-BE49-F238E27FC236}">
                <a16:creationId xmlns:a16="http://schemas.microsoft.com/office/drawing/2014/main" id="{7BA3334F-E45B-454B-B515-C09FA4D96FCE}"/>
              </a:ext>
            </a:extLst>
          </p:cNvPr>
          <p:cNvSpPr txBox="1"/>
          <p:nvPr/>
        </p:nvSpPr>
        <p:spPr>
          <a:xfrm>
            <a:off x="3218308" y="380439"/>
            <a:ext cx="2433812" cy="1831271"/>
          </a:xfrm>
          <a:prstGeom prst="rect">
            <a:avLst/>
          </a:prstGeom>
          <a:noFill/>
        </p:spPr>
        <p:txBody>
          <a:bodyPr wrap="square" rtlCol="0">
            <a:spAutoFit/>
          </a:bodyPr>
          <a:lstStyle/>
          <a:p>
            <a:pPr algn="ctr">
              <a:spcAft>
                <a:spcPts val="600"/>
              </a:spcAft>
            </a:pPr>
            <a:r>
              <a:rPr lang="en-CA" b="1" dirty="0" err="1"/>
              <a:t>TorIX</a:t>
            </a:r>
            <a:br>
              <a:rPr lang="en-CA" b="1" dirty="0"/>
            </a:br>
            <a:r>
              <a:rPr lang="en-CA" b="1" dirty="0"/>
              <a:t>carrier hotels</a:t>
            </a:r>
          </a:p>
          <a:p>
            <a:pPr algn="ctr">
              <a:spcAft>
                <a:spcPts val="600"/>
              </a:spcAft>
            </a:pPr>
            <a:r>
              <a:rPr lang="en-CA" dirty="0"/>
              <a:t>Tier 1 &amp; 2 connect at </a:t>
            </a:r>
            <a:r>
              <a:rPr lang="en-CA" b="1" u="sng" dirty="0"/>
              <a:t>I</a:t>
            </a:r>
            <a:r>
              <a:rPr lang="en-CA" dirty="0"/>
              <a:t>nternet </a:t>
            </a:r>
            <a:r>
              <a:rPr lang="en-CA" dirty="0" err="1"/>
              <a:t>e</a:t>
            </a:r>
            <a:r>
              <a:rPr lang="en-CA" b="1" u="sng" dirty="0" err="1"/>
              <a:t>X</a:t>
            </a:r>
            <a:r>
              <a:rPr lang="en-CA" dirty="0" err="1"/>
              <a:t>change</a:t>
            </a:r>
            <a:r>
              <a:rPr lang="en-CA" dirty="0"/>
              <a:t> </a:t>
            </a:r>
            <a:r>
              <a:rPr lang="en-CA" b="1" u="sng" dirty="0"/>
              <a:t>P</a:t>
            </a:r>
            <a:r>
              <a:rPr lang="en-CA" dirty="0"/>
              <a:t>oints (IXP) for peering and transit.</a:t>
            </a:r>
          </a:p>
        </p:txBody>
      </p:sp>
      <p:sp>
        <p:nvSpPr>
          <p:cNvPr id="16" name="TextBox 15">
            <a:extLst>
              <a:ext uri="{FF2B5EF4-FFF2-40B4-BE49-F238E27FC236}">
                <a16:creationId xmlns:a16="http://schemas.microsoft.com/office/drawing/2014/main" id="{DC7AFADB-4F2B-46EA-A2B8-4DF758B69FA7}"/>
              </a:ext>
            </a:extLst>
          </p:cNvPr>
          <p:cNvSpPr txBox="1"/>
          <p:nvPr/>
        </p:nvSpPr>
        <p:spPr>
          <a:xfrm>
            <a:off x="-19383" y="113605"/>
            <a:ext cx="1440160" cy="307777"/>
          </a:xfrm>
          <a:prstGeom prst="rect">
            <a:avLst/>
          </a:prstGeom>
          <a:noFill/>
        </p:spPr>
        <p:txBody>
          <a:bodyPr wrap="square" rtlCol="0">
            <a:spAutoFit/>
          </a:bodyPr>
          <a:lstStyle/>
          <a:p>
            <a:pPr algn="ctr"/>
            <a:r>
              <a:rPr lang="en-CA" sz="1400" dirty="0"/>
              <a:t>151 Front St W</a:t>
            </a:r>
          </a:p>
        </p:txBody>
      </p:sp>
      <p:sp>
        <p:nvSpPr>
          <p:cNvPr id="17" name="TextBox 16">
            <a:extLst>
              <a:ext uri="{FF2B5EF4-FFF2-40B4-BE49-F238E27FC236}">
                <a16:creationId xmlns:a16="http://schemas.microsoft.com/office/drawing/2014/main" id="{384691AE-BF37-4BA9-9EEA-5859A53C7D25}"/>
              </a:ext>
            </a:extLst>
          </p:cNvPr>
          <p:cNvSpPr txBox="1"/>
          <p:nvPr/>
        </p:nvSpPr>
        <p:spPr>
          <a:xfrm>
            <a:off x="5508104" y="113605"/>
            <a:ext cx="1440160" cy="307777"/>
          </a:xfrm>
          <a:prstGeom prst="rect">
            <a:avLst/>
          </a:prstGeom>
          <a:noFill/>
        </p:spPr>
        <p:txBody>
          <a:bodyPr wrap="square" rtlCol="0">
            <a:spAutoFit/>
          </a:bodyPr>
          <a:lstStyle/>
          <a:p>
            <a:pPr algn="ctr"/>
            <a:r>
              <a:rPr lang="en-CA" sz="1400" dirty="0"/>
              <a:t>905 King St W</a:t>
            </a:r>
          </a:p>
        </p:txBody>
      </p:sp>
      <p:sp>
        <p:nvSpPr>
          <p:cNvPr id="18" name="TextBox 17">
            <a:extLst>
              <a:ext uri="{FF2B5EF4-FFF2-40B4-BE49-F238E27FC236}">
                <a16:creationId xmlns:a16="http://schemas.microsoft.com/office/drawing/2014/main" id="{AA882CC8-4996-4392-A12D-74DA390F1746}"/>
              </a:ext>
            </a:extLst>
          </p:cNvPr>
          <p:cNvSpPr txBox="1"/>
          <p:nvPr/>
        </p:nvSpPr>
        <p:spPr>
          <a:xfrm>
            <a:off x="539552" y="2573709"/>
            <a:ext cx="1512168" cy="307777"/>
          </a:xfrm>
          <a:prstGeom prst="rect">
            <a:avLst/>
          </a:prstGeom>
          <a:solidFill>
            <a:schemeClr val="bg1">
              <a:alpha val="20000"/>
            </a:schemeClr>
          </a:solidFill>
        </p:spPr>
        <p:txBody>
          <a:bodyPr wrap="square" rtlCol="0">
            <a:spAutoFit/>
          </a:bodyPr>
          <a:lstStyle/>
          <a:p>
            <a:pPr algn="ctr"/>
            <a:r>
              <a:rPr lang="en-CA" sz="1400" dirty="0"/>
              <a:t>45 Parliament St </a:t>
            </a:r>
          </a:p>
        </p:txBody>
      </p:sp>
    </p:spTree>
    <p:extLst>
      <p:ext uri="{BB962C8B-B14F-4D97-AF65-F5344CB8AC3E}">
        <p14:creationId xmlns:p14="http://schemas.microsoft.com/office/powerpoint/2010/main" val="120908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BA1FFB-767A-2A3C-E0D9-936737C4C2E0}"/>
              </a:ext>
            </a:extLst>
          </p:cNvPr>
          <p:cNvPicPr>
            <a:picLocks noChangeAspect="1"/>
          </p:cNvPicPr>
          <p:nvPr/>
        </p:nvPicPr>
        <p:blipFill>
          <a:blip r:embed="rId3"/>
          <a:stretch>
            <a:fillRect/>
          </a:stretch>
        </p:blipFill>
        <p:spPr>
          <a:xfrm>
            <a:off x="-36512" y="0"/>
            <a:ext cx="6995220" cy="5143500"/>
          </a:xfrm>
          <a:prstGeom prst="rect">
            <a:avLst/>
          </a:prstGeom>
        </p:spPr>
      </p:pic>
      <p:sp>
        <p:nvSpPr>
          <p:cNvPr id="21" name="TextBox 20">
            <a:extLst>
              <a:ext uri="{FF2B5EF4-FFF2-40B4-BE49-F238E27FC236}">
                <a16:creationId xmlns:a16="http://schemas.microsoft.com/office/drawing/2014/main" id="{D176F843-6B6E-6B6C-965F-B770F4951A6A}"/>
              </a:ext>
            </a:extLst>
          </p:cNvPr>
          <p:cNvSpPr txBox="1"/>
          <p:nvPr/>
        </p:nvSpPr>
        <p:spPr>
          <a:xfrm>
            <a:off x="7020272" y="411510"/>
            <a:ext cx="2088232" cy="2585323"/>
          </a:xfrm>
          <a:prstGeom prst="rect">
            <a:avLst/>
          </a:prstGeom>
          <a:noFill/>
        </p:spPr>
        <p:txBody>
          <a:bodyPr wrap="square" rtlCol="0">
            <a:spAutoFit/>
          </a:bodyPr>
          <a:lstStyle/>
          <a:p>
            <a:r>
              <a:rPr lang="en-CA" u="sng" dirty="0"/>
              <a:t>151 Front St. West</a:t>
            </a:r>
          </a:p>
          <a:p>
            <a:r>
              <a:rPr lang="en-CA" i="1" dirty="0"/>
              <a:t>not</a:t>
            </a:r>
            <a:r>
              <a:rPr lang="en-CA" dirty="0"/>
              <a:t> a normal commercial building's rooftop</a:t>
            </a:r>
          </a:p>
          <a:p>
            <a:endParaRPr lang="en-CA" dirty="0"/>
          </a:p>
          <a:p>
            <a:r>
              <a:rPr lang="en-US" dirty="0"/>
              <a:t>cooling towers, diesel generators, chillers, and condensers</a:t>
            </a:r>
            <a:endParaRPr lang="en-CA" dirty="0"/>
          </a:p>
        </p:txBody>
      </p:sp>
    </p:spTree>
    <p:extLst>
      <p:ext uri="{BB962C8B-B14F-4D97-AF65-F5344CB8AC3E}">
        <p14:creationId xmlns:p14="http://schemas.microsoft.com/office/powerpoint/2010/main" val="223953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EE39-3A23-4C51-BAB0-96292E4CBFA8}"/>
              </a:ext>
            </a:extLst>
          </p:cNvPr>
          <p:cNvSpPr>
            <a:spLocks noGrp="1"/>
          </p:cNvSpPr>
          <p:nvPr>
            <p:ph type="title"/>
          </p:nvPr>
        </p:nvSpPr>
        <p:spPr>
          <a:xfrm>
            <a:off x="457200" y="244624"/>
            <a:ext cx="8229600" cy="742950"/>
          </a:xfrm>
        </p:spPr>
        <p:txBody>
          <a:bodyPr>
            <a:normAutofit/>
          </a:bodyPr>
          <a:lstStyle/>
          <a:p>
            <a:pPr algn="ctr"/>
            <a:r>
              <a:rPr lang="en-CA" dirty="0"/>
              <a:t>Tier 1 &amp; 2  Internet Exchanges</a:t>
            </a:r>
          </a:p>
        </p:txBody>
      </p:sp>
      <p:pic>
        <p:nvPicPr>
          <p:cNvPr id="5" name="Picture 4">
            <a:extLst>
              <a:ext uri="{FF2B5EF4-FFF2-40B4-BE49-F238E27FC236}">
                <a16:creationId xmlns:a16="http://schemas.microsoft.com/office/drawing/2014/main" id="{C69F3E0F-59A0-4EC5-B36D-BE4916D26810}"/>
              </a:ext>
            </a:extLst>
          </p:cNvPr>
          <p:cNvPicPr>
            <a:picLocks noChangeAspect="1"/>
          </p:cNvPicPr>
          <p:nvPr/>
        </p:nvPicPr>
        <p:blipFill>
          <a:blip r:embed="rId3"/>
          <a:stretch>
            <a:fillRect/>
          </a:stretch>
        </p:blipFill>
        <p:spPr>
          <a:xfrm>
            <a:off x="449225" y="987574"/>
            <a:ext cx="8245551" cy="4158834"/>
          </a:xfrm>
          <a:prstGeom prst="rect">
            <a:avLst/>
          </a:prstGeom>
        </p:spPr>
      </p:pic>
      <p:pic>
        <p:nvPicPr>
          <p:cNvPr id="3" name="Picture 2">
            <a:extLst>
              <a:ext uri="{FF2B5EF4-FFF2-40B4-BE49-F238E27FC236}">
                <a16:creationId xmlns:a16="http://schemas.microsoft.com/office/drawing/2014/main" id="{1856263D-4BCE-436E-A6B1-EEBA9C30EBB0}"/>
              </a:ext>
            </a:extLst>
          </p:cNvPr>
          <p:cNvPicPr>
            <a:picLocks noChangeAspect="1"/>
          </p:cNvPicPr>
          <p:nvPr/>
        </p:nvPicPr>
        <p:blipFill>
          <a:blip r:embed="rId4"/>
          <a:stretch>
            <a:fillRect/>
          </a:stretch>
        </p:blipFill>
        <p:spPr>
          <a:xfrm>
            <a:off x="457200" y="979592"/>
            <a:ext cx="2466592" cy="834617"/>
          </a:xfrm>
          <a:prstGeom prst="rect">
            <a:avLst/>
          </a:prstGeom>
          <a:ln w="12700" cmpd="thickThin">
            <a:solidFill>
              <a:prstClr val="black"/>
            </a:solidFill>
          </a:ln>
        </p:spPr>
      </p:pic>
      <p:cxnSp>
        <p:nvCxnSpPr>
          <p:cNvPr id="6" name="Straight Arrow Connector 5">
            <a:extLst>
              <a:ext uri="{FF2B5EF4-FFF2-40B4-BE49-F238E27FC236}">
                <a16:creationId xmlns:a16="http://schemas.microsoft.com/office/drawing/2014/main" id="{9C29F31C-4854-46EF-9E4A-29CD66BDFABE}"/>
              </a:ext>
            </a:extLst>
          </p:cNvPr>
          <p:cNvCxnSpPr>
            <a:cxnSpLocks/>
          </p:cNvCxnSpPr>
          <p:nvPr/>
        </p:nvCxnSpPr>
        <p:spPr>
          <a:xfrm>
            <a:off x="1816100" y="1603375"/>
            <a:ext cx="892175" cy="838200"/>
          </a:xfrm>
          <a:prstGeom prst="straightConnector1">
            <a:avLst/>
          </a:prstGeom>
          <a:ln w="25400">
            <a:solidFill>
              <a:srgbClr val="FDA023"/>
            </a:solidFill>
            <a:prstDash val="lgDash"/>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8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EE39-3A23-4C51-BAB0-96292E4CBFA8}"/>
              </a:ext>
            </a:extLst>
          </p:cNvPr>
          <p:cNvSpPr>
            <a:spLocks noGrp="1"/>
          </p:cNvSpPr>
          <p:nvPr>
            <p:ph type="title"/>
          </p:nvPr>
        </p:nvSpPr>
        <p:spPr>
          <a:xfrm>
            <a:off x="457200" y="244624"/>
            <a:ext cx="8229600" cy="742950"/>
          </a:xfrm>
        </p:spPr>
        <p:txBody>
          <a:bodyPr>
            <a:normAutofit/>
          </a:bodyPr>
          <a:lstStyle/>
          <a:p>
            <a:pPr algn="ctr"/>
            <a:r>
              <a:rPr lang="en-CA" dirty="0"/>
              <a:t>IXPs connected through the oceans</a:t>
            </a:r>
          </a:p>
        </p:txBody>
      </p:sp>
      <p:pic>
        <p:nvPicPr>
          <p:cNvPr id="3" name="Picture 2">
            <a:extLst>
              <a:ext uri="{FF2B5EF4-FFF2-40B4-BE49-F238E27FC236}">
                <a16:creationId xmlns:a16="http://schemas.microsoft.com/office/drawing/2014/main" id="{9ABFB2A6-C6EF-4E3E-82D0-B232A33BB7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6463"/>
            <a:ext cx="9144000" cy="3963559"/>
          </a:xfrm>
          <a:prstGeom prst="rect">
            <a:avLst/>
          </a:prstGeom>
        </p:spPr>
      </p:pic>
    </p:spTree>
    <p:extLst>
      <p:ext uri="{BB962C8B-B14F-4D97-AF65-F5344CB8AC3E}">
        <p14:creationId xmlns:p14="http://schemas.microsoft.com/office/powerpoint/2010/main" val="97766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9BE9-201E-433F-9BDC-0E35395530E2}"/>
              </a:ext>
            </a:extLst>
          </p:cNvPr>
          <p:cNvSpPr>
            <a:spLocks noGrp="1"/>
          </p:cNvSpPr>
          <p:nvPr>
            <p:ph type="title"/>
          </p:nvPr>
        </p:nvSpPr>
        <p:spPr>
          <a:xfrm>
            <a:off x="457200" y="195486"/>
            <a:ext cx="8229600" cy="742950"/>
          </a:xfrm>
        </p:spPr>
        <p:txBody>
          <a:bodyPr/>
          <a:lstStyle/>
          <a:p>
            <a:r>
              <a:rPr lang="en-US" dirty="0"/>
              <a:t>The Internet is brought to you by…</a:t>
            </a:r>
            <a:endParaRPr lang="en-CA" dirty="0"/>
          </a:p>
        </p:txBody>
      </p:sp>
      <p:sp>
        <p:nvSpPr>
          <p:cNvPr id="3" name="Content Placeholder 2">
            <a:extLst>
              <a:ext uri="{FF2B5EF4-FFF2-40B4-BE49-F238E27FC236}">
                <a16:creationId xmlns:a16="http://schemas.microsoft.com/office/drawing/2014/main" id="{F04563F4-D30E-45AE-B0F5-BBBC806845B0}"/>
              </a:ext>
            </a:extLst>
          </p:cNvPr>
          <p:cNvSpPr>
            <a:spLocks noGrp="1"/>
          </p:cNvSpPr>
          <p:nvPr>
            <p:ph idx="1"/>
          </p:nvPr>
        </p:nvSpPr>
        <p:spPr>
          <a:xfrm>
            <a:off x="251520" y="843558"/>
            <a:ext cx="8892480" cy="4299942"/>
          </a:xfrm>
        </p:spPr>
        <p:txBody>
          <a:bodyPr>
            <a:normAutofit fontScale="92500"/>
          </a:bodyPr>
          <a:lstStyle/>
          <a:p>
            <a:r>
              <a:rPr lang="en-CA" sz="1400" b="1" dirty="0"/>
              <a:t>Browsers </a:t>
            </a:r>
            <a:r>
              <a:rPr lang="en-CA" sz="1400" dirty="0"/>
              <a:t>(Firefox, Chrome) process JavaScript and render Internet content into a consumable form for end users</a:t>
            </a:r>
          </a:p>
          <a:p>
            <a:r>
              <a:rPr lang="en-CA" sz="1400" b="1" dirty="0"/>
              <a:t>Search engines </a:t>
            </a:r>
            <a:r>
              <a:rPr lang="en-CA" sz="1400" dirty="0"/>
              <a:t>(</a:t>
            </a:r>
            <a:r>
              <a:rPr lang="en-CA" sz="1400" dirty="0">
                <a:hlinkClick r:id="rId3"/>
              </a:rPr>
              <a:t>Startpage</a:t>
            </a:r>
            <a:r>
              <a:rPr lang="en-CA" sz="1400" dirty="0"/>
              <a:t>, </a:t>
            </a:r>
            <a:r>
              <a:rPr lang="en-CA" sz="1400" dirty="0">
                <a:hlinkClick r:id="rId4"/>
              </a:rPr>
              <a:t>DuckDuckGo</a:t>
            </a:r>
            <a:r>
              <a:rPr lang="en-CA" sz="1400" dirty="0"/>
              <a:t>, Google, Bing) help you discover online content</a:t>
            </a:r>
            <a:endParaRPr lang="en-CA" sz="1400" b="1" dirty="0"/>
          </a:p>
          <a:p>
            <a:r>
              <a:rPr lang="en-CA" sz="1400" b="1" dirty="0"/>
              <a:t>Content creators </a:t>
            </a:r>
            <a:r>
              <a:rPr lang="en-CA" sz="1400" dirty="0"/>
              <a:t>author the content you see online. (Human beings who need to eat just like you do.)</a:t>
            </a:r>
          </a:p>
          <a:p>
            <a:r>
              <a:rPr lang="en-CA" sz="1400" b="1" dirty="0"/>
              <a:t>App Platforms</a:t>
            </a:r>
            <a:r>
              <a:rPr lang="en-CA" sz="1400" dirty="0"/>
              <a:t> </a:t>
            </a:r>
            <a:r>
              <a:rPr lang="en-CA" sz="1400" b="1" dirty="0"/>
              <a:t>&amp; Stacks </a:t>
            </a:r>
            <a:r>
              <a:rPr lang="en-CA" sz="1400" dirty="0"/>
              <a:t>(Facebook, Shopify, Wordpress, Drupal, LAMP, ASP.NET) content deployment and dev.</a:t>
            </a:r>
          </a:p>
          <a:p>
            <a:r>
              <a:rPr lang="en-CA" sz="1400" b="1" dirty="0"/>
              <a:t>Hosts</a:t>
            </a:r>
            <a:r>
              <a:rPr lang="en-CA" sz="1400" dirty="0"/>
              <a:t> (matrix, Amazon Web Services, WHC.ca, Rackspace) provide infrastructure where the platforms live</a:t>
            </a:r>
          </a:p>
          <a:p>
            <a:r>
              <a:rPr lang="en-CA" sz="1400" b="1" dirty="0"/>
              <a:t>Internet Service Providers </a:t>
            </a:r>
            <a:r>
              <a:rPr lang="en-CA" sz="1400" dirty="0"/>
              <a:t>(ISPs) (Teksavvy, Bell, Rogers) connecting end users to the Internet (Tier 3)</a:t>
            </a:r>
          </a:p>
          <a:p>
            <a:r>
              <a:rPr lang="en-CA" sz="1400" b="1" dirty="0"/>
              <a:t>Transit Providers </a:t>
            </a:r>
            <a:r>
              <a:rPr lang="en-CA" sz="1400" dirty="0"/>
              <a:t>connect you from the last mile (Tier3 ISPs) to the rest of the Internet (Tier 2 &amp; 1)</a:t>
            </a:r>
          </a:p>
          <a:p>
            <a:r>
              <a:rPr lang="en-CA" sz="1400" b="1" dirty="0"/>
              <a:t>Reverse Proxy/CDN</a:t>
            </a:r>
            <a:r>
              <a:rPr lang="en-CA" sz="1400" baseline="30000" dirty="0"/>
              <a:t>[1]</a:t>
            </a:r>
            <a:r>
              <a:rPr lang="en-CA" sz="1400" dirty="0"/>
              <a:t> (Akamai, Cloudflare, AWS) provide networks to cache content and protect from attack</a:t>
            </a:r>
          </a:p>
          <a:p>
            <a:r>
              <a:rPr lang="en-CA" sz="1400" b="1" dirty="0"/>
              <a:t>Recursive DNS</a:t>
            </a:r>
            <a:r>
              <a:rPr lang="en-CA" sz="1400" baseline="30000" dirty="0"/>
              <a:t>[2]</a:t>
            </a:r>
            <a:r>
              <a:rPr lang="en-CA" sz="1400" dirty="0"/>
              <a:t> providers (</a:t>
            </a:r>
            <a:r>
              <a:rPr lang="en-CA" sz="1400" dirty="0">
                <a:hlinkClick r:id="rId5"/>
              </a:rPr>
              <a:t>CIRA</a:t>
            </a:r>
            <a:r>
              <a:rPr lang="en-CA" sz="1400" dirty="0"/>
              <a:t>, </a:t>
            </a:r>
            <a:r>
              <a:rPr lang="en-CA" sz="1400" dirty="0">
                <a:hlinkClick r:id="rId6"/>
              </a:rPr>
              <a:t>Quad9</a:t>
            </a:r>
            <a:r>
              <a:rPr lang="en-CA" sz="1400" dirty="0"/>
              <a:t>, </a:t>
            </a:r>
            <a:r>
              <a:rPr lang="en-CA" sz="1400" dirty="0">
                <a:hlinkClick r:id="rId7"/>
              </a:rPr>
              <a:t>OpenDNS</a:t>
            </a:r>
            <a:r>
              <a:rPr lang="en-CA" sz="1400" dirty="0"/>
              <a:t>) cache info to resolve end users' DNS queries quickly</a:t>
            </a:r>
          </a:p>
          <a:p>
            <a:r>
              <a:rPr lang="en-CA" sz="1400" b="1" dirty="0"/>
              <a:t>Authoritative &amp; Root DNS</a:t>
            </a:r>
            <a:r>
              <a:rPr lang="en-CA" sz="1400" dirty="0"/>
              <a:t> (Dyn, Cloudflare) official reference of domains, names, and related IP addresses</a:t>
            </a:r>
          </a:p>
          <a:p>
            <a:r>
              <a:rPr lang="en-CA" sz="1400" b="1" dirty="0"/>
              <a:t>Registrars </a:t>
            </a:r>
            <a:r>
              <a:rPr lang="en-CA" sz="1400" dirty="0"/>
              <a:t>(e.g. Tucows) registers domain names. ICANN</a:t>
            </a:r>
            <a:r>
              <a:rPr lang="en-CA" sz="1400" baseline="30000" dirty="0"/>
              <a:t>[3]</a:t>
            </a:r>
            <a:r>
              <a:rPr lang="en-CA" sz="1400" dirty="0"/>
              <a:t> governs internationally. https://whois.icann.org/en</a:t>
            </a:r>
          </a:p>
          <a:p>
            <a:r>
              <a:rPr lang="en-CA" sz="1400" b="1" dirty="0"/>
              <a:t>Registries </a:t>
            </a:r>
            <a:r>
              <a:rPr lang="en-CA" sz="1400" dirty="0"/>
              <a:t>(cira.ca, Verisign) administer top level domains (TLD) .ca, .com  IANA &amp; RIR</a:t>
            </a:r>
            <a:r>
              <a:rPr lang="en-CA" sz="1400" baseline="30000" dirty="0"/>
              <a:t>[4]</a:t>
            </a:r>
            <a:r>
              <a:rPr lang="en-CA" sz="1400" dirty="0"/>
              <a:t> govern the TLDs</a:t>
            </a:r>
            <a:endParaRPr lang="en-CA" sz="1200" dirty="0"/>
          </a:p>
          <a:p>
            <a:pPr marL="0" indent="0">
              <a:buNone/>
            </a:pPr>
            <a:r>
              <a:rPr lang="en-US" sz="1300" dirty="0"/>
              <a:t>[</a:t>
            </a:r>
            <a:r>
              <a:rPr lang="en-CA" sz="1300" dirty="0"/>
              <a:t>1] CDN = Content Delivery Network distributes traffic better than a single server and protects from DDoS attack</a:t>
            </a:r>
          </a:p>
          <a:p>
            <a:pPr marL="0" indent="0">
              <a:buNone/>
            </a:pPr>
            <a:r>
              <a:rPr lang="en-US" sz="1300" dirty="0"/>
              <a:t>[</a:t>
            </a:r>
            <a:r>
              <a:rPr lang="en-CA" sz="1300" dirty="0"/>
              <a:t>2] DNS = Domain Name System/Services translates human usable domain names into IP addresses</a:t>
            </a:r>
          </a:p>
          <a:p>
            <a:pPr marL="0" indent="0">
              <a:buNone/>
            </a:pPr>
            <a:r>
              <a:rPr lang="en-CA" sz="1400" dirty="0"/>
              <a:t>[3] ICANN = Internet Corporation for Assigned Names and Numbers sets rules for Registrars and Registries</a:t>
            </a:r>
          </a:p>
          <a:p>
            <a:pPr marL="0" indent="0">
              <a:buNone/>
            </a:pPr>
            <a:r>
              <a:rPr lang="en-CA" sz="1400" dirty="0"/>
              <a:t>[4] IANA = Internet Assigned Numbers Authority &amp; RIR = Regional Internet Registries provide IP addresses used by Registries and Registrars.</a:t>
            </a:r>
            <a:endParaRPr lang="en-CA" sz="1600" dirty="0"/>
          </a:p>
        </p:txBody>
      </p:sp>
    </p:spTree>
    <p:extLst>
      <p:ext uri="{BB962C8B-B14F-4D97-AF65-F5344CB8AC3E}">
        <p14:creationId xmlns:p14="http://schemas.microsoft.com/office/powerpoint/2010/main" val="369249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7571184" cy="1451620"/>
          </a:xfrm>
        </p:spPr>
        <p:txBody>
          <a:bodyPr>
            <a:normAutofit/>
          </a:bodyPr>
          <a:lstStyle/>
          <a:p>
            <a:r>
              <a:rPr lang="en-US" dirty="0"/>
              <a:t>What are the issues of shared computing and networking?</a:t>
            </a:r>
            <a:endParaRPr lang="en-CA" dirty="0"/>
          </a:p>
        </p:txBody>
      </p:sp>
      <p:pic>
        <p:nvPicPr>
          <p:cNvPr id="4" name="Content Placeholder 3"/>
          <p:cNvPicPr>
            <a:picLocks noGrp="1" noChangeAspect="1"/>
          </p:cNvPicPr>
          <p:nvPr>
            <p:ph idx="1"/>
          </p:nvPr>
        </p:nvPicPr>
        <p:blipFill>
          <a:blip r:embed="rId3"/>
          <a:stretch>
            <a:fillRect/>
          </a:stretch>
        </p:blipFill>
        <p:spPr>
          <a:xfrm>
            <a:off x="457200" y="1923678"/>
            <a:ext cx="3767655" cy="2511770"/>
          </a:xfrm>
          <a:prstGeom prst="rect">
            <a:avLst/>
          </a:prstGeom>
        </p:spPr>
      </p:pic>
      <p:pic>
        <p:nvPicPr>
          <p:cNvPr id="3" name="Picture 2">
            <a:extLst>
              <a:ext uri="{FF2B5EF4-FFF2-40B4-BE49-F238E27FC236}">
                <a16:creationId xmlns:a16="http://schemas.microsoft.com/office/drawing/2014/main" id="{7D9950D0-C3A5-4CA6-A73C-2F70CEC6D9FF}"/>
              </a:ext>
            </a:extLst>
          </p:cNvPr>
          <p:cNvPicPr>
            <a:picLocks noChangeAspect="1"/>
          </p:cNvPicPr>
          <p:nvPr/>
        </p:nvPicPr>
        <p:blipFill>
          <a:blip r:embed="rId4"/>
          <a:stretch>
            <a:fillRect/>
          </a:stretch>
        </p:blipFill>
        <p:spPr>
          <a:xfrm>
            <a:off x="4716016" y="1929074"/>
            <a:ext cx="4055918" cy="2514884"/>
          </a:xfrm>
          <a:prstGeom prst="rect">
            <a:avLst/>
          </a:prstGeom>
          <a:ln w="38100">
            <a:solidFill>
              <a:schemeClr val="accent1"/>
            </a:solidFill>
          </a:ln>
        </p:spPr>
      </p:pic>
      <p:sp>
        <p:nvSpPr>
          <p:cNvPr id="5" name="TextBox 4">
            <a:extLst>
              <a:ext uri="{FF2B5EF4-FFF2-40B4-BE49-F238E27FC236}">
                <a16:creationId xmlns:a16="http://schemas.microsoft.com/office/drawing/2014/main" id="{C3256188-0B63-44EC-A709-2338F26AD70C}"/>
              </a:ext>
            </a:extLst>
          </p:cNvPr>
          <p:cNvSpPr txBox="1"/>
          <p:nvPr/>
        </p:nvSpPr>
        <p:spPr>
          <a:xfrm>
            <a:off x="6300192" y="2717507"/>
            <a:ext cx="2255718" cy="646331"/>
          </a:xfrm>
          <a:prstGeom prst="rect">
            <a:avLst/>
          </a:prstGeom>
          <a:solidFill>
            <a:schemeClr val="accent1">
              <a:lumMod val="40000"/>
              <a:lumOff val="60000"/>
            </a:schemeClr>
          </a:solidFill>
        </p:spPr>
        <p:txBody>
          <a:bodyPr wrap="square" rtlCol="0">
            <a:spAutoFit/>
          </a:bodyPr>
          <a:lstStyle/>
          <a:p>
            <a:pPr algn="ctr"/>
            <a:r>
              <a:rPr lang="en-US" dirty="0"/>
              <a:t>How do you </a:t>
            </a:r>
            <a:r>
              <a:rPr lang="en-US" b="1" dirty="0"/>
              <a:t>feel</a:t>
            </a:r>
            <a:r>
              <a:rPr lang="en-GB" dirty="0"/>
              <a:t> </a:t>
            </a:r>
            <a:r>
              <a:rPr lang="en-US" b="1" dirty="0"/>
              <a:t> </a:t>
            </a:r>
            <a:br>
              <a:rPr lang="en-US" b="1" dirty="0"/>
            </a:br>
            <a:r>
              <a:rPr lang="en-US" dirty="0"/>
              <a:t>when this happens?</a:t>
            </a:r>
            <a:r>
              <a:rPr lang="en-US" dirty="0">
                <a:highlight>
                  <a:srgbClr val="FFFF00"/>
                </a:highlight>
              </a:rPr>
              <a:t>  </a:t>
            </a:r>
            <a:endParaRPr lang="en-CA" dirty="0">
              <a:highlight>
                <a:srgbClr val="FFFF00"/>
              </a:highlight>
            </a:endParaRPr>
          </a:p>
        </p:txBody>
      </p:sp>
      <p:cxnSp>
        <p:nvCxnSpPr>
          <p:cNvPr id="7" name="Straight Arrow Connector 6">
            <a:extLst>
              <a:ext uri="{FF2B5EF4-FFF2-40B4-BE49-F238E27FC236}">
                <a16:creationId xmlns:a16="http://schemas.microsoft.com/office/drawing/2014/main" id="{9FE570AD-89A3-45B5-A230-0E797324E9D6}"/>
              </a:ext>
            </a:extLst>
          </p:cNvPr>
          <p:cNvCxnSpPr>
            <a:cxnSpLocks/>
            <a:stCxn id="8" idx="1"/>
          </p:cNvCxnSpPr>
          <p:nvPr/>
        </p:nvCxnSpPr>
        <p:spPr>
          <a:xfrm flipH="1" flipV="1">
            <a:off x="5436096" y="2211710"/>
            <a:ext cx="878954" cy="2932"/>
          </a:xfrm>
          <a:prstGeom prst="straightConnector1">
            <a:avLst/>
          </a:prstGeom>
          <a:ln w="2540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836470-C3B6-48B7-8E49-D96B3FE665F9}"/>
              </a:ext>
            </a:extLst>
          </p:cNvPr>
          <p:cNvSpPr txBox="1"/>
          <p:nvPr/>
        </p:nvSpPr>
        <p:spPr>
          <a:xfrm>
            <a:off x="6315050" y="2029976"/>
            <a:ext cx="1584176" cy="369332"/>
          </a:xfrm>
          <a:prstGeom prst="rect">
            <a:avLst/>
          </a:prstGeom>
          <a:noFill/>
        </p:spPr>
        <p:txBody>
          <a:bodyPr wrap="square" rtlCol="0">
            <a:spAutoFit/>
          </a:bodyPr>
          <a:lstStyle/>
          <a:p>
            <a:pPr algn="ctr"/>
            <a:r>
              <a:rPr lang="en-CA" b="1" i="1" dirty="0">
                <a:solidFill>
                  <a:srgbClr val="465E9C"/>
                </a:solidFill>
                <a:hlinkClick r:id="rId5">
                  <a:extLst>
                    <a:ext uri="{A12FA001-AC4F-418D-AE19-62706E023703}">
                      <ahyp:hlinkClr xmlns:ahyp="http://schemas.microsoft.com/office/drawing/2018/hyperlinkcolor" val="tx"/>
                    </a:ext>
                  </a:extLst>
                </a:hlinkClick>
              </a:rPr>
              <a:t>Downasaur</a:t>
            </a:r>
            <a:endParaRPr lang="en-CA" b="1" i="1" dirty="0">
              <a:solidFill>
                <a:srgbClr val="465E9C"/>
              </a:solidFill>
            </a:endParaRPr>
          </a:p>
        </p:txBody>
      </p:sp>
    </p:spTree>
    <p:extLst>
      <p:ext uri="{BB962C8B-B14F-4D97-AF65-F5344CB8AC3E}">
        <p14:creationId xmlns:p14="http://schemas.microsoft.com/office/powerpoint/2010/main" val="41958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1E35E31B-BB9C-4B2A-BC73-1FF63B89EC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5457"/>
            <a:ext cx="5057767" cy="5097487"/>
          </a:xfrm>
          <a:prstGeom prst="rect">
            <a:avLst/>
          </a:prstGeom>
        </p:spPr>
      </p:pic>
    </p:spTree>
    <p:extLst>
      <p:ext uri="{BB962C8B-B14F-4D97-AF65-F5344CB8AC3E}">
        <p14:creationId xmlns:p14="http://schemas.microsoft.com/office/powerpoint/2010/main" val="145647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8042"/>
            <a:ext cx="9144000" cy="1163588"/>
          </a:xfrm>
        </p:spPr>
        <p:txBody>
          <a:bodyPr>
            <a:normAutofit fontScale="90000"/>
          </a:bodyPr>
          <a:lstStyle/>
          <a:p>
            <a:pPr algn="ctr"/>
            <a:r>
              <a:rPr lang="en-US" dirty="0"/>
              <a:t>“Dumb” Terminals &amp; Single-Tier design</a:t>
            </a:r>
            <a:br>
              <a:rPr lang="en-US" dirty="0"/>
            </a:br>
            <a:r>
              <a:rPr lang="en-US" sz="2700" dirty="0"/>
              <a:t>The server does all computing, processing, storing. </a:t>
            </a:r>
            <a:br>
              <a:rPr lang="en-US" sz="2700" dirty="0"/>
            </a:br>
            <a:r>
              <a:rPr lang="en-US" sz="2700" dirty="0"/>
              <a:t>Terminal / Thin client interacts with user as </a:t>
            </a:r>
            <a:r>
              <a:rPr lang="en-US" sz="2700" i="1" dirty="0"/>
              <a:t>directed by the server</a:t>
            </a:r>
            <a:r>
              <a:rPr lang="en-US" sz="2700" dirty="0"/>
              <a:t>.</a:t>
            </a:r>
            <a:endParaRPr lang="en-CA" dirty="0"/>
          </a:p>
        </p:txBody>
      </p:sp>
      <p:grpSp>
        <p:nvGrpSpPr>
          <p:cNvPr id="10" name="Group 9">
            <a:extLst>
              <a:ext uri="{FF2B5EF4-FFF2-40B4-BE49-F238E27FC236}">
                <a16:creationId xmlns:a16="http://schemas.microsoft.com/office/drawing/2014/main" id="{741F9820-8876-760D-BBC2-083F8BD05C21}"/>
              </a:ext>
            </a:extLst>
          </p:cNvPr>
          <p:cNvGrpSpPr/>
          <p:nvPr/>
        </p:nvGrpSpPr>
        <p:grpSpPr>
          <a:xfrm>
            <a:off x="5393177" y="1707654"/>
            <a:ext cx="3527853" cy="3024336"/>
            <a:chOff x="5393177" y="1707654"/>
            <a:chExt cx="3527853" cy="3024336"/>
          </a:xfrm>
        </p:grpSpPr>
        <p:pic>
          <p:nvPicPr>
            <p:cNvPr id="8" name="Picture 7" descr="A screenshot of a cell phone&#10;&#10;Description generated with very high confidence">
              <a:extLst>
                <a:ext uri="{FF2B5EF4-FFF2-40B4-BE49-F238E27FC236}">
                  <a16:creationId xmlns:a16="http://schemas.microsoft.com/office/drawing/2014/main" id="{E8B9F1BB-E45F-4DF4-BD52-8D6362D55A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1727" y="2031457"/>
              <a:ext cx="3499303" cy="2700533"/>
            </a:xfrm>
            <a:prstGeom prst="rect">
              <a:avLst/>
            </a:prstGeom>
          </p:spPr>
        </p:pic>
        <p:sp>
          <p:nvSpPr>
            <p:cNvPr id="11" name="TextBox 10">
              <a:extLst>
                <a:ext uri="{FF2B5EF4-FFF2-40B4-BE49-F238E27FC236}">
                  <a16:creationId xmlns:a16="http://schemas.microsoft.com/office/drawing/2014/main" id="{7BB02A28-819A-4DB6-8691-0B3586F1E898}"/>
                </a:ext>
              </a:extLst>
            </p:cNvPr>
            <p:cNvSpPr txBox="1"/>
            <p:nvPr/>
          </p:nvSpPr>
          <p:spPr>
            <a:xfrm>
              <a:off x="5393177" y="1707654"/>
              <a:ext cx="3499303" cy="327270"/>
            </a:xfrm>
            <a:prstGeom prst="rect">
              <a:avLst/>
            </a:prstGeom>
            <a:noFill/>
          </p:spPr>
          <p:txBody>
            <a:bodyPr wrap="square" rtlCol="0">
              <a:spAutoFit/>
            </a:bodyPr>
            <a:lstStyle/>
            <a:p>
              <a:pPr algn="ctr"/>
              <a:r>
                <a:rPr lang="en-US" dirty="0"/>
                <a:t>Thin Client HTML5 + CSS3 + JS</a:t>
              </a:r>
              <a:endParaRPr lang="en-CA" dirty="0"/>
            </a:p>
          </p:txBody>
        </p:sp>
      </p:grpSp>
      <p:grpSp>
        <p:nvGrpSpPr>
          <p:cNvPr id="6" name="Group 5">
            <a:extLst>
              <a:ext uri="{FF2B5EF4-FFF2-40B4-BE49-F238E27FC236}">
                <a16:creationId xmlns:a16="http://schemas.microsoft.com/office/drawing/2014/main" id="{A5D6D9DE-384F-6B4E-7425-F23E4B78FD69}"/>
              </a:ext>
            </a:extLst>
          </p:cNvPr>
          <p:cNvGrpSpPr/>
          <p:nvPr/>
        </p:nvGrpSpPr>
        <p:grpSpPr>
          <a:xfrm>
            <a:off x="3059832" y="1707654"/>
            <a:ext cx="2304256" cy="2659833"/>
            <a:chOff x="216444" y="1708795"/>
            <a:chExt cx="2304256" cy="2659833"/>
          </a:xfrm>
        </p:grpSpPr>
        <p:pic>
          <p:nvPicPr>
            <p:cNvPr id="3" name="Picture 2">
              <a:extLst>
                <a:ext uri="{FF2B5EF4-FFF2-40B4-BE49-F238E27FC236}">
                  <a16:creationId xmlns:a16="http://schemas.microsoft.com/office/drawing/2014/main" id="{E038015D-6A38-40DA-B96C-53BB1775A5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556" y="2078127"/>
              <a:ext cx="2162033" cy="2290501"/>
            </a:xfrm>
            <a:prstGeom prst="rect">
              <a:avLst/>
            </a:prstGeom>
          </p:spPr>
        </p:pic>
        <p:sp>
          <p:nvSpPr>
            <p:cNvPr id="9" name="TextBox 8">
              <a:extLst>
                <a:ext uri="{FF2B5EF4-FFF2-40B4-BE49-F238E27FC236}">
                  <a16:creationId xmlns:a16="http://schemas.microsoft.com/office/drawing/2014/main" id="{09F16C70-BB10-47C7-9146-564DFF43E589}"/>
                </a:ext>
              </a:extLst>
            </p:cNvPr>
            <p:cNvSpPr txBox="1"/>
            <p:nvPr/>
          </p:nvSpPr>
          <p:spPr>
            <a:xfrm>
              <a:off x="216444" y="1708795"/>
              <a:ext cx="2304256" cy="369332"/>
            </a:xfrm>
            <a:prstGeom prst="rect">
              <a:avLst/>
            </a:prstGeom>
            <a:noFill/>
          </p:spPr>
          <p:txBody>
            <a:bodyPr wrap="square" rtlCol="0">
              <a:spAutoFit/>
            </a:bodyPr>
            <a:lstStyle/>
            <a:p>
              <a:pPr algn="ctr"/>
              <a:r>
                <a:rPr lang="en-US" dirty="0"/>
                <a:t>IBM 3270, 1971</a:t>
              </a:r>
              <a:endParaRPr lang="en-CA" dirty="0"/>
            </a:p>
          </p:txBody>
        </p:sp>
      </p:grpSp>
      <p:grpSp>
        <p:nvGrpSpPr>
          <p:cNvPr id="16" name="Group 15">
            <a:extLst>
              <a:ext uri="{FF2B5EF4-FFF2-40B4-BE49-F238E27FC236}">
                <a16:creationId xmlns:a16="http://schemas.microsoft.com/office/drawing/2014/main" id="{4F69A681-EE20-A988-E2BB-412B99E69C6A}"/>
              </a:ext>
            </a:extLst>
          </p:cNvPr>
          <p:cNvGrpSpPr/>
          <p:nvPr/>
        </p:nvGrpSpPr>
        <p:grpSpPr>
          <a:xfrm>
            <a:off x="344066" y="1707654"/>
            <a:ext cx="2571750" cy="2664397"/>
            <a:chOff x="289894" y="1707654"/>
            <a:chExt cx="2571750" cy="2664397"/>
          </a:xfrm>
        </p:grpSpPr>
        <p:pic>
          <p:nvPicPr>
            <p:cNvPr id="12" name="Content Placeholder 3">
              <a:hlinkClick r:id="rId5"/>
              <a:extLst>
                <a:ext uri="{FF2B5EF4-FFF2-40B4-BE49-F238E27FC236}">
                  <a16:creationId xmlns:a16="http://schemas.microsoft.com/office/drawing/2014/main" id="{2E7F98C5-AA59-43B2-7F20-525252F8CC2A}"/>
                </a:ext>
              </a:extLst>
            </p:cNvPr>
            <p:cNvPicPr>
              <a:picLocks noChangeAspect="1"/>
            </p:cNvPicPr>
            <p:nvPr/>
          </p:nvPicPr>
          <p:blipFill>
            <a:blip r:embed="rId6"/>
            <a:stretch>
              <a:fillRect/>
            </a:stretch>
          </p:blipFill>
          <p:spPr>
            <a:xfrm>
              <a:off x="289894" y="2086051"/>
              <a:ext cx="2571750" cy="2286000"/>
            </a:xfrm>
            <a:prstGeom prst="rect">
              <a:avLst/>
            </a:prstGeom>
          </p:spPr>
        </p:pic>
        <p:sp>
          <p:nvSpPr>
            <p:cNvPr id="13" name="TextBox 12">
              <a:extLst>
                <a:ext uri="{FF2B5EF4-FFF2-40B4-BE49-F238E27FC236}">
                  <a16:creationId xmlns:a16="http://schemas.microsoft.com/office/drawing/2014/main" id="{353FC5CC-B301-1410-C810-71E747FDDE61}"/>
                </a:ext>
              </a:extLst>
            </p:cNvPr>
            <p:cNvSpPr txBox="1"/>
            <p:nvPr/>
          </p:nvSpPr>
          <p:spPr>
            <a:xfrm>
              <a:off x="423641" y="1707654"/>
              <a:ext cx="2304256" cy="369332"/>
            </a:xfrm>
            <a:prstGeom prst="rect">
              <a:avLst/>
            </a:prstGeom>
            <a:noFill/>
          </p:spPr>
          <p:txBody>
            <a:bodyPr wrap="square" rtlCol="0">
              <a:spAutoFit/>
            </a:bodyPr>
            <a:lstStyle/>
            <a:p>
              <a:pPr algn="ctr"/>
              <a:r>
                <a:rPr lang="en-US" dirty="0"/>
                <a:t>DEC VT-100, 1978</a:t>
              </a:r>
              <a:endParaRPr lang="en-CA" dirty="0"/>
            </a:p>
          </p:txBody>
        </p:sp>
      </p:grpSp>
    </p:spTree>
    <p:extLst>
      <p:ext uri="{BB962C8B-B14F-4D97-AF65-F5344CB8AC3E}">
        <p14:creationId xmlns:p14="http://schemas.microsoft.com/office/powerpoint/2010/main" val="282013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54" y="226895"/>
            <a:ext cx="8806841" cy="742950"/>
          </a:xfrm>
        </p:spPr>
        <p:txBody>
          <a:bodyPr>
            <a:noAutofit/>
          </a:bodyPr>
          <a:lstStyle/>
          <a:p>
            <a:pPr algn="ctr"/>
            <a:r>
              <a:rPr lang="en-US" sz="3200" dirty="0"/>
              <a:t>Two-Tier design  &amp;  Client–Server Model</a:t>
            </a:r>
          </a:p>
        </p:txBody>
      </p:sp>
      <p:sp>
        <p:nvSpPr>
          <p:cNvPr id="5" name="Rectangle 4"/>
          <p:cNvSpPr/>
          <p:nvPr/>
        </p:nvSpPr>
        <p:spPr>
          <a:xfrm>
            <a:off x="179512" y="3241164"/>
            <a:ext cx="2830178" cy="1371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b="1" u="sng" dirty="0">
                <a:solidFill>
                  <a:schemeClr val="tx1"/>
                </a:solidFill>
              </a:rPr>
              <a:t>Server/Host</a:t>
            </a:r>
            <a:r>
              <a:rPr lang="en-CA" b="1" dirty="0">
                <a:solidFill>
                  <a:schemeClr val="tx1"/>
                </a:solidFill>
              </a:rPr>
              <a:t> Business</a:t>
            </a:r>
            <a:endParaRPr lang="en-US" b="1" dirty="0">
              <a:solidFill>
                <a:schemeClr val="tx1"/>
              </a:solidFill>
            </a:endParaRPr>
          </a:p>
          <a:p>
            <a:pPr algn="ctr"/>
            <a:r>
              <a:rPr lang="en-US" b="1" dirty="0">
                <a:solidFill>
                  <a:schemeClr val="tx1"/>
                </a:solidFill>
              </a:rPr>
              <a:t>centralized: multi-user</a:t>
            </a:r>
            <a:br>
              <a:rPr lang="en-US" b="1" dirty="0">
                <a:solidFill>
                  <a:schemeClr val="tx1"/>
                </a:solidFill>
              </a:rPr>
            </a:br>
            <a:r>
              <a:rPr lang="en-US" b="1" dirty="0">
                <a:solidFill>
                  <a:schemeClr val="tx1"/>
                </a:solidFill>
              </a:rPr>
              <a:t>processing, data store, communication with other systems</a:t>
            </a:r>
            <a:endParaRPr lang="en-CA" b="1" dirty="0">
              <a:solidFill>
                <a:schemeClr val="tx1"/>
              </a:solidFill>
            </a:endParaRPr>
          </a:p>
        </p:txBody>
      </p:sp>
      <p:sp>
        <p:nvSpPr>
          <p:cNvPr id="10" name="Rectangle 9"/>
          <p:cNvSpPr/>
          <p:nvPr/>
        </p:nvSpPr>
        <p:spPr>
          <a:xfrm>
            <a:off x="6444208" y="3219822"/>
            <a:ext cx="2614154" cy="1308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b="1" u="sng" dirty="0">
                <a:solidFill>
                  <a:schemeClr val="tx1"/>
                </a:solidFill>
              </a:rPr>
              <a:t>Client</a:t>
            </a:r>
            <a:r>
              <a:rPr lang="en-CA" b="1" dirty="0">
                <a:solidFill>
                  <a:schemeClr val="tx1"/>
                </a:solidFill>
              </a:rPr>
              <a:t> is User Facing</a:t>
            </a:r>
          </a:p>
          <a:p>
            <a:pPr algn="ctr"/>
            <a:r>
              <a:rPr lang="en-CA" b="1" dirty="0">
                <a:solidFill>
                  <a:schemeClr val="tx1"/>
                </a:solidFill>
              </a:rPr>
              <a:t>distributed: advanced  presentation, user  data management; </a:t>
            </a:r>
            <a:r>
              <a:rPr lang="en-CA" b="1" i="1" dirty="0">
                <a:solidFill>
                  <a:schemeClr val="tx1"/>
                </a:solidFill>
                <a:highlight>
                  <a:srgbClr val="FFFF00"/>
                </a:highlight>
              </a:rPr>
              <a:t>tells server what to do</a:t>
            </a:r>
            <a:endParaRPr lang="en-US" b="1" dirty="0">
              <a:highlight>
                <a:srgbClr val="FFFF00"/>
              </a:highlight>
            </a:endParaRPr>
          </a:p>
        </p:txBody>
      </p:sp>
      <p:pic>
        <p:nvPicPr>
          <p:cNvPr id="2055" name="Picture 7" descr="C:\Users\dhr\AppData\Local\Microsoft\Windows\INetCache\IE\4T17JVY4\folder-2013-2[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6741" y="1279917"/>
            <a:ext cx="646613" cy="6466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7FA2E6-6E62-4E7C-835B-F5D99D6467F3}"/>
              </a:ext>
            </a:extLst>
          </p:cNvPr>
          <p:cNvSpPr txBox="1"/>
          <p:nvPr/>
        </p:nvSpPr>
        <p:spPr>
          <a:xfrm>
            <a:off x="2987824" y="3219822"/>
            <a:ext cx="3456384" cy="1754326"/>
          </a:xfrm>
          <a:prstGeom prst="rect">
            <a:avLst/>
          </a:prstGeom>
          <a:noFill/>
        </p:spPr>
        <p:txBody>
          <a:bodyPr wrap="square" numCol="1" rtlCol="0">
            <a:spAutoFit/>
          </a:bodyPr>
          <a:lstStyle/>
          <a:p>
            <a:pPr defTabSz="180000">
              <a:tabLst>
                <a:tab pos="1524000" algn="ctr"/>
                <a:tab pos="3230563" algn="r"/>
              </a:tabLst>
            </a:pPr>
            <a:r>
              <a:rPr lang="en-US" b="1" u="sng" dirty="0"/>
              <a:t>Server</a:t>
            </a:r>
            <a:r>
              <a:rPr lang="en-US" b="1" dirty="0"/>
              <a:t>		</a:t>
            </a:r>
            <a:r>
              <a:rPr lang="en-US" b="1" u="sng" dirty="0"/>
              <a:t>Thick Client</a:t>
            </a:r>
          </a:p>
          <a:p>
            <a:pPr defTabSz="180000">
              <a:tabLst>
                <a:tab pos="1524000" algn="ctr"/>
                <a:tab pos="3230563" algn="r"/>
              </a:tabLst>
            </a:pPr>
            <a:r>
              <a:rPr lang="en-US" dirty="0">
                <a:sym typeface="Wingdings" panose="05000000000000000000" pitchFamily="2" charset="2"/>
              </a:rPr>
              <a:t>Streaming	</a:t>
            </a:r>
            <a:r>
              <a:rPr lang="en-US" dirty="0"/>
              <a:t>|</a:t>
            </a:r>
            <a:r>
              <a:rPr lang="en-US" dirty="0">
                <a:sym typeface="Wingdings" panose="05000000000000000000" pitchFamily="2" charset="2"/>
              </a:rPr>
              <a:t>	Client App	</a:t>
            </a:r>
            <a:endParaRPr lang="en-CA" dirty="0"/>
          </a:p>
          <a:p>
            <a:pPr defTabSz="180000">
              <a:tabLst>
                <a:tab pos="1524000" algn="ctr"/>
                <a:tab pos="3230563" algn="r"/>
              </a:tabLst>
            </a:pPr>
            <a:r>
              <a:rPr lang="en-US" dirty="0"/>
              <a:t>App Server	</a:t>
            </a:r>
            <a:r>
              <a:rPr lang="en-US" dirty="0">
                <a:sym typeface="Wingdings" panose="05000000000000000000" pitchFamily="2" charset="2"/>
              </a:rPr>
              <a:t></a:t>
            </a:r>
            <a:r>
              <a:rPr lang="en-US" dirty="0"/>
              <a:t>|</a:t>
            </a:r>
            <a:r>
              <a:rPr lang="en-US" dirty="0">
                <a:sym typeface="Wingdings" panose="05000000000000000000" pitchFamily="2" charset="2"/>
              </a:rPr>
              <a:t>	s-phone App</a:t>
            </a:r>
          </a:p>
          <a:p>
            <a:pPr defTabSz="180000">
              <a:tabLst>
                <a:tab pos="1524000" algn="ctr"/>
                <a:tab pos="3230563" algn="r"/>
              </a:tabLst>
            </a:pPr>
            <a:r>
              <a:rPr lang="en-US" dirty="0"/>
              <a:t>Exchange	</a:t>
            </a:r>
            <a:r>
              <a:rPr lang="en-US" dirty="0">
                <a:sym typeface="Wingdings" panose="05000000000000000000" pitchFamily="2" charset="2"/>
              </a:rPr>
              <a:t></a:t>
            </a:r>
            <a:r>
              <a:rPr lang="en-US" dirty="0"/>
              <a:t>|</a:t>
            </a:r>
            <a:r>
              <a:rPr lang="en-US" dirty="0">
                <a:sym typeface="Wingdings" panose="05000000000000000000" pitchFamily="2" charset="2"/>
              </a:rPr>
              <a:t>	</a:t>
            </a:r>
            <a:r>
              <a:rPr lang="en-US" dirty="0"/>
              <a:t>Outlook</a:t>
            </a:r>
          </a:p>
          <a:p>
            <a:pPr defTabSz="180000">
              <a:tabLst>
                <a:tab pos="1524000" algn="ctr"/>
                <a:tab pos="3230563" algn="r"/>
              </a:tabLst>
            </a:pPr>
            <a:r>
              <a:rPr lang="en-US" dirty="0"/>
              <a:t>	</a:t>
            </a:r>
            <a:r>
              <a:rPr lang="en-CA" sz="1800" b="0" i="0" u="sng" kern="1200" dirty="0">
                <a:solidFill>
                  <a:schemeClr val="tx1"/>
                </a:solidFill>
                <a:effectLst/>
                <a:latin typeface="+mn-lt"/>
                <a:ea typeface="+mn-ea"/>
                <a:cs typeface="+mn-cs"/>
              </a:rPr>
              <a:t>Progressive Web Apps</a:t>
            </a:r>
            <a:r>
              <a:rPr lang="en-US" dirty="0"/>
              <a:t>	</a:t>
            </a:r>
          </a:p>
          <a:p>
            <a:pPr defTabSz="180000">
              <a:tabLst>
                <a:tab pos="1524000" algn="ctr"/>
                <a:tab pos="3230563" algn="r"/>
              </a:tabLst>
            </a:pPr>
            <a:r>
              <a:rPr lang="en-US" dirty="0"/>
              <a:t>Back-end	</a:t>
            </a:r>
            <a:r>
              <a:rPr lang="en-US" dirty="0">
                <a:sym typeface="Wingdings" panose="05000000000000000000" pitchFamily="2" charset="2"/>
              </a:rPr>
              <a:t></a:t>
            </a:r>
            <a:r>
              <a:rPr lang="en-US" dirty="0"/>
              <a:t>|</a:t>
            </a:r>
            <a:r>
              <a:rPr lang="en-US" dirty="0">
                <a:sym typeface="Wingdings" panose="05000000000000000000" pitchFamily="2" charset="2"/>
              </a:rPr>
              <a:t>	</a:t>
            </a:r>
            <a:r>
              <a:rPr lang="en-US" dirty="0"/>
              <a:t>Front-end</a:t>
            </a:r>
          </a:p>
        </p:txBody>
      </p:sp>
      <p:pic>
        <p:nvPicPr>
          <p:cNvPr id="2050" name="Picture 2" descr="C:\Users\dhr\AppData\Local\Microsoft\Windows\INetCache\IE\X9KBJFMO\large-Large-Server-33.3-13443[1].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6907" y="1652277"/>
            <a:ext cx="1044096" cy="141811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B3C3166-8E2D-41AF-BB6F-89F2A070004A}"/>
              </a:ext>
            </a:extLst>
          </p:cNvPr>
          <p:cNvGrpSpPr/>
          <p:nvPr/>
        </p:nvGrpSpPr>
        <p:grpSpPr>
          <a:xfrm>
            <a:off x="2055030" y="1004205"/>
            <a:ext cx="5109258" cy="1957509"/>
            <a:chOff x="1859247" y="1275048"/>
            <a:chExt cx="5359513" cy="3024135"/>
          </a:xfrm>
        </p:grpSpPr>
        <p:sp>
          <p:nvSpPr>
            <p:cNvPr id="12" name="Curved Down Arrow 11"/>
            <p:cNvSpPr/>
            <p:nvPr/>
          </p:nvSpPr>
          <p:spPr>
            <a:xfrm rot="10800000" flipH="1">
              <a:off x="1903579" y="3287963"/>
              <a:ext cx="5315181" cy="1011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flipH="1">
              <a:off x="1859247" y="1275048"/>
              <a:ext cx="5274210" cy="9526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3214131" y="3251754"/>
              <a:ext cx="2570560" cy="597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state of user's data received by client</a:t>
              </a:r>
              <a:endParaRPr lang="en-US" b="1" dirty="0"/>
            </a:p>
          </p:txBody>
        </p:sp>
        <p:sp>
          <p:nvSpPr>
            <p:cNvPr id="16" name="Rectangle 15"/>
            <p:cNvSpPr/>
            <p:nvPr/>
          </p:nvSpPr>
          <p:spPr>
            <a:xfrm>
              <a:off x="3214131" y="1602787"/>
              <a:ext cx="2570560" cy="69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user's transactions submitted to server</a:t>
              </a:r>
              <a:endParaRPr lang="en-US" b="1" dirty="0"/>
            </a:p>
          </p:txBody>
        </p:sp>
        <p:sp>
          <p:nvSpPr>
            <p:cNvPr id="8" name="Left-Right Arrow 7"/>
            <p:cNvSpPr/>
            <p:nvPr/>
          </p:nvSpPr>
          <p:spPr>
            <a:xfrm>
              <a:off x="2267744" y="2227684"/>
              <a:ext cx="4464496" cy="106027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Protocol</a:t>
              </a:r>
              <a:endParaRPr lang="en-US" b="1" dirty="0"/>
            </a:p>
          </p:txBody>
        </p:sp>
      </p:grpSp>
      <p:pic>
        <p:nvPicPr>
          <p:cNvPr id="2054" name="Picture 6" descr="C:\Users\dhr\AppData\Local\Microsoft\Windows\INetCache\IE\X9KBJFMO\plastic-folder[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0646" y="987574"/>
            <a:ext cx="762759" cy="7627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dhr\AppData\Local\Microsoft\Windows\INetCache\IE\334G9SUH\R522_03[1].jpg">
            <a:extLst>
              <a:ext uri="{FF2B5EF4-FFF2-40B4-BE49-F238E27FC236}">
                <a16:creationId xmlns:a16="http://schemas.microsoft.com/office/drawing/2014/main" id="{019A9BA7-675C-4BEA-AC21-018A205884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04509" y="1652277"/>
            <a:ext cx="1713599" cy="1667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Users\dhr\AppData\Local\Microsoft\Windows\INetCache\IE\4T17JVY4\folder-2013-2[1].png">
            <a:extLst>
              <a:ext uri="{FF2B5EF4-FFF2-40B4-BE49-F238E27FC236}">
                <a16:creationId xmlns:a16="http://schemas.microsoft.com/office/drawing/2014/main" id="{4BB15104-3849-4DF4-A4CC-B9E586A90D3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6133" y="1008516"/>
            <a:ext cx="646613" cy="64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80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42950"/>
          </a:xfrm>
        </p:spPr>
        <p:txBody>
          <a:bodyPr>
            <a:normAutofit/>
          </a:bodyPr>
          <a:lstStyle/>
          <a:p>
            <a:pPr algn="ctr"/>
            <a:r>
              <a:rPr lang="en-CA" dirty="0"/>
              <a:t>FTP</a:t>
            </a:r>
            <a:r>
              <a:rPr lang="en-US" dirty="0"/>
              <a:t> needs Client–Server applications</a:t>
            </a:r>
          </a:p>
        </p:txBody>
      </p:sp>
      <p:pic>
        <p:nvPicPr>
          <p:cNvPr id="2053" name="Picture 5" descr="C:\Users\dhr\AppData\Local\Microsoft\Windows\INetCache\IE\334G9SUH\R522_03[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34865" y="1872209"/>
            <a:ext cx="1713599" cy="16356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974" y="3432024"/>
            <a:ext cx="1728192" cy="1587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b="1" u="sng" dirty="0">
                <a:solidFill>
                  <a:schemeClr val="tx1"/>
                </a:solidFill>
              </a:rPr>
              <a:t>FTP Server</a:t>
            </a:r>
            <a:br>
              <a:rPr lang="en-CA" b="1" dirty="0">
                <a:solidFill>
                  <a:schemeClr val="tx1"/>
                </a:solidFill>
              </a:rPr>
            </a:br>
            <a:r>
              <a:rPr lang="en-CA" b="1" dirty="0">
                <a:solidFill>
                  <a:schemeClr val="tx1"/>
                </a:solidFill>
              </a:rPr>
              <a:t>OS</a:t>
            </a:r>
            <a:br>
              <a:rPr lang="en-CA" b="1" dirty="0">
                <a:solidFill>
                  <a:schemeClr val="tx1"/>
                </a:solidFill>
              </a:rPr>
            </a:br>
            <a:r>
              <a:rPr lang="en-CA" b="1" dirty="0">
                <a:solidFill>
                  <a:schemeClr val="tx1"/>
                </a:solidFill>
              </a:rPr>
              <a:t>File System</a:t>
            </a:r>
            <a:br>
              <a:rPr lang="en-CA" b="1" dirty="0">
                <a:solidFill>
                  <a:schemeClr val="tx1"/>
                </a:solidFill>
              </a:rPr>
            </a:br>
            <a:r>
              <a:rPr lang="en-CA" b="1" dirty="0">
                <a:solidFill>
                  <a:schemeClr val="tx1"/>
                </a:solidFill>
              </a:rPr>
              <a:t>Filename</a:t>
            </a:r>
            <a:br>
              <a:rPr lang="en-CA" b="1" dirty="0">
                <a:solidFill>
                  <a:schemeClr val="tx1"/>
                </a:solidFill>
              </a:rPr>
            </a:br>
            <a:r>
              <a:rPr lang="en-CA" b="1" dirty="0">
                <a:solidFill>
                  <a:schemeClr val="tx1"/>
                </a:solidFill>
              </a:rPr>
              <a:t>data</a:t>
            </a:r>
            <a:endParaRPr lang="en-US" b="1" dirty="0"/>
          </a:p>
        </p:txBody>
      </p:sp>
      <p:pic>
        <p:nvPicPr>
          <p:cNvPr id="2054" name="Picture 6" descr="C:\Users\dhr\AppData\Local\Microsoft\Windows\INetCache\IE\X9KBJFMO\plastic-folder[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4222" y="1222645"/>
            <a:ext cx="773402" cy="77340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dhr\AppData\Local\Microsoft\Windows\INetCache\IE\4T17JVY4\folder-2013-2[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4360" y="1225596"/>
            <a:ext cx="646613" cy="64661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2051720" y="1635646"/>
            <a:ext cx="493786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2051863" y="1141383"/>
            <a:ext cx="5256584" cy="369332"/>
          </a:xfrm>
          <a:prstGeom prst="rect">
            <a:avLst/>
          </a:prstGeom>
          <a:noFill/>
        </p:spPr>
        <p:txBody>
          <a:bodyPr wrap="square" rtlCol="0">
            <a:spAutoFit/>
          </a:bodyPr>
          <a:lstStyle/>
          <a:p>
            <a:r>
              <a:rPr lang="en-CA" dirty="0"/>
              <a:t>Client authenticates and makes a connection </a:t>
            </a:r>
            <a:endParaRPr lang="en-US" dirty="0"/>
          </a:p>
        </p:txBody>
      </p:sp>
      <p:sp>
        <p:nvSpPr>
          <p:cNvPr id="20" name="TextBox 19"/>
          <p:cNvSpPr txBox="1"/>
          <p:nvPr/>
        </p:nvSpPr>
        <p:spPr>
          <a:xfrm>
            <a:off x="2068187" y="1944215"/>
            <a:ext cx="5256584" cy="369332"/>
          </a:xfrm>
          <a:prstGeom prst="rect">
            <a:avLst/>
          </a:prstGeom>
          <a:noFill/>
        </p:spPr>
        <p:txBody>
          <a:bodyPr wrap="square" rtlCol="0">
            <a:spAutoFit/>
          </a:bodyPr>
          <a:lstStyle/>
          <a:p>
            <a:r>
              <a:rPr lang="en-CA" dirty="0"/>
              <a:t>Client navigates to directories on both sides</a:t>
            </a:r>
            <a:endParaRPr lang="en-US" dirty="0"/>
          </a:p>
        </p:txBody>
      </p:sp>
      <p:cxnSp>
        <p:nvCxnSpPr>
          <p:cNvPr id="21" name="Straight Arrow Connector 20"/>
          <p:cNvCxnSpPr/>
          <p:nvPr/>
        </p:nvCxnSpPr>
        <p:spPr>
          <a:xfrm>
            <a:off x="2051720" y="3219822"/>
            <a:ext cx="4914478" cy="0"/>
          </a:xfrm>
          <a:prstGeom prst="straightConnector1">
            <a:avLst/>
          </a:prstGeom>
          <a:ln>
            <a:headEnd type="arrow" w="med" len="med"/>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2091429" y="2732414"/>
            <a:ext cx="5256584" cy="369332"/>
          </a:xfrm>
          <a:prstGeom prst="rect">
            <a:avLst/>
          </a:prstGeom>
          <a:noFill/>
        </p:spPr>
        <p:txBody>
          <a:bodyPr wrap="square" rtlCol="0">
            <a:spAutoFit/>
          </a:bodyPr>
          <a:lstStyle/>
          <a:p>
            <a:r>
              <a:rPr lang="en-CA" dirty="0"/>
              <a:t>Client requests, Server sends or accepts data</a:t>
            </a:r>
            <a:endParaRPr lang="en-US" dirty="0"/>
          </a:p>
        </p:txBody>
      </p:sp>
      <p:sp>
        <p:nvSpPr>
          <p:cNvPr id="28" name="TextBox 27"/>
          <p:cNvSpPr txBox="1"/>
          <p:nvPr/>
        </p:nvSpPr>
        <p:spPr>
          <a:xfrm>
            <a:off x="2095309" y="3531661"/>
            <a:ext cx="5645043" cy="1200329"/>
          </a:xfrm>
          <a:prstGeom prst="rect">
            <a:avLst/>
          </a:prstGeom>
          <a:noFill/>
        </p:spPr>
        <p:txBody>
          <a:bodyPr wrap="square" rtlCol="0">
            <a:spAutoFit/>
          </a:bodyPr>
          <a:lstStyle/>
          <a:p>
            <a:r>
              <a:rPr lang="en-CA" dirty="0"/>
              <a:t>Local FTP interacts with local Operating System.</a:t>
            </a:r>
            <a:br>
              <a:rPr lang="en-CA" dirty="0"/>
            </a:br>
            <a:r>
              <a:rPr lang="en-CA" dirty="0"/>
              <a:t>Each OS maintains its own file system. File attributes/metadata are not necessarily transferred.</a:t>
            </a:r>
          </a:p>
          <a:p>
            <a:r>
              <a:rPr lang="en-CA" dirty="0"/>
              <a:t>Only </a:t>
            </a:r>
            <a:r>
              <a:rPr lang="en-CA" i="1" dirty="0"/>
              <a:t>data </a:t>
            </a:r>
            <a:r>
              <a:rPr lang="en-CA" dirty="0"/>
              <a:t>is exchanged between platforms. </a:t>
            </a:r>
            <a:endParaRPr lang="en-US" dirty="0"/>
          </a:p>
        </p:txBody>
      </p:sp>
      <p:cxnSp>
        <p:nvCxnSpPr>
          <p:cNvPr id="17" name="Straight Arrow Connector 16">
            <a:extLst>
              <a:ext uri="{FF2B5EF4-FFF2-40B4-BE49-F238E27FC236}">
                <a16:creationId xmlns:a16="http://schemas.microsoft.com/office/drawing/2014/main" id="{CD7951DA-AAAD-4203-832B-44D240E80354}"/>
              </a:ext>
            </a:extLst>
          </p:cNvPr>
          <p:cNvCxnSpPr/>
          <p:nvPr/>
        </p:nvCxnSpPr>
        <p:spPr>
          <a:xfrm>
            <a:off x="2051720" y="2427734"/>
            <a:ext cx="4914478" cy="0"/>
          </a:xfrm>
          <a:prstGeom prst="straightConnector1">
            <a:avLst/>
          </a:prstGeom>
          <a:ln>
            <a:headEnd type="arrow" w="med" len="med"/>
            <a:tailEnd type="none"/>
          </a:ln>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DA5258E9-EE86-408C-AA47-C37EB7632EC4}"/>
              </a:ext>
            </a:extLst>
          </p:cNvPr>
          <p:cNvSpPr/>
          <p:nvPr/>
        </p:nvSpPr>
        <p:spPr>
          <a:xfrm>
            <a:off x="7236296" y="3434920"/>
            <a:ext cx="1728192" cy="1587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b="1" u="sng" dirty="0">
                <a:solidFill>
                  <a:schemeClr val="tx1"/>
                </a:solidFill>
              </a:rPr>
              <a:t>FTP Client</a:t>
            </a:r>
            <a:br>
              <a:rPr lang="en-CA" b="1" dirty="0">
                <a:solidFill>
                  <a:schemeClr val="tx1"/>
                </a:solidFill>
              </a:rPr>
            </a:br>
            <a:r>
              <a:rPr lang="en-CA" b="1" dirty="0">
                <a:solidFill>
                  <a:schemeClr val="tx1"/>
                </a:solidFill>
              </a:rPr>
              <a:t>OS</a:t>
            </a:r>
            <a:br>
              <a:rPr lang="en-CA" b="1" dirty="0">
                <a:solidFill>
                  <a:schemeClr val="tx1"/>
                </a:solidFill>
              </a:rPr>
            </a:br>
            <a:r>
              <a:rPr lang="en-CA" b="1" dirty="0">
                <a:solidFill>
                  <a:schemeClr val="tx1"/>
                </a:solidFill>
              </a:rPr>
              <a:t>File System</a:t>
            </a:r>
            <a:br>
              <a:rPr lang="en-CA" b="1" dirty="0">
                <a:solidFill>
                  <a:schemeClr val="tx1"/>
                </a:solidFill>
              </a:rPr>
            </a:br>
            <a:r>
              <a:rPr lang="en-CA" b="1" dirty="0">
                <a:solidFill>
                  <a:schemeClr val="tx1"/>
                </a:solidFill>
              </a:rPr>
              <a:t>Filename</a:t>
            </a:r>
            <a:br>
              <a:rPr lang="en-CA" b="1" dirty="0">
                <a:solidFill>
                  <a:schemeClr val="tx1"/>
                </a:solidFill>
              </a:rPr>
            </a:br>
            <a:r>
              <a:rPr lang="en-CA" b="1" dirty="0">
                <a:solidFill>
                  <a:schemeClr val="tx1"/>
                </a:solidFill>
              </a:rPr>
              <a:t>data</a:t>
            </a:r>
            <a:endParaRPr lang="en-US" b="1" dirty="0"/>
          </a:p>
        </p:txBody>
      </p:sp>
      <p:pic>
        <p:nvPicPr>
          <p:cNvPr id="2050" name="Picture 2" descr="C:\Users\dhr\AppData\Local\Microsoft\Windows\INetCache\IE\X9KBJFMO\large-Large-Server-33.3-13443[1].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3568" y="1923678"/>
            <a:ext cx="1044096" cy="136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0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News of the Week</a:t>
            </a:r>
          </a:p>
        </p:txBody>
      </p:sp>
      <p:sp>
        <p:nvSpPr>
          <p:cNvPr id="6" name="Content Placeholder 5"/>
          <p:cNvSpPr>
            <a:spLocks noGrp="1"/>
          </p:cNvSpPr>
          <p:nvPr>
            <p:ph idx="1"/>
          </p:nvPr>
        </p:nvSpPr>
        <p:spPr/>
        <p:txBody>
          <a:bodyPr/>
          <a:lstStyle/>
          <a:p>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1880" y="1995686"/>
            <a:ext cx="2240096" cy="1851427"/>
          </a:xfrm>
          <a:prstGeom prst="rect">
            <a:avLst/>
          </a:prstGeom>
        </p:spPr>
      </p:pic>
    </p:spTree>
    <p:extLst>
      <p:ext uri="{BB962C8B-B14F-4D97-AF65-F5344CB8AC3E}">
        <p14:creationId xmlns:p14="http://schemas.microsoft.com/office/powerpoint/2010/main" val="60814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20204"/>
            </a:gs>
            <a:gs pos="100000">
              <a:srgbClr val="020A16"/>
            </a:gs>
          </a:gsLst>
          <a:lin ang="5400000" scaled="1"/>
        </a:gradFill>
        <a:effectLst/>
      </p:bgPr>
    </p:bg>
    <p:spTree>
      <p:nvGrpSpPr>
        <p:cNvPr id="1" name=""/>
        <p:cNvGrpSpPr/>
        <p:nvPr/>
      </p:nvGrpSpPr>
      <p:grpSpPr>
        <a:xfrm>
          <a:off x="0" y="0"/>
          <a:ext cx="0" cy="0"/>
          <a:chOff x="0" y="0"/>
          <a:chExt cx="0" cy="0"/>
        </a:xfrm>
      </p:grpSpPr>
      <p:pic>
        <p:nvPicPr>
          <p:cNvPr id="3" name="Picture 10" descr="Rainbow Cloud Vector High Definition Wallpaper 25052">
            <a:extLst>
              <a:ext uri="{FF2B5EF4-FFF2-40B4-BE49-F238E27FC236}">
                <a16:creationId xmlns:a16="http://schemas.microsoft.com/office/drawing/2014/main" id="{AACBA672-F12A-4C03-9827-24FC95BBA4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8229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F6799A7-6708-45BA-9DB6-58EC8AEA9235}"/>
              </a:ext>
            </a:extLst>
          </p:cNvPr>
          <p:cNvSpPr txBox="1">
            <a:spLocks/>
          </p:cNvSpPr>
          <p:nvPr/>
        </p:nvSpPr>
        <p:spPr>
          <a:xfrm>
            <a:off x="457200" y="267494"/>
            <a:ext cx="8229600" cy="742950"/>
          </a:xfrm>
          <a:prstGeom prst="rect">
            <a:avLst/>
          </a:prstGeom>
        </p:spPr>
        <p:txBody>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r>
              <a:rPr lang="en-US" dirty="0">
                <a:solidFill>
                  <a:srgbClr val="1183BD"/>
                </a:solidFill>
              </a:rPr>
              <a:t>Cloud				  Computing</a:t>
            </a:r>
            <a:endParaRPr lang="en-CA" dirty="0">
              <a:solidFill>
                <a:srgbClr val="1183BD"/>
              </a:solidFill>
            </a:endParaRPr>
          </a:p>
        </p:txBody>
      </p:sp>
    </p:spTree>
    <p:extLst>
      <p:ext uri="{BB962C8B-B14F-4D97-AF65-F5344CB8AC3E}">
        <p14:creationId xmlns:p14="http://schemas.microsoft.com/office/powerpoint/2010/main" val="709607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874624-6353-4F1F-8902-D367A2D03B93}"/>
              </a:ext>
            </a:extLst>
          </p:cNvPr>
          <p:cNvPicPr>
            <a:picLocks noChangeAspect="1"/>
          </p:cNvPicPr>
          <p:nvPr/>
        </p:nvPicPr>
        <p:blipFill rotWithShape="1">
          <a:blip r:embed="rId3"/>
          <a:srcRect t="15918"/>
          <a:stretch/>
        </p:blipFill>
        <p:spPr>
          <a:xfrm>
            <a:off x="-1764704" y="-1"/>
            <a:ext cx="10908705" cy="6108727"/>
          </a:xfrm>
          <a:prstGeom prst="rect">
            <a:avLst/>
          </a:prstGeom>
        </p:spPr>
      </p:pic>
      <p:grpSp>
        <p:nvGrpSpPr>
          <p:cNvPr id="8" name="Group 7">
            <a:extLst>
              <a:ext uri="{FF2B5EF4-FFF2-40B4-BE49-F238E27FC236}">
                <a16:creationId xmlns:a16="http://schemas.microsoft.com/office/drawing/2014/main" id="{4B672775-6E54-42B4-A062-4C7BD027EF96}"/>
              </a:ext>
            </a:extLst>
          </p:cNvPr>
          <p:cNvGrpSpPr/>
          <p:nvPr/>
        </p:nvGrpSpPr>
        <p:grpSpPr>
          <a:xfrm>
            <a:off x="-1740296" y="123478"/>
            <a:ext cx="5828544" cy="5143502"/>
            <a:chOff x="0" y="-2"/>
            <a:chExt cx="5828544" cy="5143501"/>
          </a:xfrm>
        </p:grpSpPr>
        <p:sp>
          <p:nvSpPr>
            <p:cNvPr id="2" name="background for __aaS">
              <a:extLst>
                <a:ext uri="{FF2B5EF4-FFF2-40B4-BE49-F238E27FC236}">
                  <a16:creationId xmlns:a16="http://schemas.microsoft.com/office/drawing/2014/main" id="{8DFCA277-2DC6-4245-9E27-917CA7A7CFC3}"/>
                </a:ext>
              </a:extLst>
            </p:cNvPr>
            <p:cNvSpPr/>
            <p:nvPr/>
          </p:nvSpPr>
          <p:spPr>
            <a:xfrm>
              <a:off x="0" y="-2"/>
              <a:ext cx="5828544" cy="514349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devices __aaS">
              <a:extLst>
                <a:ext uri="{FF2B5EF4-FFF2-40B4-BE49-F238E27FC236}">
                  <a16:creationId xmlns:a16="http://schemas.microsoft.com/office/drawing/2014/main" id="{A780AD74-4283-4FB1-A303-6C29A0960213}"/>
                </a:ext>
              </a:extLst>
            </p:cNvPr>
            <p:cNvPicPr>
              <a:picLocks noChangeAspect="1"/>
            </p:cNvPicPr>
            <p:nvPr/>
          </p:nvPicPr>
          <p:blipFill>
            <a:blip r:embed="rId4"/>
            <a:stretch>
              <a:fillRect/>
            </a:stretch>
          </p:blipFill>
          <p:spPr>
            <a:xfrm>
              <a:off x="0" y="0"/>
              <a:ext cx="5828544" cy="5143499"/>
            </a:xfrm>
            <a:prstGeom prst="rect">
              <a:avLst/>
            </a:prstGeom>
          </p:spPr>
        </p:pic>
      </p:grpSp>
    </p:spTree>
    <p:extLst>
      <p:ext uri="{BB962C8B-B14F-4D97-AF65-F5344CB8AC3E}">
        <p14:creationId xmlns:p14="http://schemas.microsoft.com/office/powerpoint/2010/main" val="163157732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5" y="987574"/>
            <a:ext cx="8946741" cy="4104456"/>
          </a:xfrm>
        </p:spPr>
        <p:txBody>
          <a:bodyPr>
            <a:normAutofit fontScale="92500"/>
          </a:bodyPr>
          <a:lstStyle/>
          <a:p>
            <a:r>
              <a:rPr lang="en-CA" dirty="0">
                <a:solidFill>
                  <a:schemeClr val="tx2"/>
                </a:solidFill>
              </a:rPr>
              <a:t>Remote server systems store, manage, and process data for small local servers, PCs, mobile devices, web apps.</a:t>
            </a:r>
          </a:p>
          <a:p>
            <a:r>
              <a:rPr lang="en-CA" dirty="0">
                <a:solidFill>
                  <a:schemeClr val="tx2"/>
                </a:solidFill>
              </a:rPr>
              <a:t>Hosted infrastructure, development stacks, applications.</a:t>
            </a:r>
          </a:p>
          <a:p>
            <a:r>
              <a:rPr lang="en-CA" dirty="0">
                <a:solidFill>
                  <a:schemeClr val="tx2"/>
                </a:solidFill>
              </a:rPr>
              <a:t>On demand resources rapidly provisioned and released.</a:t>
            </a:r>
          </a:p>
          <a:p>
            <a:pPr lvl="1"/>
            <a:r>
              <a:rPr lang="en-CA" dirty="0">
                <a:solidFill>
                  <a:schemeClr val="tx2"/>
                </a:solidFill>
              </a:rPr>
              <a:t>Fast start up, easy </a:t>
            </a:r>
            <a:r>
              <a:rPr lang="en-CA" dirty="0" err="1">
                <a:solidFill>
                  <a:schemeClr val="tx2"/>
                </a:solidFill>
              </a:rPr>
              <a:t>mgmt</a:t>
            </a:r>
            <a:r>
              <a:rPr lang="en-CA" dirty="0">
                <a:solidFill>
                  <a:schemeClr val="tx2"/>
                </a:solidFill>
              </a:rPr>
              <a:t>, low initial cost, scalable / elastic.</a:t>
            </a:r>
          </a:p>
          <a:p>
            <a:r>
              <a:rPr lang="en-CA" dirty="0">
                <a:solidFill>
                  <a:schemeClr val="tx2"/>
                </a:solidFill>
              </a:rPr>
              <a:t>Distributed Computing: independent systems running processes as part of a larger application controlled by messages passing between those systems.</a:t>
            </a:r>
          </a:p>
          <a:p>
            <a:pPr lvl="1"/>
            <a:r>
              <a:rPr lang="en-CA" sz="2200" dirty="0">
                <a:solidFill>
                  <a:schemeClr val="tx2"/>
                </a:solidFill>
                <a:hlinkClick r:id="rId3"/>
              </a:rPr>
              <a:t>Climate Prediction</a:t>
            </a:r>
            <a:r>
              <a:rPr lang="en-CA" sz="2200" dirty="0">
                <a:solidFill>
                  <a:schemeClr val="tx2"/>
                </a:solidFill>
              </a:rPr>
              <a:t>, </a:t>
            </a:r>
            <a:r>
              <a:rPr lang="en-CA" sz="2200" dirty="0">
                <a:hlinkClick r:id="rId4"/>
              </a:rPr>
              <a:t>Distributed Compute Labs</a:t>
            </a:r>
            <a:r>
              <a:rPr lang="en-CA" sz="2200" dirty="0"/>
              <a:t>, BitTorrent, block chain</a:t>
            </a:r>
            <a:endParaRPr lang="en-CA" dirty="0">
              <a:solidFill>
                <a:schemeClr val="tx2"/>
              </a:solidFill>
            </a:endParaRPr>
          </a:p>
        </p:txBody>
      </p:sp>
      <p:sp>
        <p:nvSpPr>
          <p:cNvPr id="6" name="Title 1"/>
          <p:cNvSpPr>
            <a:spLocks noGrp="1"/>
          </p:cNvSpPr>
          <p:nvPr>
            <p:ph type="title"/>
          </p:nvPr>
        </p:nvSpPr>
        <p:spPr>
          <a:xfrm>
            <a:off x="89755" y="267494"/>
            <a:ext cx="8964488" cy="742950"/>
          </a:xfrm>
        </p:spPr>
        <p:txBody>
          <a:bodyPr>
            <a:noAutofit/>
          </a:bodyPr>
          <a:lstStyle/>
          <a:p>
            <a:pPr algn="ctr"/>
            <a:r>
              <a:rPr lang="en-US" sz="3600" dirty="0"/>
              <a:t>Cloud Computing </a:t>
            </a:r>
            <a:r>
              <a:rPr lang="en-US" sz="3600"/>
              <a:t>– thanks, Internet.</a:t>
            </a:r>
            <a:endParaRPr lang="en-US" sz="3600" dirty="0"/>
          </a:p>
        </p:txBody>
      </p:sp>
    </p:spTree>
    <p:extLst>
      <p:ext uri="{BB962C8B-B14F-4D97-AF65-F5344CB8AC3E}">
        <p14:creationId xmlns:p14="http://schemas.microsoft.com/office/powerpoint/2010/main" val="126791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9C3777-5339-447B-9273-312FF8599EEC}"/>
              </a:ext>
            </a:extLst>
          </p:cNvPr>
          <p:cNvPicPr>
            <a:picLocks noChangeAspect="1"/>
          </p:cNvPicPr>
          <p:nvPr/>
        </p:nvPicPr>
        <p:blipFill>
          <a:blip r:embed="rId3"/>
          <a:stretch>
            <a:fillRect/>
          </a:stretch>
        </p:blipFill>
        <p:spPr>
          <a:xfrm>
            <a:off x="0" y="1942546"/>
            <a:ext cx="9144000" cy="3293500"/>
          </a:xfrm>
          <a:prstGeom prst="rect">
            <a:avLst/>
          </a:prstGeom>
        </p:spPr>
      </p:pic>
      <p:sp>
        <p:nvSpPr>
          <p:cNvPr id="4" name="Title 1">
            <a:extLst>
              <a:ext uri="{FF2B5EF4-FFF2-40B4-BE49-F238E27FC236}">
                <a16:creationId xmlns:a16="http://schemas.microsoft.com/office/drawing/2014/main" id="{B86D9132-EC07-4169-970F-C9C258E12703}"/>
              </a:ext>
            </a:extLst>
          </p:cNvPr>
          <p:cNvSpPr txBox="1">
            <a:spLocks/>
          </p:cNvSpPr>
          <p:nvPr/>
        </p:nvSpPr>
        <p:spPr>
          <a:xfrm>
            <a:off x="1259632" y="267494"/>
            <a:ext cx="6624736" cy="936104"/>
          </a:xfrm>
          <a:prstGeom prst="rect">
            <a:avLst/>
          </a:prstGeom>
        </p:spPr>
        <p:txBody>
          <a:bodyPr/>
          <a:lstStyle>
            <a:lvl1pPr algn="l" defTabSz="914400" rtl="0" eaLnBrk="1" latinLnBrk="0" hangingPunct="1">
              <a:spcBef>
                <a:spcPct val="0"/>
              </a:spcBef>
              <a:buNone/>
              <a:defRPr sz="4000" b="0" kern="1200" spc="-100" baseline="0">
                <a:solidFill>
                  <a:schemeClr val="tx2"/>
                </a:solidFill>
                <a:latin typeface="Franklin Gothic Demi" pitchFamily="34" charset="0"/>
                <a:ea typeface="+mj-ea"/>
                <a:cs typeface="+mj-cs"/>
              </a:defRPr>
            </a:lvl1pPr>
          </a:lstStyle>
          <a:p>
            <a:pPr algn="ctr">
              <a:spcBef>
                <a:spcPts val="0"/>
              </a:spcBef>
            </a:pPr>
            <a:r>
              <a:rPr lang="en-CA" sz="3200" dirty="0"/>
              <a:t>Clouds …as a Service</a:t>
            </a:r>
          </a:p>
          <a:p>
            <a:pPr algn="ctr">
              <a:spcBef>
                <a:spcPts val="0"/>
              </a:spcBef>
            </a:pPr>
            <a:r>
              <a:rPr lang="en-CA" sz="2400" dirty="0"/>
              <a:t>	</a:t>
            </a:r>
            <a:endParaRPr lang="en-US" sz="2400" dirty="0"/>
          </a:p>
        </p:txBody>
      </p:sp>
      <p:graphicFrame>
        <p:nvGraphicFramePr>
          <p:cNvPr id="2" name="Table 4">
            <a:extLst>
              <a:ext uri="{FF2B5EF4-FFF2-40B4-BE49-F238E27FC236}">
                <a16:creationId xmlns:a16="http://schemas.microsoft.com/office/drawing/2014/main" id="{BF5D1C08-9F0F-40BD-BC27-2865F99F9C27}"/>
              </a:ext>
            </a:extLst>
          </p:cNvPr>
          <p:cNvGraphicFramePr>
            <a:graphicFrameLocks noGrp="1"/>
          </p:cNvGraphicFramePr>
          <p:nvPr>
            <p:extLst>
              <p:ext uri="{D42A27DB-BD31-4B8C-83A1-F6EECF244321}">
                <p14:modId xmlns:p14="http://schemas.microsoft.com/office/powerpoint/2010/main" val="798589719"/>
              </p:ext>
            </p:extLst>
          </p:nvPr>
        </p:nvGraphicFramePr>
        <p:xfrm>
          <a:off x="341704" y="915566"/>
          <a:ext cx="8460592" cy="100584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4142849412"/>
                    </a:ext>
                  </a:extLst>
                </a:gridCol>
                <a:gridCol w="3132000">
                  <a:extLst>
                    <a:ext uri="{9D8B030D-6E8A-4147-A177-3AD203B41FA5}">
                      <a16:colId xmlns:a16="http://schemas.microsoft.com/office/drawing/2014/main" val="4090184556"/>
                    </a:ext>
                  </a:extLst>
                </a:gridCol>
                <a:gridCol w="2664296">
                  <a:extLst>
                    <a:ext uri="{9D8B030D-6E8A-4147-A177-3AD203B41FA5}">
                      <a16:colId xmlns:a16="http://schemas.microsoft.com/office/drawing/2014/main" val="1251523888"/>
                    </a:ext>
                  </a:extLst>
                </a:gridCol>
              </a:tblGrid>
              <a:tr h="320859">
                <a:tc>
                  <a:txBody>
                    <a:bodyPr/>
                    <a:lstStyle/>
                    <a:p>
                      <a:pPr algn="ctr"/>
                      <a:r>
                        <a:rPr lang="en-CA" sz="1800" dirty="0"/>
                        <a:t>Software: SaaS</a:t>
                      </a:r>
                      <a:endParaRPr lang="en-CA" dirty="0"/>
                    </a:p>
                  </a:txBody>
                  <a:tcPr anchor="ctr"/>
                </a:tc>
                <a:tc>
                  <a:txBody>
                    <a:bodyPr/>
                    <a:lstStyle/>
                    <a:p>
                      <a:pPr algn="ctr"/>
                      <a:r>
                        <a:rPr lang="en-CA" sz="1800" dirty="0"/>
                        <a:t>Platform: PaaS</a:t>
                      </a:r>
                      <a:endParaRPr lang="en-CA" dirty="0"/>
                    </a:p>
                  </a:txBody>
                  <a:tcPr anchor="ctr"/>
                </a:tc>
                <a:tc>
                  <a:txBody>
                    <a:bodyPr/>
                    <a:lstStyle/>
                    <a:p>
                      <a:pPr algn="ctr"/>
                      <a:r>
                        <a:rPr lang="en-CA" sz="1800" dirty="0"/>
                        <a:t>Infrastructure: IaaS</a:t>
                      </a:r>
                      <a:endParaRPr lang="en-CA" dirty="0"/>
                    </a:p>
                  </a:txBody>
                  <a:tcPr anchor="ctr"/>
                </a:tc>
                <a:extLst>
                  <a:ext uri="{0D108BD9-81ED-4DB2-BD59-A6C34878D82A}">
                    <a16:rowId xmlns:a16="http://schemas.microsoft.com/office/drawing/2014/main" val="2653717551"/>
                  </a:ext>
                </a:extLst>
              </a:tr>
              <a:tr h="540000">
                <a:tc>
                  <a:txBody>
                    <a:bodyPr/>
                    <a:lstStyle/>
                    <a:p>
                      <a:pPr algn="ctr"/>
                      <a:r>
                        <a:rPr lang="en-CA" sz="1800" dirty="0"/>
                        <a:t>end-user applications</a:t>
                      </a:r>
                      <a:endParaRPr lang="en-CA" dirty="0"/>
                    </a:p>
                  </a:txBody>
                  <a:tcPr anchor="ctr"/>
                </a:tc>
                <a:tc>
                  <a:txBody>
                    <a:bodyPr/>
                    <a:lstStyle/>
                    <a:p>
                      <a:pPr algn="ctr"/>
                      <a:r>
                        <a:rPr lang="en-CA" sz="1800" dirty="0"/>
                        <a:t>development of</a:t>
                      </a:r>
                      <a:br>
                        <a:rPr lang="en-CA" sz="1800" dirty="0"/>
                      </a:br>
                      <a:r>
                        <a:rPr lang="en-CA" sz="1800" dirty="0"/>
                        <a:t>end-user applications</a:t>
                      </a:r>
                      <a:endParaRPr lang="en-CA" dirty="0"/>
                    </a:p>
                  </a:txBody>
                  <a:tcPr anchor="ctr"/>
                </a:tc>
                <a:tc>
                  <a:txBody>
                    <a:bodyPr/>
                    <a:lstStyle/>
                    <a:p>
                      <a:pPr algn="ctr"/>
                      <a:r>
                        <a:rPr lang="en-CA" sz="1800" dirty="0"/>
                        <a:t>remote servers, </a:t>
                      </a:r>
                      <a:br>
                        <a:rPr lang="en-CA" sz="1800" dirty="0"/>
                      </a:br>
                      <a:r>
                        <a:rPr lang="en-CA" sz="1800" dirty="0"/>
                        <a:t>storage, networking</a:t>
                      </a:r>
                      <a:endParaRPr lang="en-CA" dirty="0"/>
                    </a:p>
                  </a:txBody>
                  <a:tcPr anchor="ctr"/>
                </a:tc>
                <a:extLst>
                  <a:ext uri="{0D108BD9-81ED-4DB2-BD59-A6C34878D82A}">
                    <a16:rowId xmlns:a16="http://schemas.microsoft.com/office/drawing/2014/main" val="3939523932"/>
                  </a:ext>
                </a:extLst>
              </a:tr>
            </a:tbl>
          </a:graphicData>
        </a:graphic>
      </p:graphicFrame>
    </p:spTree>
    <p:extLst>
      <p:ext uri="{BB962C8B-B14F-4D97-AF65-F5344CB8AC3E}">
        <p14:creationId xmlns:p14="http://schemas.microsoft.com/office/powerpoint/2010/main" val="135116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649" y="627534"/>
            <a:ext cx="3934863" cy="3577530"/>
          </a:xfrm>
          <a:prstGeom prst="rect">
            <a:avLst/>
          </a:prstGeom>
        </p:spPr>
      </p:pic>
      <p:sp>
        <p:nvSpPr>
          <p:cNvPr id="2" name="Title 1"/>
          <p:cNvSpPr>
            <a:spLocks noGrp="1"/>
          </p:cNvSpPr>
          <p:nvPr>
            <p:ph type="title"/>
          </p:nvPr>
        </p:nvSpPr>
        <p:spPr>
          <a:xfrm>
            <a:off x="71007" y="339502"/>
            <a:ext cx="8229600" cy="742950"/>
          </a:xfrm>
        </p:spPr>
        <p:txBody>
          <a:bodyPr/>
          <a:lstStyle/>
          <a:p>
            <a:r>
              <a:rPr lang="en-CA" dirty="0"/>
              <a:t>Cloud Computing Services</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064" y="923081"/>
            <a:ext cx="4999153" cy="4032839"/>
          </a:xfrm>
          <a:prstGeom prst="rect">
            <a:avLst/>
          </a:prstGeom>
        </p:spPr>
      </p:pic>
      <p:sp>
        <p:nvSpPr>
          <p:cNvPr id="3" name="TextBox 2">
            <a:extLst>
              <a:ext uri="{FF2B5EF4-FFF2-40B4-BE49-F238E27FC236}">
                <a16:creationId xmlns:a16="http://schemas.microsoft.com/office/drawing/2014/main" id="{B7FC45A4-41C6-41F7-9327-8D1E6BD72EC5}"/>
              </a:ext>
            </a:extLst>
          </p:cNvPr>
          <p:cNvSpPr txBox="1"/>
          <p:nvPr/>
        </p:nvSpPr>
        <p:spPr>
          <a:xfrm>
            <a:off x="5268976" y="3870611"/>
            <a:ext cx="3695512" cy="738664"/>
          </a:xfrm>
          <a:prstGeom prst="rect">
            <a:avLst/>
          </a:prstGeom>
          <a:noFill/>
        </p:spPr>
        <p:txBody>
          <a:bodyPr wrap="square" rtlCol="0">
            <a:spAutoFit/>
          </a:bodyPr>
          <a:lstStyle/>
          <a:p>
            <a:pPr defTabSz="108000"/>
            <a:r>
              <a:rPr lang="en-US" sz="1400" dirty="0"/>
              <a:t>Software</a:t>
            </a:r>
            <a:r>
              <a:rPr lang="en-US" sz="1400" dirty="0">
                <a:solidFill>
                  <a:srgbClr val="006400"/>
                </a:solidFill>
                <a:latin typeface="Arial" panose="020B0604020202020204" pitchFamily="34" charset="0"/>
                <a:ea typeface="SimSun" panose="02010600030101010101" pitchFamily="2" charset="-122"/>
              </a:rPr>
              <a:t> </a:t>
            </a:r>
            <a:r>
              <a:rPr lang="en-CA" sz="1400" dirty="0"/>
              <a:t>as a Pizza: 				</a:t>
            </a:r>
            <a:r>
              <a:rPr lang="en-US" sz="1400" dirty="0">
                <a:solidFill>
                  <a:srgbClr val="006400"/>
                </a:solidFill>
                <a:latin typeface="Arial" panose="020B0604020202020204" pitchFamily="34" charset="0"/>
                <a:ea typeface="SimSun" panose="02010600030101010101" pitchFamily="2" charset="-122"/>
              </a:rPr>
              <a:t>food court pizza </a:t>
            </a:r>
            <a:br>
              <a:rPr lang="en-CA" sz="1400" dirty="0"/>
            </a:br>
            <a:r>
              <a:rPr lang="en-CA" sz="1400" dirty="0"/>
              <a:t>Platform as a Pizza: 				</a:t>
            </a:r>
            <a:r>
              <a:rPr lang="en-US" sz="1400" dirty="0">
                <a:solidFill>
                  <a:srgbClr val="006400"/>
                </a:solidFill>
                <a:latin typeface="Arial" panose="020B0604020202020204" pitchFamily="34" charset="0"/>
                <a:ea typeface="SimSun" panose="02010600030101010101" pitchFamily="2" charset="-122"/>
              </a:rPr>
              <a:t>pizzeria delivery</a:t>
            </a:r>
            <a:br>
              <a:rPr lang="en-US" sz="1400" dirty="0">
                <a:solidFill>
                  <a:srgbClr val="006400"/>
                </a:solidFill>
                <a:latin typeface="Arial" panose="020B0604020202020204" pitchFamily="34" charset="0"/>
                <a:ea typeface="SimSun" panose="02010600030101010101" pitchFamily="2" charset="-122"/>
              </a:rPr>
            </a:br>
            <a:r>
              <a:rPr lang="en-CA" sz="1400" dirty="0"/>
              <a:t>Infrastructure as a Pizza:	</a:t>
            </a:r>
            <a:r>
              <a:rPr lang="en-US" sz="1400" dirty="0">
                <a:solidFill>
                  <a:srgbClr val="006400"/>
                </a:solidFill>
                <a:latin typeface="Arial" panose="020B0604020202020204" pitchFamily="34" charset="0"/>
                <a:ea typeface="SimSun" panose="02010600030101010101" pitchFamily="2" charset="-122"/>
              </a:rPr>
              <a:t>pizzeria </a:t>
            </a:r>
            <a:r>
              <a:rPr lang="en-US" sz="1400" dirty="0">
                <a:solidFill>
                  <a:srgbClr val="006400"/>
                </a:solidFill>
                <a:effectLst/>
                <a:latin typeface="Arial" panose="020B0604020202020204" pitchFamily="34" charset="0"/>
                <a:ea typeface="SimSun" panose="02010600030101010101" pitchFamily="2" charset="-122"/>
              </a:rPr>
              <a:t>franchise</a:t>
            </a:r>
            <a:endParaRPr lang="en-CA" sz="1400" dirty="0"/>
          </a:p>
        </p:txBody>
      </p:sp>
    </p:spTree>
    <p:extLst>
      <p:ext uri="{BB962C8B-B14F-4D97-AF65-F5344CB8AC3E}">
        <p14:creationId xmlns:p14="http://schemas.microsoft.com/office/powerpoint/2010/main" val="1607867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A0917-6BE3-41CA-829C-8AE8FB9DA28F}"/>
              </a:ext>
            </a:extLst>
          </p:cNvPr>
          <p:cNvPicPr>
            <a:picLocks noChangeAspect="1"/>
          </p:cNvPicPr>
          <p:nvPr/>
        </p:nvPicPr>
        <p:blipFill>
          <a:blip r:embed="rId3"/>
          <a:stretch>
            <a:fillRect/>
          </a:stretch>
        </p:blipFill>
        <p:spPr>
          <a:xfrm>
            <a:off x="1102340" y="0"/>
            <a:ext cx="6939320" cy="5143500"/>
          </a:xfrm>
          <a:prstGeom prst="rect">
            <a:avLst/>
          </a:prstGeom>
        </p:spPr>
      </p:pic>
      <p:sp>
        <p:nvSpPr>
          <p:cNvPr id="3" name="TextBox 2">
            <a:extLst>
              <a:ext uri="{FF2B5EF4-FFF2-40B4-BE49-F238E27FC236}">
                <a16:creationId xmlns:a16="http://schemas.microsoft.com/office/drawing/2014/main" id="{D4E19236-36D5-40DA-8472-9EEF03474822}"/>
              </a:ext>
            </a:extLst>
          </p:cNvPr>
          <p:cNvSpPr txBox="1"/>
          <p:nvPr/>
        </p:nvSpPr>
        <p:spPr>
          <a:xfrm>
            <a:off x="107504" y="195486"/>
            <a:ext cx="800219" cy="4752528"/>
          </a:xfrm>
          <a:prstGeom prst="rect">
            <a:avLst/>
          </a:prstGeom>
          <a:noFill/>
        </p:spPr>
        <p:txBody>
          <a:bodyPr vert="vert270" wrap="square" rtlCol="0">
            <a:spAutoFit/>
          </a:bodyPr>
          <a:lstStyle/>
          <a:p>
            <a:r>
              <a:rPr lang="en-CA" sz="4000" dirty="0"/>
              <a:t>Transportation _</a:t>
            </a:r>
            <a:r>
              <a:rPr lang="en-CA" sz="4000" dirty="0" err="1"/>
              <a:t>aaS</a:t>
            </a:r>
            <a:endParaRPr lang="en-CA" sz="4000" dirty="0"/>
          </a:p>
        </p:txBody>
      </p:sp>
      <p:sp>
        <p:nvSpPr>
          <p:cNvPr id="4" name="TextBox 3">
            <a:extLst>
              <a:ext uri="{FF2B5EF4-FFF2-40B4-BE49-F238E27FC236}">
                <a16:creationId xmlns:a16="http://schemas.microsoft.com/office/drawing/2014/main" id="{3CB44D81-16A9-4F21-8B46-4A3F235693AC}"/>
              </a:ext>
            </a:extLst>
          </p:cNvPr>
          <p:cNvSpPr txBox="1"/>
          <p:nvPr/>
        </p:nvSpPr>
        <p:spPr>
          <a:xfrm>
            <a:off x="8164269" y="195486"/>
            <a:ext cx="800219" cy="4680520"/>
          </a:xfrm>
          <a:prstGeom prst="rect">
            <a:avLst/>
          </a:prstGeom>
          <a:noFill/>
        </p:spPr>
        <p:txBody>
          <a:bodyPr vert="vert" wrap="square" rtlCol="0">
            <a:spAutoFit/>
          </a:bodyPr>
          <a:lstStyle/>
          <a:p>
            <a:r>
              <a:rPr lang="en-CA" sz="4000" dirty="0"/>
              <a:t>  Cloud as a Service</a:t>
            </a:r>
          </a:p>
        </p:txBody>
      </p:sp>
      <p:sp>
        <p:nvSpPr>
          <p:cNvPr id="5" name="TextBox 4">
            <a:extLst>
              <a:ext uri="{FF2B5EF4-FFF2-40B4-BE49-F238E27FC236}">
                <a16:creationId xmlns:a16="http://schemas.microsoft.com/office/drawing/2014/main" id="{FD006DB1-A5D5-4161-91E0-2271F2A0B532}"/>
              </a:ext>
            </a:extLst>
          </p:cNvPr>
          <p:cNvSpPr txBox="1"/>
          <p:nvPr/>
        </p:nvSpPr>
        <p:spPr>
          <a:xfrm>
            <a:off x="1224949" y="195486"/>
            <a:ext cx="6731427" cy="1200329"/>
          </a:xfrm>
          <a:prstGeom prst="rect">
            <a:avLst/>
          </a:prstGeom>
          <a:noFill/>
        </p:spPr>
        <p:txBody>
          <a:bodyPr wrap="square" rtlCol="0">
            <a:spAutoFit/>
          </a:bodyPr>
          <a:lstStyle/>
          <a:p>
            <a:pPr defTabSz="628650">
              <a:tabLst>
                <a:tab pos="696913" algn="ctr"/>
                <a:tab pos="2420938" algn="ctr"/>
                <a:tab pos="4122738" algn="ctr"/>
                <a:tab pos="5830888" algn="ctr"/>
              </a:tabLst>
            </a:pPr>
            <a:r>
              <a:rPr lang="en-CA" i="1" dirty="0"/>
              <a:t>	</a:t>
            </a:r>
            <a:r>
              <a:rPr lang="en-CA" i="1" u="sng" dirty="0"/>
              <a:t>your own car</a:t>
            </a:r>
            <a:r>
              <a:rPr lang="en-CA" i="1" dirty="0"/>
              <a:t>	</a:t>
            </a:r>
            <a:r>
              <a:rPr lang="en-CA" i="1" u="sng" dirty="0"/>
              <a:t>lease / rent</a:t>
            </a:r>
            <a:r>
              <a:rPr lang="en-CA" i="1" dirty="0"/>
              <a:t>	</a:t>
            </a:r>
            <a:r>
              <a:rPr lang="en-CA" i="1" u="sng" dirty="0"/>
              <a:t>taxi, uber</a:t>
            </a:r>
            <a:r>
              <a:rPr lang="en-CA" i="1" dirty="0"/>
              <a:t>	</a:t>
            </a:r>
            <a:r>
              <a:rPr lang="en-CA" i="1" u="sng" dirty="0"/>
              <a:t>public transit</a:t>
            </a:r>
            <a:br>
              <a:rPr lang="en-CA" i="1" u="sng" dirty="0"/>
            </a:br>
            <a:br>
              <a:rPr lang="en-CA" i="1" u="sng" dirty="0"/>
            </a:br>
            <a:br>
              <a:rPr lang="en-CA" i="1" u="sng" dirty="0"/>
            </a:br>
            <a:r>
              <a:rPr lang="en-CA" i="1" dirty="0"/>
              <a:t>	Full Stack</a:t>
            </a:r>
          </a:p>
        </p:txBody>
      </p:sp>
    </p:spTree>
    <p:extLst>
      <p:ext uri="{BB962C8B-B14F-4D97-AF65-F5344CB8AC3E}">
        <p14:creationId xmlns:p14="http://schemas.microsoft.com/office/powerpoint/2010/main" val="133633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5" y="1059582"/>
            <a:ext cx="8946741" cy="3693000"/>
          </a:xfrm>
        </p:spPr>
        <p:txBody>
          <a:bodyPr>
            <a:normAutofit/>
          </a:bodyPr>
          <a:lstStyle/>
          <a:p>
            <a:r>
              <a:rPr lang="en-US" dirty="0"/>
              <a:t>Infrastructure as a Service </a:t>
            </a:r>
            <a:r>
              <a:rPr lang="en-CA" dirty="0"/>
              <a:t>provides </a:t>
            </a:r>
            <a:r>
              <a:rPr lang="en-CA" dirty="0">
                <a:solidFill>
                  <a:schemeClr val="tx2"/>
                </a:solidFill>
              </a:rPr>
              <a:t>servers, and/or secondary storage, and/or networking services</a:t>
            </a:r>
            <a:r>
              <a:rPr lang="en-CA" dirty="0"/>
              <a:t>.</a:t>
            </a:r>
          </a:p>
          <a:p>
            <a:pPr lvl="1"/>
            <a:r>
              <a:rPr lang="en-CA" dirty="0"/>
              <a:t>“Lift-and-Shift” on-premises computing to the cloud.</a:t>
            </a:r>
          </a:p>
          <a:p>
            <a:r>
              <a:rPr lang="en-US" dirty="0"/>
              <a:t>H</a:t>
            </a:r>
            <a:r>
              <a:rPr lang="en-CA" dirty="0" err="1"/>
              <a:t>igh</a:t>
            </a:r>
            <a:r>
              <a:rPr lang="en-CA" dirty="0"/>
              <a:t> range of scalability and elasticity</a:t>
            </a:r>
          </a:p>
          <a:p>
            <a:r>
              <a:rPr lang="en-US" dirty="0">
                <a:solidFill>
                  <a:schemeClr val="tx2"/>
                </a:solidFill>
              </a:rPr>
              <a:t>Amazon Web Services (</a:t>
            </a:r>
            <a:r>
              <a:rPr lang="en-US" dirty="0">
                <a:solidFill>
                  <a:schemeClr val="tx2"/>
                </a:solidFill>
                <a:hlinkClick r:id="rId3"/>
              </a:rPr>
              <a:t>AWS</a:t>
            </a:r>
            <a:r>
              <a:rPr lang="en-US" dirty="0">
                <a:solidFill>
                  <a:schemeClr val="tx2"/>
                </a:solidFill>
              </a:rPr>
              <a:t>)</a:t>
            </a:r>
            <a:r>
              <a:rPr lang="en-CA" dirty="0"/>
              <a:t>. </a:t>
            </a:r>
            <a:br>
              <a:rPr lang="en-CA" dirty="0"/>
            </a:br>
            <a:r>
              <a:rPr lang="en-CA" dirty="0"/>
              <a:t>Google Compute Engine (</a:t>
            </a:r>
            <a:r>
              <a:rPr lang="en-CA" dirty="0">
                <a:hlinkClick r:id="rId4"/>
              </a:rPr>
              <a:t>GCP</a:t>
            </a:r>
            <a:r>
              <a:rPr lang="en-CA" dirty="0"/>
              <a:t>)</a:t>
            </a:r>
          </a:p>
          <a:p>
            <a:r>
              <a:rPr lang="en-US" dirty="0"/>
              <a:t>e.g. y</a:t>
            </a:r>
            <a:r>
              <a:rPr lang="en-CA" dirty="0"/>
              <a:t>our ISP is your IaaS for wide area networking. </a:t>
            </a:r>
          </a:p>
        </p:txBody>
      </p:sp>
      <p:sp>
        <p:nvSpPr>
          <p:cNvPr id="6" name="Title 1"/>
          <p:cNvSpPr>
            <a:spLocks noGrp="1"/>
          </p:cNvSpPr>
          <p:nvPr>
            <p:ph type="title"/>
          </p:nvPr>
        </p:nvSpPr>
        <p:spPr>
          <a:xfrm>
            <a:off x="89755" y="267494"/>
            <a:ext cx="8964488" cy="742950"/>
          </a:xfrm>
        </p:spPr>
        <p:txBody>
          <a:bodyPr>
            <a:noAutofit/>
          </a:bodyPr>
          <a:lstStyle/>
          <a:p>
            <a:r>
              <a:rPr lang="en-US" sz="3600" dirty="0"/>
              <a:t>Cloud Computing – IaaS  </a:t>
            </a:r>
            <a:r>
              <a:rPr lang="en-US" sz="2800" dirty="0"/>
              <a:t>Infrastructure as a Service</a:t>
            </a:r>
            <a:endParaRPr lang="en-US" sz="3600" dirty="0"/>
          </a:p>
        </p:txBody>
      </p:sp>
    </p:spTree>
    <p:extLst>
      <p:ext uri="{BB962C8B-B14F-4D97-AF65-F5344CB8AC3E}">
        <p14:creationId xmlns:p14="http://schemas.microsoft.com/office/powerpoint/2010/main" val="271403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5" y="1059582"/>
            <a:ext cx="8946741" cy="3816424"/>
          </a:xfrm>
        </p:spPr>
        <p:txBody>
          <a:bodyPr>
            <a:normAutofit fontScale="92500" lnSpcReduction="20000"/>
          </a:bodyPr>
          <a:lstStyle/>
          <a:p>
            <a:pPr>
              <a:lnSpc>
                <a:spcPct val="120000"/>
              </a:lnSpc>
              <a:spcBef>
                <a:spcPts val="0"/>
              </a:spcBef>
            </a:pPr>
            <a:r>
              <a:rPr lang="en-US" dirty="0"/>
              <a:t>PaaS provides </a:t>
            </a:r>
            <a:r>
              <a:rPr lang="en-CA" dirty="0"/>
              <a:t>hosted software development </a:t>
            </a:r>
            <a:r>
              <a:rPr lang="en-CA" dirty="0">
                <a:solidFill>
                  <a:schemeClr val="tx2"/>
                </a:solidFill>
              </a:rPr>
              <a:t>stacks </a:t>
            </a:r>
            <a:br>
              <a:rPr lang="en-CA" dirty="0">
                <a:solidFill>
                  <a:schemeClr val="tx2"/>
                </a:solidFill>
              </a:rPr>
            </a:br>
            <a:r>
              <a:rPr lang="en-CA" dirty="0">
                <a:solidFill>
                  <a:schemeClr val="tx2"/>
                </a:solidFill>
              </a:rPr>
              <a:t>to create web applications</a:t>
            </a:r>
            <a:r>
              <a:rPr lang="en-CA" dirty="0"/>
              <a:t>.</a:t>
            </a:r>
          </a:p>
          <a:p>
            <a:pPr lvl="1">
              <a:lnSpc>
                <a:spcPct val="120000"/>
              </a:lnSpc>
              <a:spcBef>
                <a:spcPts val="0"/>
              </a:spcBef>
            </a:pPr>
            <a:r>
              <a:rPr lang="en-CA" dirty="0">
                <a:solidFill>
                  <a:schemeClr val="tx2"/>
                </a:solidFill>
              </a:rPr>
              <a:t>Frameworks to build, debug, deploy, scale up/down. </a:t>
            </a:r>
          </a:p>
          <a:p>
            <a:pPr lvl="1">
              <a:lnSpc>
                <a:spcPct val="120000"/>
              </a:lnSpc>
              <a:spcBef>
                <a:spcPts val="0"/>
              </a:spcBef>
            </a:pPr>
            <a:r>
              <a:rPr lang="en-CA" dirty="0">
                <a:solidFill>
                  <a:schemeClr val="tx2"/>
                </a:solidFill>
              </a:rPr>
              <a:t>Windows Azure</a:t>
            </a:r>
            <a:r>
              <a:rPr lang="en-US" dirty="0">
                <a:solidFill>
                  <a:schemeClr val="tx2"/>
                </a:solidFill>
              </a:rPr>
              <a:t> </a:t>
            </a:r>
            <a:r>
              <a:rPr lang="en-US" dirty="0"/>
              <a:t>runs ASP.NET web applications</a:t>
            </a:r>
          </a:p>
          <a:p>
            <a:pPr lvl="1">
              <a:lnSpc>
                <a:spcPct val="120000"/>
              </a:lnSpc>
              <a:spcBef>
                <a:spcPts val="0"/>
              </a:spcBef>
            </a:pPr>
            <a:r>
              <a:rPr lang="en-US" dirty="0"/>
              <a:t>Red Hat </a:t>
            </a:r>
            <a:r>
              <a:rPr lang="en-US" dirty="0" err="1"/>
              <a:t>OpenShift</a:t>
            </a:r>
            <a:r>
              <a:rPr lang="en-US" dirty="0"/>
              <a:t> on Red Hat OpenStack Platform</a:t>
            </a:r>
          </a:p>
          <a:p>
            <a:pPr lvl="1">
              <a:lnSpc>
                <a:spcPct val="120000"/>
              </a:lnSpc>
              <a:spcBef>
                <a:spcPts val="0"/>
              </a:spcBef>
            </a:pPr>
            <a:r>
              <a:rPr lang="en-US" dirty="0"/>
              <a:t>Google App Engine, Box.com</a:t>
            </a:r>
          </a:p>
          <a:p>
            <a:pPr>
              <a:lnSpc>
                <a:spcPct val="120000"/>
              </a:lnSpc>
              <a:spcBef>
                <a:spcPts val="0"/>
              </a:spcBef>
            </a:pPr>
            <a:r>
              <a:rPr lang="en-US" dirty="0"/>
              <a:t>PaaS does intelligent things with things you put there.</a:t>
            </a:r>
          </a:p>
          <a:p>
            <a:pPr lvl="1">
              <a:lnSpc>
                <a:spcPct val="120000"/>
              </a:lnSpc>
              <a:spcBef>
                <a:spcPts val="0"/>
              </a:spcBef>
            </a:pPr>
            <a:r>
              <a:rPr lang="en-US" dirty="0"/>
              <a:t>File serving: share, version, replicate, cache, synch. </a:t>
            </a:r>
          </a:p>
          <a:p>
            <a:pPr lvl="1">
              <a:lnSpc>
                <a:spcPct val="120000"/>
              </a:lnSpc>
              <a:spcBef>
                <a:spcPts val="0"/>
              </a:spcBef>
            </a:pPr>
            <a:r>
              <a:rPr lang="en-US" dirty="0"/>
              <a:t>Cloud hosted database platforms: you configure and populate.</a:t>
            </a:r>
          </a:p>
          <a:p>
            <a:pPr lvl="1">
              <a:lnSpc>
                <a:spcPct val="120000"/>
              </a:lnSpc>
              <a:spcBef>
                <a:spcPts val="0"/>
              </a:spcBef>
            </a:pPr>
            <a:r>
              <a:rPr lang="en-US" dirty="0"/>
              <a:t>APIs for web services you provide to other developers.</a:t>
            </a:r>
          </a:p>
        </p:txBody>
      </p:sp>
      <p:sp>
        <p:nvSpPr>
          <p:cNvPr id="6" name="Title 1"/>
          <p:cNvSpPr>
            <a:spLocks noGrp="1"/>
          </p:cNvSpPr>
          <p:nvPr>
            <p:ph type="title"/>
          </p:nvPr>
        </p:nvSpPr>
        <p:spPr>
          <a:xfrm>
            <a:off x="89755" y="267494"/>
            <a:ext cx="8964488" cy="742950"/>
          </a:xfrm>
        </p:spPr>
        <p:txBody>
          <a:bodyPr>
            <a:noAutofit/>
          </a:bodyPr>
          <a:lstStyle/>
          <a:p>
            <a:r>
              <a:rPr lang="en-US" sz="3600" dirty="0"/>
              <a:t>Cloud Computing – PaaS  </a:t>
            </a:r>
            <a:r>
              <a:rPr lang="en-US" sz="3200" dirty="0"/>
              <a:t>Platform as a Service </a:t>
            </a:r>
            <a:endParaRPr lang="en-US" sz="3600" dirty="0"/>
          </a:p>
        </p:txBody>
      </p:sp>
    </p:spTree>
    <p:extLst>
      <p:ext uri="{BB962C8B-B14F-4D97-AF65-F5344CB8AC3E}">
        <p14:creationId xmlns:p14="http://schemas.microsoft.com/office/powerpoint/2010/main" val="25423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5" y="1061860"/>
            <a:ext cx="8946741" cy="3958162"/>
          </a:xfrm>
        </p:spPr>
        <p:txBody>
          <a:bodyPr>
            <a:normAutofit fontScale="70000" lnSpcReduction="20000"/>
          </a:bodyPr>
          <a:lstStyle/>
          <a:p>
            <a:pPr>
              <a:lnSpc>
                <a:spcPct val="120000"/>
              </a:lnSpc>
            </a:pPr>
            <a:r>
              <a:rPr lang="en-US" dirty="0"/>
              <a:t>Software as a Service</a:t>
            </a:r>
            <a:r>
              <a:rPr lang="en-CA" dirty="0"/>
              <a:t> is an </a:t>
            </a:r>
            <a:r>
              <a:rPr lang="en-CA" b="1" dirty="0">
                <a:solidFill>
                  <a:schemeClr val="tx2"/>
                </a:solidFill>
              </a:rPr>
              <a:t>application </a:t>
            </a:r>
            <a:r>
              <a:rPr lang="en-CA" dirty="0"/>
              <a:t>delivered over a network / Internet. Companies run </a:t>
            </a:r>
            <a:r>
              <a:rPr lang="en-CA" sz="2400" dirty="0"/>
              <a:t>(a part of)</a:t>
            </a:r>
            <a:r>
              <a:rPr lang="en-CA" dirty="0"/>
              <a:t> their business on the service’s software. </a:t>
            </a:r>
            <a:br>
              <a:rPr lang="en-CA" dirty="0"/>
            </a:br>
            <a:r>
              <a:rPr lang="en-CA" dirty="0"/>
              <a:t>Users access the application remotely on smartphones, tablets, browsers.</a:t>
            </a:r>
          </a:p>
          <a:p>
            <a:pPr>
              <a:lnSpc>
                <a:spcPct val="120000"/>
              </a:lnSpc>
            </a:pPr>
            <a:r>
              <a:rPr lang="en-US" dirty="0" err="1"/>
              <a:t>SalesForce</a:t>
            </a:r>
            <a:r>
              <a:rPr lang="en-US" dirty="0"/>
              <a:t> CRM – the original SaaS for the </a:t>
            </a:r>
            <a:r>
              <a:rPr lang="en-GB" dirty="0"/>
              <a:t>front-office</a:t>
            </a:r>
            <a:endParaRPr lang="en-US" dirty="0"/>
          </a:p>
          <a:p>
            <a:pPr>
              <a:lnSpc>
                <a:spcPct val="120000"/>
              </a:lnSpc>
            </a:pPr>
            <a:r>
              <a:rPr lang="en-CA" dirty="0"/>
              <a:t>Back office SaaS – Payroll, Purchasing, Accounts Payable, Inventory and Billing, Accounts Receivable, General Ledger.</a:t>
            </a:r>
          </a:p>
          <a:p>
            <a:pPr>
              <a:lnSpc>
                <a:spcPct val="120000"/>
              </a:lnSpc>
            </a:pPr>
            <a:r>
              <a:rPr lang="en-CA" dirty="0">
                <a:solidFill>
                  <a:schemeClr val="tx2"/>
                </a:solidFill>
              </a:rPr>
              <a:t>Google Apps, Microsoft Office 365, </a:t>
            </a:r>
            <a:r>
              <a:rPr lang="en-CA" dirty="0" err="1">
                <a:solidFill>
                  <a:schemeClr val="tx2"/>
                </a:solidFill>
              </a:rPr>
              <a:t>BigBlueButton</a:t>
            </a:r>
            <a:endParaRPr lang="en-CA" dirty="0">
              <a:solidFill>
                <a:schemeClr val="tx2"/>
              </a:solidFill>
            </a:endParaRPr>
          </a:p>
          <a:p>
            <a:pPr>
              <a:lnSpc>
                <a:spcPct val="120000"/>
              </a:lnSpc>
            </a:pPr>
            <a:r>
              <a:rPr lang="en-CA" dirty="0">
                <a:solidFill>
                  <a:schemeClr val="tx2"/>
                </a:solidFill>
              </a:rPr>
              <a:t>Streaming services for consumers</a:t>
            </a:r>
            <a:endParaRPr lang="en-CA" dirty="0"/>
          </a:p>
          <a:p>
            <a:pPr>
              <a:lnSpc>
                <a:spcPct val="120000"/>
              </a:lnSpc>
            </a:pPr>
            <a:r>
              <a:rPr lang="en-CA" dirty="0"/>
              <a:t>eLearning: </a:t>
            </a:r>
            <a:r>
              <a:rPr lang="en-CA" dirty="0">
                <a:hlinkClick r:id="rId3"/>
              </a:rPr>
              <a:t>Cloud Computing Types</a:t>
            </a:r>
            <a:endParaRPr lang="en-CA" dirty="0"/>
          </a:p>
          <a:p>
            <a:pPr lvl="1">
              <a:lnSpc>
                <a:spcPct val="120000"/>
              </a:lnSpc>
              <a:spcBef>
                <a:spcPts val="600"/>
              </a:spcBef>
            </a:pPr>
            <a:r>
              <a:rPr lang="en-CA" dirty="0">
                <a:hlinkClick r:id="rId4"/>
              </a:rPr>
              <a:t>eLearning Tutorials</a:t>
            </a:r>
            <a:r>
              <a:rPr lang="en-CA" dirty="0"/>
              <a:t> </a:t>
            </a:r>
            <a:r>
              <a:rPr lang="en-CA" dirty="0">
                <a:hlinkClick r:id="rId5"/>
              </a:rPr>
              <a:t>Login</a:t>
            </a:r>
            <a:r>
              <a:rPr lang="en-CA" dirty="0"/>
              <a:t> </a:t>
            </a:r>
            <a:r>
              <a:rPr lang="en-CA" sz="2000" dirty="0"/>
              <a:t>needs Seneca </a:t>
            </a:r>
            <a:r>
              <a:rPr lang="en-CA" sz="2000" i="1" dirty="0"/>
              <a:t>and</a:t>
            </a:r>
            <a:r>
              <a:rPr lang="en-CA" sz="2000" dirty="0"/>
              <a:t> LinkedIn accounts</a:t>
            </a:r>
            <a:endParaRPr lang="en-CA" dirty="0"/>
          </a:p>
        </p:txBody>
      </p:sp>
      <p:sp>
        <p:nvSpPr>
          <p:cNvPr id="6" name="Title 1"/>
          <p:cNvSpPr>
            <a:spLocks noGrp="1"/>
          </p:cNvSpPr>
          <p:nvPr>
            <p:ph type="title"/>
          </p:nvPr>
        </p:nvSpPr>
        <p:spPr>
          <a:xfrm>
            <a:off x="89755" y="267494"/>
            <a:ext cx="8964488" cy="742950"/>
          </a:xfrm>
        </p:spPr>
        <p:txBody>
          <a:bodyPr>
            <a:noAutofit/>
          </a:bodyPr>
          <a:lstStyle/>
          <a:p>
            <a:r>
              <a:rPr lang="en-US" sz="3600" dirty="0"/>
              <a:t>Cloud Computing – SaaS  </a:t>
            </a:r>
            <a:r>
              <a:rPr lang="en-US" sz="3200" dirty="0"/>
              <a:t>Software as a Service</a:t>
            </a:r>
            <a:endParaRPr lang="en-US" sz="3600" dirty="0"/>
          </a:p>
        </p:txBody>
      </p:sp>
    </p:spTree>
    <p:extLst>
      <p:ext uri="{BB962C8B-B14F-4D97-AF65-F5344CB8AC3E}">
        <p14:creationId xmlns:p14="http://schemas.microsoft.com/office/powerpoint/2010/main" val="313401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5" y="987574"/>
            <a:ext cx="8946741" cy="3693000"/>
          </a:xfrm>
        </p:spPr>
        <p:txBody>
          <a:bodyPr>
            <a:normAutofit/>
          </a:bodyPr>
          <a:lstStyle/>
          <a:p>
            <a:r>
              <a:rPr lang="en-CA" dirty="0"/>
              <a:t>A peer-to-peer (P2P) network is </a:t>
            </a:r>
            <a:r>
              <a:rPr lang="en-CA" dirty="0">
                <a:solidFill>
                  <a:schemeClr val="tx2"/>
                </a:solidFill>
              </a:rPr>
              <a:t>two or more systems sharing resources without using a central server (no central authority)</a:t>
            </a:r>
            <a:r>
              <a:rPr lang="en-CA" dirty="0"/>
              <a:t>. </a:t>
            </a:r>
            <a:r>
              <a:rPr lang="en-CA" dirty="0" err="1"/>
              <a:t>BitTorrent</a:t>
            </a:r>
            <a:r>
              <a:rPr lang="en-CA" dirty="0"/>
              <a:t> protocol for file sharing</a:t>
            </a:r>
          </a:p>
          <a:p>
            <a:r>
              <a:rPr lang="en-CA" dirty="0"/>
              <a:t>Advantages: </a:t>
            </a:r>
            <a:r>
              <a:rPr lang="en-CA" dirty="0">
                <a:solidFill>
                  <a:schemeClr val="tx2"/>
                </a:solidFill>
              </a:rPr>
              <a:t>low cost, easy to install, and no need for skilled staff, expensive servers, high bandwidth</a:t>
            </a:r>
            <a:endParaRPr lang="en-CA" dirty="0"/>
          </a:p>
          <a:p>
            <a:r>
              <a:rPr lang="en-CA" dirty="0"/>
              <a:t>Disadvantages: </a:t>
            </a:r>
            <a:r>
              <a:rPr lang="en-CA" dirty="0">
                <a:solidFill>
                  <a:schemeClr val="tx2"/>
                </a:solidFill>
              </a:rPr>
              <a:t>difficulty of administration, issues of security + trust, performance, scalability, reliability</a:t>
            </a:r>
          </a:p>
          <a:p>
            <a:pPr lvl="1"/>
            <a:r>
              <a:rPr lang="en-CA" dirty="0">
                <a:solidFill>
                  <a:schemeClr val="tx2"/>
                </a:solidFill>
              </a:rPr>
              <a:t>Blockchain addresses security + trust</a:t>
            </a:r>
            <a:endParaRPr lang="en-CA" dirty="0"/>
          </a:p>
        </p:txBody>
      </p:sp>
      <p:sp>
        <p:nvSpPr>
          <p:cNvPr id="6" name="Title 1"/>
          <p:cNvSpPr>
            <a:spLocks noGrp="1"/>
          </p:cNvSpPr>
          <p:nvPr>
            <p:ph type="title"/>
          </p:nvPr>
        </p:nvSpPr>
        <p:spPr>
          <a:xfrm>
            <a:off x="89755" y="267494"/>
            <a:ext cx="8964488" cy="742950"/>
          </a:xfrm>
        </p:spPr>
        <p:txBody>
          <a:bodyPr>
            <a:noAutofit/>
          </a:bodyPr>
          <a:lstStyle/>
          <a:p>
            <a:r>
              <a:rPr lang="en-CA" sz="3600" dirty="0"/>
              <a:t>Peer to Peer and Blockchain need networks</a:t>
            </a:r>
            <a:endParaRPr lang="en-US" sz="3600" dirty="0"/>
          </a:p>
        </p:txBody>
      </p:sp>
    </p:spTree>
    <p:extLst>
      <p:ext uri="{BB962C8B-B14F-4D97-AF65-F5344CB8AC3E}">
        <p14:creationId xmlns:p14="http://schemas.microsoft.com/office/powerpoint/2010/main" val="266929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Agenda</a:t>
            </a:r>
          </a:p>
        </p:txBody>
      </p:sp>
      <p:sp>
        <p:nvSpPr>
          <p:cNvPr id="5" name="Content Placeholder 4"/>
          <p:cNvSpPr>
            <a:spLocks noGrp="1"/>
          </p:cNvSpPr>
          <p:nvPr>
            <p:ph idx="1"/>
          </p:nvPr>
        </p:nvSpPr>
        <p:spPr>
          <a:xfrm>
            <a:off x="971600" y="1200150"/>
            <a:ext cx="7715200" cy="3657600"/>
          </a:xfrm>
        </p:spPr>
        <p:txBody>
          <a:bodyPr>
            <a:normAutofit lnSpcReduction="10000"/>
          </a:bodyPr>
          <a:lstStyle/>
          <a:p>
            <a:pPr marL="0" indent="0">
              <a:buNone/>
            </a:pPr>
            <a:r>
              <a:rPr lang="en-CA" sz="2800" dirty="0"/>
              <a:t>Lecture:</a:t>
            </a:r>
          </a:p>
          <a:p>
            <a:r>
              <a:rPr lang="en-US" sz="2800" dirty="0">
                <a:solidFill>
                  <a:schemeClr val="tx2"/>
                </a:solidFill>
              </a:rPr>
              <a:t>Networks, Clients, Servers, </a:t>
            </a:r>
            <a:r>
              <a:rPr lang="en-US" sz="2800" dirty="0"/>
              <a:t>and </a:t>
            </a:r>
            <a:r>
              <a:rPr lang="en-US" sz="2800" dirty="0">
                <a:solidFill>
                  <a:schemeClr val="tx2"/>
                </a:solidFill>
              </a:rPr>
              <a:t>Services</a:t>
            </a:r>
            <a:endParaRPr lang="en-US" sz="2800" dirty="0"/>
          </a:p>
          <a:p>
            <a:pPr>
              <a:buClr>
                <a:srgbClr val="FDA023"/>
              </a:buClr>
            </a:pPr>
            <a:r>
              <a:rPr lang="en-US" sz="2800" dirty="0">
                <a:solidFill>
                  <a:srgbClr val="465E9C"/>
                </a:solidFill>
              </a:rPr>
              <a:t>Cloud Computing: IaaS, PaaS, and SaaS</a:t>
            </a:r>
            <a:r>
              <a:rPr lang="en-US" sz="2800" dirty="0">
                <a:solidFill>
                  <a:prstClr val="black"/>
                </a:solidFill>
              </a:rPr>
              <a:t>.</a:t>
            </a:r>
          </a:p>
          <a:p>
            <a:pPr lvl="1">
              <a:buClr>
                <a:srgbClr val="FDA023"/>
              </a:buClr>
            </a:pPr>
            <a:r>
              <a:rPr lang="en-US" sz="2400" u="sng" dirty="0">
                <a:solidFill>
                  <a:prstClr val="black"/>
                </a:solidFill>
              </a:rPr>
              <a:t>I</a:t>
            </a:r>
            <a:r>
              <a:rPr lang="en-US" sz="2400" dirty="0">
                <a:solidFill>
                  <a:prstClr val="black"/>
                </a:solidFill>
              </a:rPr>
              <a:t>nfrastructure | </a:t>
            </a:r>
            <a:r>
              <a:rPr lang="en-US" sz="2400" u="sng" dirty="0">
                <a:solidFill>
                  <a:prstClr val="black"/>
                </a:solidFill>
              </a:rPr>
              <a:t>P</a:t>
            </a:r>
            <a:r>
              <a:rPr lang="en-US" sz="2400" dirty="0">
                <a:solidFill>
                  <a:prstClr val="black"/>
                </a:solidFill>
              </a:rPr>
              <a:t>latform | </a:t>
            </a:r>
            <a:r>
              <a:rPr lang="en-US" sz="2400" u="sng" dirty="0">
                <a:solidFill>
                  <a:prstClr val="black"/>
                </a:solidFill>
              </a:rPr>
              <a:t>S</a:t>
            </a:r>
            <a:r>
              <a:rPr lang="en-US" sz="2400" dirty="0">
                <a:solidFill>
                  <a:prstClr val="black"/>
                </a:solidFill>
              </a:rPr>
              <a:t>oftware </a:t>
            </a:r>
            <a:r>
              <a:rPr lang="en-US" sz="2400" u="sng" dirty="0">
                <a:solidFill>
                  <a:prstClr val="black"/>
                </a:solidFill>
              </a:rPr>
              <a:t>a</a:t>
            </a:r>
            <a:r>
              <a:rPr lang="en-US" sz="2400" dirty="0">
                <a:solidFill>
                  <a:prstClr val="black"/>
                </a:solidFill>
              </a:rPr>
              <a:t>s </a:t>
            </a:r>
            <a:r>
              <a:rPr lang="en-US" sz="2400" u="sng" dirty="0">
                <a:solidFill>
                  <a:prstClr val="black"/>
                </a:solidFill>
              </a:rPr>
              <a:t>a</a:t>
            </a:r>
            <a:r>
              <a:rPr lang="en-US" sz="2400" dirty="0">
                <a:solidFill>
                  <a:prstClr val="black"/>
                </a:solidFill>
              </a:rPr>
              <a:t> </a:t>
            </a:r>
            <a:r>
              <a:rPr lang="en-US" sz="2400" u="sng" dirty="0">
                <a:solidFill>
                  <a:prstClr val="black"/>
                </a:solidFill>
              </a:rPr>
              <a:t>S</a:t>
            </a:r>
            <a:r>
              <a:rPr lang="en-US" sz="2400" dirty="0">
                <a:solidFill>
                  <a:prstClr val="black"/>
                </a:solidFill>
              </a:rPr>
              <a:t>ervice</a:t>
            </a:r>
          </a:p>
          <a:p>
            <a:pPr>
              <a:buClr>
                <a:srgbClr val="FDA023"/>
              </a:buClr>
            </a:pPr>
            <a:r>
              <a:rPr lang="en-US" sz="2800" dirty="0">
                <a:solidFill>
                  <a:prstClr val="black"/>
                </a:solidFill>
              </a:rPr>
              <a:t>"OMG, I have </a:t>
            </a:r>
            <a:r>
              <a:rPr lang="en-US" sz="2800" i="1" dirty="0">
                <a:solidFill>
                  <a:prstClr val="black"/>
                </a:solidFill>
              </a:rPr>
              <a:t>no internet!</a:t>
            </a:r>
            <a:r>
              <a:rPr lang="en-US" sz="2800" dirty="0">
                <a:solidFill>
                  <a:prstClr val="black"/>
                </a:solidFill>
              </a:rPr>
              <a:t>" </a:t>
            </a:r>
            <a:br>
              <a:rPr lang="en-US" sz="2800" dirty="0">
                <a:solidFill>
                  <a:prstClr val="black"/>
                </a:solidFill>
              </a:rPr>
            </a:br>
            <a:r>
              <a:rPr lang="en-US" sz="2800" dirty="0">
                <a:solidFill>
                  <a:prstClr val="black"/>
                </a:solidFill>
              </a:rPr>
              <a:t>What tech &amp; organization are needed to make the internet work for delivery of the many things we get?</a:t>
            </a:r>
          </a:p>
        </p:txBody>
      </p:sp>
      <p:pic>
        <p:nvPicPr>
          <p:cNvPr id="27" name="Picture 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871" y="1232281"/>
            <a:ext cx="359863" cy="360040"/>
          </a:xfrm>
          <a:prstGeom prst="rect">
            <a:avLst/>
          </a:prstGeom>
        </p:spPr>
      </p:pic>
    </p:spTree>
    <p:extLst>
      <p:ext uri="{BB962C8B-B14F-4D97-AF65-F5344CB8AC3E}">
        <p14:creationId xmlns:p14="http://schemas.microsoft.com/office/powerpoint/2010/main" val="119803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8964488" cy="742950"/>
          </a:xfrm>
        </p:spPr>
        <p:txBody>
          <a:bodyPr>
            <a:noAutofit/>
          </a:bodyPr>
          <a:lstStyle/>
          <a:p>
            <a:pPr algn="ctr"/>
            <a:r>
              <a:rPr lang="en-US" dirty="0"/>
              <a:t>What is the impact of technology?</a:t>
            </a:r>
          </a:p>
        </p:txBody>
      </p:sp>
      <p:sp>
        <p:nvSpPr>
          <p:cNvPr id="2" name="TextBox 1">
            <a:extLst>
              <a:ext uri="{FF2B5EF4-FFF2-40B4-BE49-F238E27FC236}">
                <a16:creationId xmlns:a16="http://schemas.microsoft.com/office/drawing/2014/main" id="{919552DE-5C1B-4CD9-8094-12C06A02DDE2}"/>
              </a:ext>
            </a:extLst>
          </p:cNvPr>
          <p:cNvSpPr txBox="1"/>
          <p:nvPr/>
        </p:nvSpPr>
        <p:spPr>
          <a:xfrm>
            <a:off x="539552" y="1347614"/>
            <a:ext cx="7992888" cy="3785652"/>
          </a:xfrm>
          <a:prstGeom prst="rect">
            <a:avLst/>
          </a:prstGeom>
          <a:noFill/>
        </p:spPr>
        <p:txBody>
          <a:bodyPr wrap="square" rtlCol="0">
            <a:spAutoFit/>
          </a:bodyPr>
          <a:lstStyle/>
          <a:p>
            <a:r>
              <a:rPr lang="en-US" sz="2400" b="1" dirty="0"/>
              <a:t>Technology disrupts the ecology of space and time, even human relationships.</a:t>
            </a:r>
          </a:p>
          <a:p>
            <a:endParaRPr lang="en-US" sz="2400" b="1" dirty="0"/>
          </a:p>
          <a:p>
            <a:r>
              <a:rPr lang="en-US" sz="2400" b="1" dirty="0"/>
              <a:t>When you move bits instead of atoms, things </a:t>
            </a:r>
            <a:r>
              <a:rPr lang="en-US" sz="2400" b="1" i="1" dirty="0"/>
              <a:t>change</a:t>
            </a:r>
            <a:r>
              <a:rPr lang="en-US" sz="2400" b="1" dirty="0"/>
              <a:t>.</a:t>
            </a:r>
          </a:p>
          <a:p>
            <a:endParaRPr lang="en-US" sz="2400" b="1" dirty="0"/>
          </a:p>
          <a:p>
            <a:r>
              <a:rPr lang="en-US" sz="2400" b="1" dirty="0"/>
              <a:t>A high bandwidth, generally reliable Internet enabling streaming services &amp; subscription software are examples.</a:t>
            </a:r>
          </a:p>
          <a:p>
            <a:endParaRPr lang="en-US" sz="2400" b="1" dirty="0"/>
          </a:p>
          <a:p>
            <a:endParaRPr lang="en-CA" sz="2400" b="1" dirty="0"/>
          </a:p>
        </p:txBody>
      </p:sp>
    </p:spTree>
    <p:extLst>
      <p:ext uri="{BB962C8B-B14F-4D97-AF65-F5344CB8AC3E}">
        <p14:creationId xmlns:p14="http://schemas.microsoft.com/office/powerpoint/2010/main" val="37747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background info</a:t>
            </a:r>
            <a:br>
              <a:rPr lang="en-US" sz="6000" dirty="0"/>
            </a:br>
            <a:r>
              <a:rPr lang="en-US" sz="6000" dirty="0"/>
              <a:t>in following notes</a:t>
            </a:r>
            <a:br>
              <a:rPr lang="en-US" sz="6000" dirty="0"/>
            </a:br>
            <a:r>
              <a:rPr lang="en-US" sz="6000" dirty="0"/>
              <a:t>~ not on the quiz ~</a:t>
            </a:r>
          </a:p>
        </p:txBody>
      </p:sp>
      <p:sp>
        <p:nvSpPr>
          <p:cNvPr id="7" name="Title 1"/>
          <p:cNvSpPr>
            <a:spLocks noGrp="1"/>
          </p:cNvSpPr>
          <p:nvPr>
            <p:ph type="title"/>
          </p:nvPr>
        </p:nvSpPr>
        <p:spPr>
          <a:xfrm>
            <a:off x="89755" y="339502"/>
            <a:ext cx="8964488" cy="742950"/>
          </a:xfrm>
        </p:spPr>
        <p:txBody>
          <a:bodyPr>
            <a:noAutofit/>
          </a:bodyPr>
          <a:lstStyle/>
          <a:p>
            <a:pPr algn="ctr"/>
            <a:r>
              <a:rPr lang="en-US" dirty="0"/>
              <a:t>Notes – not on the quiz</a:t>
            </a:r>
          </a:p>
        </p:txBody>
      </p:sp>
    </p:spTree>
    <p:extLst>
      <p:ext uri="{BB962C8B-B14F-4D97-AF65-F5344CB8AC3E}">
        <p14:creationId xmlns:p14="http://schemas.microsoft.com/office/powerpoint/2010/main" val="3469219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 descr="A close up of a logo&#10;&#10;Description automatically generated">
            <a:extLst>
              <a:ext uri="{FF2B5EF4-FFF2-40B4-BE49-F238E27FC236}">
                <a16:creationId xmlns:a16="http://schemas.microsoft.com/office/drawing/2014/main" id="{09B8DEDE-C70C-45CC-B8EB-2A0143E88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635" y="642938"/>
            <a:ext cx="5947172" cy="3857625"/>
          </a:xfrm>
          <a:prstGeom prst="rect">
            <a:avLst/>
          </a:prstGeom>
        </p:spPr>
      </p:pic>
      <p:sp>
        <p:nvSpPr>
          <p:cNvPr id="6" name="TextBox 5">
            <a:extLst>
              <a:ext uri="{FF2B5EF4-FFF2-40B4-BE49-F238E27FC236}">
                <a16:creationId xmlns:a16="http://schemas.microsoft.com/office/drawing/2014/main" id="{BE3F419E-2E57-4429-9561-D2F0CB299BEF}"/>
              </a:ext>
            </a:extLst>
          </p:cNvPr>
          <p:cNvSpPr txBox="1"/>
          <p:nvPr/>
        </p:nvSpPr>
        <p:spPr>
          <a:xfrm>
            <a:off x="4172299" y="4029912"/>
            <a:ext cx="589157" cy="323165"/>
          </a:xfrm>
          <a:prstGeom prst="rect">
            <a:avLst/>
          </a:prstGeom>
          <a:solidFill>
            <a:schemeClr val="bg1"/>
          </a:solidFill>
        </p:spPr>
        <p:txBody>
          <a:bodyPr wrap="square" rtlCol="0">
            <a:spAutoFit/>
          </a:bodyPr>
          <a:lstStyle/>
          <a:p>
            <a:pPr defTabSz="685800"/>
            <a:r>
              <a:rPr lang="en-CA" sz="1500" dirty="0">
                <a:solidFill>
                  <a:prstClr val="black"/>
                </a:solidFill>
                <a:latin typeface="Arial"/>
              </a:rPr>
              <a:t>100</a:t>
            </a:r>
          </a:p>
        </p:txBody>
      </p:sp>
      <p:sp>
        <p:nvSpPr>
          <p:cNvPr id="2" name="TextBox 1">
            <a:extLst>
              <a:ext uri="{FF2B5EF4-FFF2-40B4-BE49-F238E27FC236}">
                <a16:creationId xmlns:a16="http://schemas.microsoft.com/office/drawing/2014/main" id="{1F3AD409-A7E3-482A-AE0B-FCDD290E48D2}"/>
              </a:ext>
            </a:extLst>
          </p:cNvPr>
          <p:cNvSpPr txBox="1"/>
          <p:nvPr/>
        </p:nvSpPr>
        <p:spPr>
          <a:xfrm>
            <a:off x="1655677" y="465516"/>
            <a:ext cx="5947172" cy="300082"/>
          </a:xfrm>
          <a:prstGeom prst="rect">
            <a:avLst/>
          </a:prstGeom>
          <a:noFill/>
        </p:spPr>
        <p:txBody>
          <a:bodyPr wrap="square" rtlCol="0">
            <a:spAutoFit/>
          </a:bodyPr>
          <a:lstStyle/>
          <a:p>
            <a:pPr algn="ctr" defTabSz="685800"/>
            <a:r>
              <a:rPr lang="en-CA" sz="1350" b="1" dirty="0">
                <a:solidFill>
                  <a:prstClr val="black"/>
                </a:solidFill>
                <a:latin typeface="Arial"/>
              </a:rPr>
              <a:t>ICT has a great many languages and countless ways to do things.</a:t>
            </a:r>
          </a:p>
        </p:txBody>
      </p:sp>
    </p:spTree>
    <p:extLst>
      <p:ext uri="{BB962C8B-B14F-4D97-AF65-F5344CB8AC3E}">
        <p14:creationId xmlns:p14="http://schemas.microsoft.com/office/powerpoint/2010/main" val="3909554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 descr="Programmers' IQ ">
            <a:extLst>
              <a:ext uri="{FF2B5EF4-FFF2-40B4-BE49-F238E27FC236}">
                <a16:creationId xmlns:a16="http://schemas.microsoft.com/office/drawing/2014/main" id="{319228F7-8154-41C6-8A5C-E992359DD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194" y="642938"/>
            <a:ext cx="5947172" cy="3857625"/>
          </a:xfrm>
          <a:prstGeom prst="rect">
            <a:avLst/>
          </a:prstGeom>
        </p:spPr>
      </p:pic>
      <p:sp>
        <p:nvSpPr>
          <p:cNvPr id="2" name="TextBox 1">
            <a:extLst>
              <a:ext uri="{FF2B5EF4-FFF2-40B4-BE49-F238E27FC236}">
                <a16:creationId xmlns:a16="http://schemas.microsoft.com/office/drawing/2014/main" id="{6931288C-5EA9-4F6D-8418-ABDBA14529D9}"/>
              </a:ext>
            </a:extLst>
          </p:cNvPr>
          <p:cNvSpPr txBox="1"/>
          <p:nvPr/>
        </p:nvSpPr>
        <p:spPr>
          <a:xfrm>
            <a:off x="1655677" y="465517"/>
            <a:ext cx="5947172" cy="530915"/>
          </a:xfrm>
          <a:prstGeom prst="rect">
            <a:avLst/>
          </a:prstGeom>
          <a:noFill/>
        </p:spPr>
        <p:txBody>
          <a:bodyPr wrap="square" rtlCol="0">
            <a:spAutoFit/>
          </a:bodyPr>
          <a:lstStyle/>
          <a:p>
            <a:pPr algn="ctr" defTabSz="685800"/>
            <a:r>
              <a:rPr lang="en-CA" sz="1350" b="1" dirty="0">
                <a:solidFill>
                  <a:prstClr val="black"/>
                </a:solidFill>
                <a:latin typeface="Arial"/>
              </a:rPr>
              <a:t>ICT has a great many languages and countless ways to do things.</a:t>
            </a:r>
            <a:br>
              <a:rPr lang="en-CA" sz="1350" b="1" dirty="0">
                <a:solidFill>
                  <a:prstClr val="black"/>
                </a:solidFill>
                <a:latin typeface="Arial"/>
              </a:rPr>
            </a:br>
            <a:r>
              <a:rPr lang="en-CA" sz="1500" b="1" dirty="0">
                <a:solidFill>
                  <a:srgbClr val="F08A02"/>
                </a:solidFill>
                <a:latin typeface="Arial"/>
              </a:rPr>
              <a:t>This is partly why.</a:t>
            </a:r>
            <a:endParaRPr lang="en-CA" sz="1350" b="1" dirty="0">
              <a:solidFill>
                <a:srgbClr val="F08A02"/>
              </a:solidFill>
              <a:latin typeface="Arial"/>
            </a:endParaRPr>
          </a:p>
        </p:txBody>
      </p:sp>
      <p:sp>
        <p:nvSpPr>
          <p:cNvPr id="4" name="TextBox 3">
            <a:extLst>
              <a:ext uri="{FF2B5EF4-FFF2-40B4-BE49-F238E27FC236}">
                <a16:creationId xmlns:a16="http://schemas.microsoft.com/office/drawing/2014/main" id="{A2F904A3-6E69-4A11-A042-85E6C4760004}"/>
              </a:ext>
            </a:extLst>
          </p:cNvPr>
          <p:cNvSpPr txBox="1"/>
          <p:nvPr/>
        </p:nvSpPr>
        <p:spPr>
          <a:xfrm>
            <a:off x="4821061" y="4029912"/>
            <a:ext cx="589157" cy="323165"/>
          </a:xfrm>
          <a:prstGeom prst="rect">
            <a:avLst/>
          </a:prstGeom>
          <a:solidFill>
            <a:schemeClr val="bg1"/>
          </a:solidFill>
        </p:spPr>
        <p:txBody>
          <a:bodyPr wrap="square" rtlCol="0">
            <a:spAutoFit/>
          </a:bodyPr>
          <a:lstStyle/>
          <a:p>
            <a:pPr defTabSz="685800"/>
            <a:r>
              <a:rPr lang="en-CA" sz="1500" dirty="0">
                <a:solidFill>
                  <a:prstClr val="black"/>
                </a:solidFill>
                <a:latin typeface="Arial"/>
              </a:rPr>
              <a:t>110</a:t>
            </a:r>
          </a:p>
        </p:txBody>
      </p:sp>
      <p:sp>
        <p:nvSpPr>
          <p:cNvPr id="3" name="Oval 2">
            <a:extLst>
              <a:ext uri="{FF2B5EF4-FFF2-40B4-BE49-F238E27FC236}">
                <a16:creationId xmlns:a16="http://schemas.microsoft.com/office/drawing/2014/main" id="{6158E671-0251-F87A-672B-097EA614AF5C}"/>
              </a:ext>
            </a:extLst>
          </p:cNvPr>
          <p:cNvSpPr/>
          <p:nvPr/>
        </p:nvSpPr>
        <p:spPr>
          <a:xfrm>
            <a:off x="4690138" y="4025743"/>
            <a:ext cx="720080" cy="323165"/>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13695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 descr="A close up of a logo&#10;&#10;Description automatically generated">
            <a:extLst>
              <a:ext uri="{FF2B5EF4-FFF2-40B4-BE49-F238E27FC236}">
                <a16:creationId xmlns:a16="http://schemas.microsoft.com/office/drawing/2014/main" id="{DFCB3285-3D99-4A39-9D78-E2A6F34CE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01" y="642938"/>
            <a:ext cx="5947172" cy="3857625"/>
          </a:xfrm>
          <a:prstGeom prst="rect">
            <a:avLst/>
          </a:prstGeom>
        </p:spPr>
      </p:pic>
      <p:sp>
        <p:nvSpPr>
          <p:cNvPr id="2" name="TextBox 1">
            <a:extLst>
              <a:ext uri="{FF2B5EF4-FFF2-40B4-BE49-F238E27FC236}">
                <a16:creationId xmlns:a16="http://schemas.microsoft.com/office/drawing/2014/main" id="{F9942EA7-3B89-401D-923E-1A5D4F741F95}"/>
              </a:ext>
            </a:extLst>
          </p:cNvPr>
          <p:cNvSpPr txBox="1"/>
          <p:nvPr/>
        </p:nvSpPr>
        <p:spPr>
          <a:xfrm>
            <a:off x="1655677" y="465517"/>
            <a:ext cx="5947172" cy="4255011"/>
          </a:xfrm>
          <a:prstGeom prst="rect">
            <a:avLst/>
          </a:prstGeom>
          <a:noFill/>
        </p:spPr>
        <p:txBody>
          <a:bodyPr wrap="square" rtlCol="0">
            <a:spAutoFit/>
          </a:bodyPr>
          <a:lstStyle/>
          <a:p>
            <a:pPr algn="ctr" defTabSz="685800"/>
            <a:r>
              <a:rPr lang="en-CA" sz="1350" b="1" dirty="0">
                <a:solidFill>
                  <a:prstClr val="black"/>
                </a:solidFill>
                <a:latin typeface="Arial"/>
              </a:rPr>
              <a:t>Why does ICT have many languages and countless ways to do things?</a:t>
            </a:r>
            <a:br>
              <a:rPr lang="en-CA" sz="1350" b="1" dirty="0">
                <a:solidFill>
                  <a:prstClr val="black"/>
                </a:solidFill>
                <a:latin typeface="Arial"/>
              </a:rPr>
            </a:br>
            <a:r>
              <a:rPr lang="en-CA" sz="1350" b="1" dirty="0">
                <a:solidFill>
                  <a:srgbClr val="F08A02"/>
                </a:solidFill>
                <a:latin typeface="Arial"/>
              </a:rPr>
              <a:t>This is the other part.</a:t>
            </a:r>
          </a:p>
          <a:p>
            <a:pPr algn="r" defTabSz="685800"/>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br>
              <a:rPr lang="en-CA" sz="1350" b="1" dirty="0">
                <a:solidFill>
                  <a:srgbClr val="F08A02"/>
                </a:solidFill>
                <a:latin typeface="Arial"/>
              </a:rPr>
            </a:br>
            <a:r>
              <a:rPr lang="en-CA" sz="1400" b="1" dirty="0">
                <a:solidFill>
                  <a:srgbClr val="F08A02"/>
                </a:solidFill>
                <a:latin typeface="Arial"/>
              </a:rPr>
              <a:t>Most programmers rate themselves above average.</a:t>
            </a:r>
            <a:endParaRPr lang="en-CA" sz="1350" b="1" dirty="0">
              <a:solidFill>
                <a:prstClr val="black"/>
              </a:solidFill>
              <a:latin typeface="Arial"/>
            </a:endParaRPr>
          </a:p>
        </p:txBody>
      </p:sp>
      <p:sp>
        <p:nvSpPr>
          <p:cNvPr id="4" name="TextBox 3">
            <a:extLst>
              <a:ext uri="{FF2B5EF4-FFF2-40B4-BE49-F238E27FC236}">
                <a16:creationId xmlns:a16="http://schemas.microsoft.com/office/drawing/2014/main" id="{2F1FBE7C-6C37-4CB5-BE32-B2BEB36C6FCD}"/>
              </a:ext>
            </a:extLst>
          </p:cNvPr>
          <p:cNvSpPr txBox="1"/>
          <p:nvPr/>
        </p:nvSpPr>
        <p:spPr>
          <a:xfrm>
            <a:off x="4821061" y="4029912"/>
            <a:ext cx="589157" cy="323165"/>
          </a:xfrm>
          <a:prstGeom prst="rect">
            <a:avLst/>
          </a:prstGeom>
          <a:solidFill>
            <a:schemeClr val="bg1"/>
          </a:solidFill>
        </p:spPr>
        <p:txBody>
          <a:bodyPr wrap="square" rtlCol="0">
            <a:spAutoFit/>
          </a:bodyPr>
          <a:lstStyle/>
          <a:p>
            <a:pPr defTabSz="685800"/>
            <a:r>
              <a:rPr lang="en-CA" sz="1500" dirty="0">
                <a:solidFill>
                  <a:prstClr val="black"/>
                </a:solidFill>
                <a:latin typeface="Arial"/>
              </a:rPr>
              <a:t>110</a:t>
            </a:r>
          </a:p>
        </p:txBody>
      </p:sp>
    </p:spTree>
    <p:extLst>
      <p:ext uri="{BB962C8B-B14F-4D97-AF65-F5344CB8AC3E}">
        <p14:creationId xmlns:p14="http://schemas.microsoft.com/office/powerpoint/2010/main" val="2228059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2D6A-62F2-446C-97C5-FDCD21DBAE84}"/>
              </a:ext>
            </a:extLst>
          </p:cNvPr>
          <p:cNvSpPr>
            <a:spLocks noGrp="1"/>
          </p:cNvSpPr>
          <p:nvPr>
            <p:ph type="title"/>
          </p:nvPr>
        </p:nvSpPr>
        <p:spPr>
          <a:xfrm>
            <a:off x="457200" y="400050"/>
            <a:ext cx="8229600" cy="1307604"/>
          </a:xfrm>
        </p:spPr>
        <p:txBody>
          <a:bodyPr>
            <a:normAutofit fontScale="90000"/>
          </a:bodyPr>
          <a:lstStyle/>
          <a:p>
            <a:pPr algn="ctr"/>
            <a:r>
              <a:rPr lang="en-CA" dirty="0"/>
              <a:t>Cloud Organization:</a:t>
            </a:r>
            <a:br>
              <a:rPr lang="en-CA" dirty="0"/>
            </a:br>
            <a:r>
              <a:rPr lang="en-CA" dirty="0"/>
              <a:t>Virtual Machines and Containers</a:t>
            </a:r>
          </a:p>
        </p:txBody>
      </p:sp>
      <p:pic>
        <p:nvPicPr>
          <p:cNvPr id="6" name="Picture 5">
            <a:extLst>
              <a:ext uri="{FF2B5EF4-FFF2-40B4-BE49-F238E27FC236}">
                <a16:creationId xmlns:a16="http://schemas.microsoft.com/office/drawing/2014/main" id="{64500246-A8A4-4334-A8FC-BC898AB15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645" y="1814590"/>
            <a:ext cx="3326343" cy="298940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F262BEA-230A-44AE-8554-ABFEF62199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0016" y="1814590"/>
            <a:ext cx="3334340" cy="2989408"/>
          </a:xfrm>
          <a:prstGeom prst="rect">
            <a:avLst/>
          </a:prstGeom>
        </p:spPr>
      </p:pic>
    </p:spTree>
    <p:extLst>
      <p:ext uri="{BB962C8B-B14F-4D97-AF65-F5344CB8AC3E}">
        <p14:creationId xmlns:p14="http://schemas.microsoft.com/office/powerpoint/2010/main" val="110980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CD20C-7A25-47B4-B231-9BF5DC8FEB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82" y="1024167"/>
            <a:ext cx="5399424" cy="2699712"/>
          </a:xfrm>
          <a:prstGeom prst="rect">
            <a:avLst/>
          </a:prstGeom>
        </p:spPr>
      </p:pic>
      <p:sp>
        <p:nvSpPr>
          <p:cNvPr id="2" name="TextBox 1">
            <a:extLst>
              <a:ext uri="{FF2B5EF4-FFF2-40B4-BE49-F238E27FC236}">
                <a16:creationId xmlns:a16="http://schemas.microsoft.com/office/drawing/2014/main" id="{F1BB0937-99C4-8DC0-BC64-DA94812456A4}"/>
              </a:ext>
            </a:extLst>
          </p:cNvPr>
          <p:cNvSpPr txBox="1"/>
          <p:nvPr/>
        </p:nvSpPr>
        <p:spPr>
          <a:xfrm>
            <a:off x="971600" y="411510"/>
            <a:ext cx="7848872" cy="646331"/>
          </a:xfrm>
          <a:prstGeom prst="rect">
            <a:avLst/>
          </a:prstGeom>
          <a:noFill/>
        </p:spPr>
        <p:txBody>
          <a:bodyPr wrap="square" rtlCol="0">
            <a:spAutoFit/>
          </a:bodyPr>
          <a:lstStyle/>
          <a:p>
            <a:pPr defTabSz="180000"/>
            <a:r>
              <a:rPr lang="en-US" dirty="0">
                <a:latin typeface="Open Sans" panose="020B0606030504020204" pitchFamily="34" charset="0"/>
                <a:ea typeface="Open Sans" panose="020B0606030504020204" pitchFamily="34" charset="0"/>
                <a:cs typeface="Open Sans" panose="020B0606030504020204" pitchFamily="34" charset="0"/>
                <a:hlinkClick r:id="rId4"/>
              </a:rPr>
              <a:t>Seneca's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hlinkClick r:id="rId5"/>
              </a:rPr>
              <a:t>Open Source Technology for Emerging Platforms</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hlinkClick r:id="rId6"/>
              </a:rPr>
              <a:t>OSTEP</a:t>
            </a:r>
            <a:r>
              <a:rPr lang="en-US" dirty="0">
                <a:latin typeface="Open Sans" panose="020B0606030504020204" pitchFamily="34" charset="0"/>
                <a:ea typeface="Open Sans" panose="020B0606030504020204" pitchFamily="34" charset="0"/>
                <a:cs typeface="Open Sans" panose="020B0606030504020204" pitchFamily="34" charset="0"/>
              </a:rPr>
              <a:t>)</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	</a:t>
            </a:r>
            <a:r>
              <a:rPr lang="en-GB" b="0" i="0" dirty="0">
                <a:solidFill>
                  <a:srgbClr val="333333"/>
                </a:solidFill>
                <a:effectLst/>
                <a:latin typeface="Open Sans" panose="020B0606030504020204" pitchFamily="34" charset="0"/>
              </a:rPr>
              <a:t>and 			</a:t>
            </a:r>
            <a:r>
              <a:rPr lang="en-GB" b="0" i="0" dirty="0">
                <a:solidFill>
                  <a:srgbClr val="333333"/>
                </a:solidFill>
                <a:effectLst/>
                <a:latin typeface="Open Sans" panose="020B0606030504020204" pitchFamily="34" charset="0"/>
                <a:hlinkClick r:id="rId7"/>
              </a:rPr>
              <a:t>Centre for Innovation in AI Technology</a:t>
            </a:r>
            <a:r>
              <a:rPr lang="en-GB" b="0" i="0" dirty="0">
                <a:solidFill>
                  <a:srgbClr val="333333"/>
                </a:solidFill>
                <a:effectLst/>
                <a:latin typeface="Open Sans" panose="020B0606030504020204" pitchFamily="34" charset="0"/>
              </a:rPr>
              <a:t> (</a:t>
            </a:r>
            <a:r>
              <a:rPr lang="en-GB" b="0" i="0" dirty="0">
                <a:solidFill>
                  <a:srgbClr val="333333"/>
                </a:solidFill>
                <a:effectLst/>
                <a:latin typeface="Open Sans" panose="020B0606030504020204" pitchFamily="34" charset="0"/>
                <a:hlinkClick r:id="rId8"/>
              </a:rPr>
              <a:t>CIAIT</a:t>
            </a:r>
            <a:r>
              <a:rPr lang="en-GB" b="0" i="0" dirty="0">
                <a:solidFill>
                  <a:srgbClr val="333333"/>
                </a:solidFill>
                <a:effectLst/>
                <a:latin typeface="Open Sans" panose="020B0606030504020204" pitchFamily="34" charset="0"/>
              </a:rPr>
              <a:t>)</a:t>
            </a:r>
            <a:endParaRPr lang="en-CA" dirty="0"/>
          </a:p>
        </p:txBody>
      </p:sp>
      <p:sp>
        <p:nvSpPr>
          <p:cNvPr id="4" name="TextBox 3">
            <a:extLst>
              <a:ext uri="{FF2B5EF4-FFF2-40B4-BE49-F238E27FC236}">
                <a16:creationId xmlns:a16="http://schemas.microsoft.com/office/drawing/2014/main" id="{17D50442-CB39-9C1D-2581-24B00DBD7970}"/>
              </a:ext>
            </a:extLst>
          </p:cNvPr>
          <p:cNvSpPr txBox="1"/>
          <p:nvPr/>
        </p:nvSpPr>
        <p:spPr>
          <a:xfrm>
            <a:off x="5220072" y="1301165"/>
            <a:ext cx="3744416" cy="2677656"/>
          </a:xfrm>
          <a:prstGeom prst="rect">
            <a:avLst/>
          </a:prstGeom>
          <a:noFill/>
        </p:spPr>
        <p:txBody>
          <a:bodyPr wrap="square" rtlCol="0">
            <a:spAutoFit/>
          </a:bodyPr>
          <a:lstStyle/>
          <a:p>
            <a:pPr marL="285750" indent="-285750">
              <a:buFont typeface="Arial" panose="020B0604020202020204" pitchFamily="34" charset="0"/>
              <a:buChar char="•"/>
            </a:pPr>
            <a:r>
              <a:rPr lang="en-CA" sz="1400" dirty="0">
                <a:latin typeface="Open Sans" panose="020B0606030504020204" pitchFamily="34" charset="0"/>
                <a:ea typeface="Open Sans" panose="020B0606030504020204" pitchFamily="34" charset="0"/>
                <a:cs typeface="Open Sans" panose="020B0606030504020204" pitchFamily="34" charset="0"/>
              </a:rPr>
              <a:t>hyperscale ARM™ servers</a:t>
            </a:r>
          </a:p>
          <a:p>
            <a:pPr marL="285750" indent="-285750">
              <a:buFont typeface="Arial" panose="020B0604020202020204" pitchFamily="34" charset="0"/>
              <a:buChar char="•"/>
            </a:pPr>
            <a:r>
              <a:rPr lang="en-US" sz="1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DevOps (integrated Development and Operations)</a:t>
            </a:r>
          </a:p>
          <a:p>
            <a:pPr marL="285750" indent="-285750">
              <a:buFont typeface="Arial" panose="020B0604020202020204" pitchFamily="34" charset="0"/>
              <a:buChar char="•"/>
            </a:pPr>
            <a:r>
              <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rPr>
              <a:t>Data Lake for </a:t>
            </a:r>
            <a:r>
              <a:rPr lang="en-GB" sz="1400" b="0" i="0" dirty="0">
                <a:solidFill>
                  <a:srgbClr val="333333"/>
                </a:solidFill>
                <a:effectLst/>
                <a:latin typeface="Open Sans" panose="020B0606030504020204" pitchFamily="34" charset="0"/>
                <a:hlinkClick r:id="rId9"/>
              </a:rPr>
              <a:t>smart buildings</a:t>
            </a:r>
            <a:r>
              <a:rPr lang="en-GB" sz="1400" b="0" i="0" dirty="0">
                <a:solidFill>
                  <a:srgbClr val="333333"/>
                </a:solidFill>
                <a:effectLst/>
                <a:latin typeface="Open Sans" panose="020B0606030504020204" pitchFamily="34" charset="0"/>
              </a:rPr>
              <a:t> analytics</a:t>
            </a:r>
          </a:p>
          <a:p>
            <a:pPr marL="285750" indent="-285750">
              <a:buFont typeface="Arial" panose="020B0604020202020204" pitchFamily="34" charset="0"/>
              <a:buChar char="•"/>
            </a:pPr>
            <a:r>
              <a:rPr lang="en-US" sz="1400" b="0" i="0" dirty="0">
                <a:solidFill>
                  <a:srgbClr val="333333"/>
                </a:solidFill>
                <a:effectLst/>
                <a:latin typeface="Open Sans" panose="020B0606030504020204" pitchFamily="34" charset="0"/>
                <a:hlinkClick r:id="rId10"/>
              </a:rPr>
              <a:t>Intelligent Radio</a:t>
            </a:r>
            <a:r>
              <a:rPr lang="en-US" sz="1400" b="0" i="0" dirty="0">
                <a:solidFill>
                  <a:srgbClr val="333333"/>
                </a:solidFill>
                <a:effectLst/>
                <a:latin typeface="Open Sans" panose="020B0606030504020204" pitchFamily="34" charset="0"/>
              </a:rPr>
              <a:t> Signal Processing and AI-based spectrum analyzer</a:t>
            </a:r>
            <a:endParaRPr lang="en-US" sz="1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rPr>
              <a:t>AI/ML Content-based Tagging to </a:t>
            </a:r>
            <a:r>
              <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11"/>
              </a:rPr>
              <a:t>categorize video</a:t>
            </a:r>
            <a:r>
              <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rPr>
              <a:t> for </a:t>
            </a:r>
            <a:r>
              <a:rPr lang="en-US" sz="1400" dirty="0" err="1">
                <a:solidFill>
                  <a:srgbClr val="333333"/>
                </a:solidFill>
                <a:latin typeface="Open Sans" panose="020B0606030504020204" pitchFamily="34" charset="0"/>
                <a:ea typeface="Open Sans" panose="020B0606030504020204" pitchFamily="34" charset="0"/>
                <a:cs typeface="Open Sans" panose="020B0606030504020204" pitchFamily="34" charset="0"/>
                <a:hlinkClick r:id="rId12"/>
              </a:rPr>
              <a:t>Vubble</a:t>
            </a:r>
            <a:endPar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b="0" i="0" dirty="0">
                <a:solidFill>
                  <a:srgbClr val="3E3E3E"/>
                </a:solidFill>
                <a:effectLst/>
                <a:latin typeface="HelveticaNeue"/>
              </a:rPr>
              <a:t>cybersecurity and regulatory </a:t>
            </a:r>
            <a:r>
              <a:rPr lang="en-GB" sz="1400" b="0" i="0" dirty="0">
                <a:solidFill>
                  <a:srgbClr val="3E3E3E"/>
                </a:solidFill>
                <a:effectLst/>
                <a:latin typeface="HelveticaNeue"/>
                <a:hlinkClick r:id="rId13"/>
              </a:rPr>
              <a:t>compliance</a:t>
            </a:r>
            <a:endParaRPr lang="en-US" sz="1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rPr>
              <a:t>AI/ML </a:t>
            </a:r>
            <a:r>
              <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14"/>
              </a:rPr>
              <a:t>Fintech</a:t>
            </a:r>
            <a:r>
              <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rPr>
              <a:t> algo trading framework</a:t>
            </a:r>
          </a:p>
          <a:p>
            <a:pPr marL="285750" indent="-285750">
              <a:buFont typeface="Arial" panose="020B0604020202020204" pitchFamily="34" charset="0"/>
              <a:buChar char="•"/>
            </a:pPr>
            <a:r>
              <a:rPr lang="en-GB" sz="1400" b="0" i="0" dirty="0">
                <a:solidFill>
                  <a:srgbClr val="55585A"/>
                </a:solidFill>
                <a:effectLst/>
                <a:latin typeface="Open Sans" panose="020B0606030504020204" pitchFamily="34" charset="0"/>
                <a:ea typeface="Open Sans" panose="020B0606030504020204" pitchFamily="34" charset="0"/>
                <a:cs typeface="Open Sans" panose="020B0606030504020204" pitchFamily="34" charset="0"/>
              </a:rPr>
              <a:t>Super-Embedded Systems</a:t>
            </a:r>
          </a:p>
          <a:p>
            <a:pPr marL="285750" indent="-285750">
              <a:buFont typeface="Arial" panose="020B0604020202020204" pitchFamily="34" charset="0"/>
              <a:buChar char="•"/>
            </a:pPr>
            <a:r>
              <a:rPr lang="en-GB" sz="1400" b="0" i="0" dirty="0">
                <a:solidFill>
                  <a:srgbClr val="55585A"/>
                </a:solidFill>
                <a:effectLst/>
                <a:latin typeface="Open Sans" panose="020B0606030504020204" pitchFamily="34" charset="0"/>
                <a:ea typeface="Open Sans" panose="020B0606030504020204" pitchFamily="34" charset="0"/>
                <a:cs typeface="Open Sans" panose="020B0606030504020204" pitchFamily="34" charset="0"/>
              </a:rPr>
              <a:t>AI/</a:t>
            </a:r>
            <a:r>
              <a:rPr lang="en-GB" sz="1400"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ML on the Edge</a:t>
            </a:r>
            <a:endParaRPr lang="en-US" sz="1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A0DD7FA3-0671-4499-AFE6-C4187FE90F3A}"/>
              </a:ext>
            </a:extLst>
          </p:cNvPr>
          <p:cNvSpPr txBox="1"/>
          <p:nvPr/>
        </p:nvSpPr>
        <p:spPr>
          <a:xfrm>
            <a:off x="0" y="4208189"/>
            <a:ext cx="9144000" cy="307777"/>
          </a:xfrm>
          <a:prstGeom prst="rect">
            <a:avLst/>
          </a:prstGeom>
          <a:noFill/>
        </p:spPr>
        <p:txBody>
          <a:bodyPr wrap="square" rtlCol="0">
            <a:spAutoFit/>
          </a:bodyPr>
          <a:lstStyle/>
          <a:p>
            <a:pPr algn="ctr">
              <a:spcBef>
                <a:spcPts val="1200"/>
              </a:spcBef>
            </a:pPr>
            <a:r>
              <a:rPr lang="en-GB" sz="1400" b="0" i="1" dirty="0">
                <a:solidFill>
                  <a:srgbClr val="333333"/>
                </a:solidFill>
                <a:effectLst/>
                <a:latin typeface="Open Sans" panose="020B0606030504020204" pitchFamily="34" charset="0"/>
              </a:rPr>
              <a:t>OSTEP &amp; CIAIT</a:t>
            </a:r>
            <a:r>
              <a:rPr lang="en-US" sz="1400" b="0" i="1" dirty="0">
                <a:solidFill>
                  <a:srgbClr val="333333"/>
                </a:solidFill>
                <a:effectLst/>
                <a:latin typeface="Open Sans" panose="020B0606030504020204" pitchFamily="34" charset="0"/>
              </a:rPr>
              <a:t> are supported by the Natural Sciences and Engineering Research Council of Canada (</a:t>
            </a:r>
            <a:r>
              <a:rPr lang="en-US" sz="1400" b="0" i="1" dirty="0">
                <a:solidFill>
                  <a:srgbClr val="333333"/>
                </a:solidFill>
                <a:effectLst/>
                <a:latin typeface="Open Sans" panose="020B0606030504020204" pitchFamily="34" charset="0"/>
                <a:hlinkClick r:id="rId15"/>
              </a:rPr>
              <a:t>NSERC</a:t>
            </a:r>
            <a:r>
              <a:rPr lang="en-US" sz="1400" b="0" i="1" dirty="0">
                <a:solidFill>
                  <a:srgbClr val="333333"/>
                </a:solidFill>
                <a:effectLst/>
                <a:latin typeface="Open Sans" panose="020B0606030504020204" pitchFamily="34" charset="0"/>
              </a:rPr>
              <a:t>)</a:t>
            </a:r>
            <a:endParaRPr lang="en-GB" b="0" i="1" dirty="0">
              <a:solidFill>
                <a:srgbClr val="55585A"/>
              </a:solidFill>
              <a:effectLst/>
              <a:latin typeface="minion-pro"/>
            </a:endParaRPr>
          </a:p>
        </p:txBody>
      </p:sp>
    </p:spTree>
    <p:extLst>
      <p:ext uri="{BB962C8B-B14F-4D97-AF65-F5344CB8AC3E}">
        <p14:creationId xmlns:p14="http://schemas.microsoft.com/office/powerpoint/2010/main" val="3580542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29B83-0C51-4E17-B91F-11146E521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935" y="0"/>
            <a:ext cx="7298129" cy="5143500"/>
          </a:xfrm>
          <a:prstGeom prst="rect">
            <a:avLst/>
          </a:prstGeom>
        </p:spPr>
      </p:pic>
    </p:spTree>
    <p:extLst>
      <p:ext uri="{BB962C8B-B14F-4D97-AF65-F5344CB8AC3E}">
        <p14:creationId xmlns:p14="http://schemas.microsoft.com/office/powerpoint/2010/main" val="2340830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A0917-6BE3-41CA-829C-8AE8FB9DA28F}"/>
              </a:ext>
            </a:extLst>
          </p:cNvPr>
          <p:cNvPicPr>
            <a:picLocks noChangeAspect="1"/>
          </p:cNvPicPr>
          <p:nvPr/>
        </p:nvPicPr>
        <p:blipFill>
          <a:blip r:embed="rId3"/>
          <a:stretch>
            <a:fillRect/>
          </a:stretch>
        </p:blipFill>
        <p:spPr>
          <a:xfrm>
            <a:off x="1102340" y="0"/>
            <a:ext cx="6939320" cy="5143500"/>
          </a:xfrm>
          <a:prstGeom prst="rect">
            <a:avLst/>
          </a:prstGeom>
        </p:spPr>
      </p:pic>
      <p:sp>
        <p:nvSpPr>
          <p:cNvPr id="3" name="TextBox 2">
            <a:extLst>
              <a:ext uri="{FF2B5EF4-FFF2-40B4-BE49-F238E27FC236}">
                <a16:creationId xmlns:a16="http://schemas.microsoft.com/office/drawing/2014/main" id="{D4E19236-36D5-40DA-8472-9EEF03474822}"/>
              </a:ext>
            </a:extLst>
          </p:cNvPr>
          <p:cNvSpPr txBox="1"/>
          <p:nvPr/>
        </p:nvSpPr>
        <p:spPr>
          <a:xfrm>
            <a:off x="107504" y="267494"/>
            <a:ext cx="800219" cy="4320480"/>
          </a:xfrm>
          <a:prstGeom prst="rect">
            <a:avLst/>
          </a:prstGeom>
          <a:noFill/>
        </p:spPr>
        <p:txBody>
          <a:bodyPr vert="vert270" wrap="square" rtlCol="0">
            <a:spAutoFit/>
          </a:bodyPr>
          <a:lstStyle/>
          <a:p>
            <a:r>
              <a:rPr lang="en-CA" sz="4000" dirty="0"/>
              <a:t> Pizza Tech Stack</a:t>
            </a:r>
          </a:p>
        </p:txBody>
      </p:sp>
      <p:sp>
        <p:nvSpPr>
          <p:cNvPr id="4" name="TextBox 3">
            <a:extLst>
              <a:ext uri="{FF2B5EF4-FFF2-40B4-BE49-F238E27FC236}">
                <a16:creationId xmlns:a16="http://schemas.microsoft.com/office/drawing/2014/main" id="{3CB44D81-16A9-4F21-8B46-4A3F235693AC}"/>
              </a:ext>
            </a:extLst>
          </p:cNvPr>
          <p:cNvSpPr txBox="1"/>
          <p:nvPr/>
        </p:nvSpPr>
        <p:spPr>
          <a:xfrm>
            <a:off x="8164269" y="267494"/>
            <a:ext cx="800219" cy="4320480"/>
          </a:xfrm>
          <a:prstGeom prst="rect">
            <a:avLst/>
          </a:prstGeom>
          <a:noFill/>
        </p:spPr>
        <p:txBody>
          <a:bodyPr vert="vert" wrap="square" rtlCol="0">
            <a:spAutoFit/>
          </a:bodyPr>
          <a:lstStyle/>
          <a:p>
            <a:pPr algn="ctr"/>
            <a:r>
              <a:rPr lang="en-CA" sz="4000" dirty="0"/>
              <a:t>Pizza as a Service</a:t>
            </a:r>
          </a:p>
        </p:txBody>
      </p:sp>
      <p:sp>
        <p:nvSpPr>
          <p:cNvPr id="5" name="TextBox 4">
            <a:extLst>
              <a:ext uri="{FF2B5EF4-FFF2-40B4-BE49-F238E27FC236}">
                <a16:creationId xmlns:a16="http://schemas.microsoft.com/office/drawing/2014/main" id="{FD006DB1-A5D5-4161-91E0-2271F2A0B532}"/>
              </a:ext>
            </a:extLst>
          </p:cNvPr>
          <p:cNvSpPr txBox="1"/>
          <p:nvPr/>
        </p:nvSpPr>
        <p:spPr>
          <a:xfrm>
            <a:off x="1102341" y="230379"/>
            <a:ext cx="6854036" cy="1231106"/>
          </a:xfrm>
          <a:prstGeom prst="rect">
            <a:avLst/>
          </a:prstGeom>
          <a:noFill/>
        </p:spPr>
        <p:txBody>
          <a:bodyPr wrap="square" rtlCol="0">
            <a:spAutoFit/>
          </a:bodyPr>
          <a:lstStyle/>
          <a:p>
            <a:pPr defTabSz="628650">
              <a:spcBef>
                <a:spcPts val="1200"/>
              </a:spcBef>
              <a:tabLst>
                <a:tab pos="698400" algn="ctr"/>
                <a:tab pos="2419200" algn="ctr"/>
                <a:tab pos="4230000" algn="ctr"/>
                <a:tab pos="5904000" algn="ctr"/>
              </a:tabLst>
            </a:pPr>
            <a:r>
              <a:rPr lang="en-CA" i="1" dirty="0"/>
              <a:t>	 Una Pizza 	  pizza	pizza	pizza</a:t>
            </a:r>
          </a:p>
          <a:p>
            <a:pPr defTabSz="628650">
              <a:spcBef>
                <a:spcPts val="2400"/>
              </a:spcBef>
              <a:tabLst>
                <a:tab pos="698400" algn="ctr"/>
                <a:tab pos="2419200" algn="ctr"/>
                <a:tab pos="4230000" algn="ctr"/>
                <a:tab pos="5904000" algn="ctr"/>
              </a:tabLst>
            </a:pPr>
            <a:br>
              <a:rPr lang="en-CA" i="1" dirty="0"/>
            </a:br>
            <a:r>
              <a:rPr lang="en-CA" i="1" dirty="0"/>
              <a:t>   </a:t>
            </a:r>
            <a:r>
              <a:rPr lang="en-CA" b="1" i="1" dirty="0"/>
              <a:t>Napoletana</a:t>
            </a:r>
            <a:r>
              <a:rPr lang="en-CA" i="1" dirty="0"/>
              <a:t>	</a:t>
            </a:r>
            <a:r>
              <a:rPr lang="en-CA" b="1" i="1" dirty="0"/>
              <a:t>frozen</a:t>
            </a:r>
            <a:r>
              <a:rPr lang="en-CA" i="1" dirty="0"/>
              <a:t>	</a:t>
            </a:r>
            <a:r>
              <a:rPr lang="en-CA" b="1" i="1" dirty="0"/>
              <a:t>delivered	</a:t>
            </a:r>
            <a:r>
              <a:rPr lang="en-CA" i="1" dirty="0"/>
              <a:t> </a:t>
            </a:r>
            <a:r>
              <a:rPr lang="en-CA" b="1" i="1" dirty="0"/>
              <a:t>food court</a:t>
            </a:r>
          </a:p>
        </p:txBody>
      </p:sp>
    </p:spTree>
    <p:extLst>
      <p:ext uri="{BB962C8B-B14F-4D97-AF65-F5344CB8AC3E}">
        <p14:creationId xmlns:p14="http://schemas.microsoft.com/office/powerpoint/2010/main" val="4052457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36BB11-19EF-4979-811F-8B0085C62D1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097" y="987574"/>
            <a:ext cx="6580127" cy="4155870"/>
          </a:xfrm>
          <a:prstGeom prst="rect">
            <a:avLst/>
          </a:prstGeom>
        </p:spPr>
      </p:pic>
      <p:sp>
        <p:nvSpPr>
          <p:cNvPr id="2" name="Title 1">
            <a:extLst>
              <a:ext uri="{FF2B5EF4-FFF2-40B4-BE49-F238E27FC236}">
                <a16:creationId xmlns:a16="http://schemas.microsoft.com/office/drawing/2014/main" id="{0C73DE9C-2765-4DBF-A87B-0DF343772022}"/>
              </a:ext>
            </a:extLst>
          </p:cNvPr>
          <p:cNvSpPr>
            <a:spLocks noGrp="1"/>
          </p:cNvSpPr>
          <p:nvPr>
            <p:ph type="title"/>
          </p:nvPr>
        </p:nvSpPr>
        <p:spPr/>
        <p:txBody>
          <a:bodyPr>
            <a:normAutofit/>
          </a:bodyPr>
          <a:lstStyle/>
          <a:p>
            <a:r>
              <a:rPr lang="en-CA" dirty="0"/>
              <a:t>Net Neutrality </a:t>
            </a:r>
            <a:r>
              <a:rPr lang="en-CA" sz="2800" dirty="0"/>
              <a:t>(Tim Wu, 2003)</a:t>
            </a:r>
            <a:endParaRPr lang="en-CA" dirty="0"/>
          </a:p>
        </p:txBody>
      </p:sp>
      <p:sp>
        <p:nvSpPr>
          <p:cNvPr id="6" name="TextBox 5">
            <a:extLst>
              <a:ext uri="{FF2B5EF4-FFF2-40B4-BE49-F238E27FC236}">
                <a16:creationId xmlns:a16="http://schemas.microsoft.com/office/drawing/2014/main" id="{777E6678-B098-4770-9027-0B7FE32A986B}"/>
              </a:ext>
            </a:extLst>
          </p:cNvPr>
          <p:cNvSpPr txBox="1"/>
          <p:nvPr/>
        </p:nvSpPr>
        <p:spPr>
          <a:xfrm>
            <a:off x="6660232" y="1419622"/>
            <a:ext cx="237626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a:ea typeface="+mn-ea"/>
                <a:cs typeface="+mn-cs"/>
              </a:rPr>
              <a:t>Principle of an open, neutral Internet: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a:ea typeface="+mn-ea"/>
                <a:cs typeface="+mn-cs"/>
              </a:rPr>
              <a:t>Internet providers do not use their privileged position to favour some applications and services over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a:ea typeface="+mn-ea"/>
                <a:cs typeface="+mn-cs"/>
              </a:rPr>
              <a:t>A</a:t>
            </a:r>
            <a:r>
              <a:rPr kumimoji="0" lang="en-CA" sz="1800" b="0" i="1" u="none" strike="noStrike" kern="1200" cap="none" spc="0" normalizeH="0" baseline="0" noProof="0" dirty="0" err="1">
                <a:ln>
                  <a:noFill/>
                </a:ln>
                <a:solidFill>
                  <a:prstClr val="black"/>
                </a:solidFill>
                <a:effectLst/>
                <a:uLnTx/>
                <a:uFillTx/>
                <a:latin typeface="Arial"/>
                <a:ea typeface="+mn-ea"/>
                <a:cs typeface="+mn-cs"/>
              </a:rPr>
              <a:t>ll</a:t>
            </a:r>
            <a:r>
              <a:rPr kumimoji="0" lang="en-CA" sz="1800" b="0" i="1" u="none" strike="noStrike" kern="1200" cap="none" spc="0" normalizeH="0" baseline="0" noProof="0" dirty="0">
                <a:ln>
                  <a:noFill/>
                </a:ln>
                <a:solidFill>
                  <a:prstClr val="black"/>
                </a:solidFill>
                <a:effectLst/>
                <a:uLnTx/>
                <a:uFillTx/>
                <a:latin typeface="Arial"/>
                <a:ea typeface="+mn-ea"/>
                <a:cs typeface="+mn-cs"/>
              </a:rPr>
              <a:t> packets are equal.</a:t>
            </a:r>
          </a:p>
        </p:txBody>
      </p:sp>
    </p:spTree>
    <p:extLst>
      <p:ext uri="{BB962C8B-B14F-4D97-AF65-F5344CB8AC3E}">
        <p14:creationId xmlns:p14="http://schemas.microsoft.com/office/powerpoint/2010/main" val="311627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Activity</a:t>
            </a:r>
          </a:p>
        </p:txBody>
      </p:sp>
      <p:sp>
        <p:nvSpPr>
          <p:cNvPr id="5" name="Content Placeholder 4"/>
          <p:cNvSpPr>
            <a:spLocks noGrp="1"/>
          </p:cNvSpPr>
          <p:nvPr>
            <p:ph idx="1"/>
          </p:nvPr>
        </p:nvSpPr>
        <p:spPr>
          <a:xfrm>
            <a:off x="971600" y="1131590"/>
            <a:ext cx="7992888" cy="3657600"/>
          </a:xfrm>
        </p:spPr>
        <p:txBody>
          <a:bodyPr>
            <a:normAutofit/>
          </a:bodyPr>
          <a:lstStyle/>
          <a:p>
            <a:pPr marL="457200" lvl="0" indent="-457200">
              <a:buFont typeface="+mj-lt"/>
              <a:buAutoNum type="arabicPeriod"/>
            </a:pPr>
            <a:r>
              <a:rPr lang="en-US" dirty="0"/>
              <a:t>Using </a:t>
            </a:r>
            <a:r>
              <a:rPr lang="en-US" dirty="0">
                <a:solidFill>
                  <a:schemeClr val="tx2"/>
                </a:solidFill>
                <a:hlinkClick r:id="rId3"/>
              </a:rPr>
              <a:t>Microsoft 365</a:t>
            </a:r>
            <a:r>
              <a:rPr lang="en-US" dirty="0"/>
              <a:t> cloud-based collaboration tools</a:t>
            </a:r>
            <a:endParaRPr lang="en-US" sz="2200" dirty="0"/>
          </a:p>
          <a:p>
            <a:pPr marL="457200" indent="-457200">
              <a:buFont typeface="+mj-lt"/>
              <a:buAutoNum type="arabicPeriod"/>
            </a:pPr>
            <a:r>
              <a:rPr lang="en-CA" sz="2400" b="0" i="0" kern="1200" dirty="0">
                <a:solidFill>
                  <a:schemeClr val="tx1"/>
                </a:solidFill>
                <a:effectLst/>
                <a:latin typeface="+mn-lt"/>
                <a:ea typeface="+mn-ea"/>
                <a:cs typeface="+mn-cs"/>
              </a:rPr>
              <a:t>What Microsoft 365 features can be considered </a:t>
            </a:r>
            <a:r>
              <a:rPr lang="en-US" dirty="0"/>
              <a:t>Infrastructure as a Service (IaaS), Platform as a Service (PaaS), and Software as a Service (SaaS)?</a:t>
            </a:r>
          </a:p>
          <a:p>
            <a:pPr marL="457200" indent="-457200">
              <a:buFont typeface="+mj-lt"/>
              <a:buAutoNum type="arabicPeriod"/>
            </a:pPr>
            <a:r>
              <a:rPr lang="en-US" dirty="0"/>
              <a:t>If Everything is a Service, then what do we have? </a:t>
            </a:r>
            <a:br>
              <a:rPr lang="en-US" dirty="0"/>
            </a:br>
            <a:r>
              <a:rPr lang="en-US" sz="2000" dirty="0"/>
              <a:t>What have you got when you have subscriptions? </a:t>
            </a:r>
            <a:br>
              <a:rPr lang="en-US" sz="2000" dirty="0"/>
            </a:br>
            <a:r>
              <a:rPr lang="en-US" sz="2000" dirty="0"/>
              <a:t>Does it matter when you don't have </a:t>
            </a:r>
            <a:br>
              <a:rPr lang="en-US" sz="2000" dirty="0"/>
            </a:br>
            <a:r>
              <a:rPr lang="en-US" sz="2000" dirty="0"/>
              <a:t>the hardware, the software, or the files? </a:t>
            </a:r>
            <a:br>
              <a:rPr lang="en-US" sz="2000" dirty="0"/>
            </a:br>
            <a:r>
              <a:rPr kumimoji="0" lang="en-US" sz="2000" b="0" i="0" u="none" strike="noStrike" kern="1200" cap="none" spc="0" normalizeH="0" baseline="0" noProof="0" dirty="0">
                <a:ln>
                  <a:noFill/>
                </a:ln>
                <a:solidFill>
                  <a:prstClr val="black"/>
                </a:solidFill>
                <a:effectLst/>
                <a:uLnTx/>
                <a:uFillTx/>
                <a:latin typeface="Arial"/>
                <a:ea typeface="+mn-ea"/>
                <a:cs typeface="+mn-cs"/>
              </a:rPr>
              <a:t>Is </a:t>
            </a:r>
            <a:r>
              <a:rPr kumimoji="0" lang="en-CA" sz="2000" b="0" i="0" u="none" strike="noStrike" kern="1200" cap="none" spc="0" normalizeH="0" baseline="0" noProof="0" dirty="0">
                <a:ln>
                  <a:noFill/>
                </a:ln>
                <a:solidFill>
                  <a:prstClr val="black"/>
                </a:solidFill>
                <a:effectLst/>
                <a:uLnTx/>
                <a:uFillTx/>
                <a:latin typeface="Arial"/>
                <a:ea typeface="+mn-ea"/>
                <a:cs typeface="+mn-cs"/>
                <a:hlinkClick r:id="rId4"/>
              </a:rPr>
              <a:t>the medium now the only message?</a:t>
            </a:r>
            <a:endParaRPr lang="en-CA" dirty="0"/>
          </a:p>
        </p:txBody>
      </p:sp>
      <p:pic>
        <p:nvPicPr>
          <p:cNvPr id="26" name="Picture 2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737" y="1275606"/>
            <a:ext cx="359863" cy="360040"/>
          </a:xfrm>
          <a:prstGeom prst="rect">
            <a:avLst/>
          </a:prstGeom>
        </p:spPr>
      </p:pic>
    </p:spTree>
    <p:extLst>
      <p:ext uri="{BB962C8B-B14F-4D97-AF65-F5344CB8AC3E}">
        <p14:creationId xmlns:p14="http://schemas.microsoft.com/office/powerpoint/2010/main" val="4027366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CC6B-860D-41F1-9D65-ECB9AD0D59D1}"/>
              </a:ext>
            </a:extLst>
          </p:cNvPr>
          <p:cNvSpPr>
            <a:spLocks noGrp="1"/>
          </p:cNvSpPr>
          <p:nvPr>
            <p:ph type="title"/>
          </p:nvPr>
        </p:nvSpPr>
        <p:spPr>
          <a:xfrm>
            <a:off x="628650" y="273844"/>
            <a:ext cx="7886700" cy="994172"/>
          </a:xfrm>
        </p:spPr>
        <p:txBody>
          <a:bodyPr/>
          <a:lstStyle/>
          <a:p>
            <a:endParaRPr lang="en-CA" dirty="0"/>
          </a:p>
        </p:txBody>
      </p:sp>
      <p:pic>
        <p:nvPicPr>
          <p:cNvPr id="4" name="Picture 3" descr="A screenshot of a cell phone&#10;&#10;Description automatically generated">
            <a:extLst>
              <a:ext uri="{FF2B5EF4-FFF2-40B4-BE49-F238E27FC236}">
                <a16:creationId xmlns:a16="http://schemas.microsoft.com/office/drawing/2014/main" id="{65419962-C541-43A6-B396-6B4B66D605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086850" cy="5120245"/>
          </a:xfrm>
          <a:prstGeom prst="rect">
            <a:avLst/>
          </a:prstGeom>
        </p:spPr>
      </p:pic>
    </p:spTree>
    <p:extLst>
      <p:ext uri="{BB962C8B-B14F-4D97-AF65-F5344CB8AC3E}">
        <p14:creationId xmlns:p14="http://schemas.microsoft.com/office/powerpoint/2010/main" val="1168779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Is sharing music/video files illegal?</a:t>
            </a:r>
            <a:endParaRPr lang="en-US" dirty="0"/>
          </a:p>
        </p:txBody>
      </p:sp>
      <p:sp>
        <p:nvSpPr>
          <p:cNvPr id="3" name="Content Placeholder 2"/>
          <p:cNvSpPr txBox="1">
            <a:spLocks/>
          </p:cNvSpPr>
          <p:nvPr/>
        </p:nvSpPr>
        <p:spPr>
          <a:xfrm>
            <a:off x="683568" y="1175842"/>
            <a:ext cx="8280920" cy="384418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pPr marL="0" indent="0">
              <a:buNone/>
            </a:pPr>
            <a:r>
              <a:rPr lang="en-CA" dirty="0"/>
              <a:t>© Copyright in Canada as of 2012:</a:t>
            </a:r>
          </a:p>
          <a:p>
            <a:r>
              <a:rPr lang="en-CA" dirty="0"/>
              <a:t>Bill C-11, the </a:t>
            </a:r>
            <a:r>
              <a:rPr lang="en-CA" dirty="0">
                <a:hlinkClick r:id="rId3"/>
              </a:rPr>
              <a:t>Copyright Modernization Act</a:t>
            </a:r>
            <a:r>
              <a:rPr lang="en-CA" dirty="0"/>
              <a:t>, </a:t>
            </a:r>
            <a:br>
              <a:rPr lang="en-CA" dirty="0"/>
            </a:br>
            <a:r>
              <a:rPr lang="en-CA" dirty="0"/>
              <a:t>allows for private and personal use of </a:t>
            </a:r>
            <a:br>
              <a:rPr lang="en-CA" dirty="0"/>
            </a:br>
            <a:r>
              <a:rPr lang="en-CA" dirty="0"/>
              <a:t>time shifting, format shifting, and backup copies </a:t>
            </a:r>
            <a:br>
              <a:rPr lang="en-CA" dirty="0"/>
            </a:br>
            <a:r>
              <a:rPr lang="en-CA" b="1" dirty="0"/>
              <a:t>as long as no digital locks are involved</a:t>
            </a:r>
            <a:r>
              <a:rPr lang="en-CA" dirty="0"/>
              <a:t>.</a:t>
            </a:r>
          </a:p>
          <a:p>
            <a:r>
              <a:rPr lang="en-CA" dirty="0"/>
              <a:t>online infringement of © — “notice-and-notice”</a:t>
            </a:r>
          </a:p>
          <a:p>
            <a:pPr lvl="1"/>
            <a:r>
              <a:rPr lang="en-CA" dirty="0"/>
              <a:t>“notice-and-takedown” in USA and EU</a:t>
            </a:r>
          </a:p>
        </p:txBody>
      </p:sp>
    </p:spTree>
    <p:extLst>
      <p:ext uri="{BB962C8B-B14F-4D97-AF65-F5344CB8AC3E}">
        <p14:creationId xmlns:p14="http://schemas.microsoft.com/office/powerpoint/2010/main" val="2566045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755" y="1347614"/>
            <a:ext cx="8946741" cy="3693000"/>
          </a:xfrm>
        </p:spPr>
        <p:txBody>
          <a:bodyPr>
            <a:normAutofit fontScale="92500" lnSpcReduction="10000"/>
          </a:bodyPr>
          <a:lstStyle/>
          <a:p>
            <a:r>
              <a:rPr lang="en-US" dirty="0"/>
              <a:t>File Sharing is the practice of or ability to </a:t>
            </a:r>
            <a:r>
              <a:rPr lang="en-US" dirty="0">
                <a:solidFill>
                  <a:schemeClr val="tx2"/>
                </a:solidFill>
              </a:rPr>
              <a:t>transmit files from one computer to another over a network or the Internet</a:t>
            </a:r>
            <a:r>
              <a:rPr lang="en-US" dirty="0"/>
              <a:t>.</a:t>
            </a:r>
            <a:endParaRPr lang="en-CA" dirty="0"/>
          </a:p>
          <a:p>
            <a:r>
              <a:rPr lang="en-CA" dirty="0"/>
              <a:t>File sharing is the </a:t>
            </a:r>
            <a:r>
              <a:rPr lang="en-CA" dirty="0">
                <a:solidFill>
                  <a:schemeClr val="tx2"/>
                </a:solidFill>
              </a:rPr>
              <a:t>public or private sharing of computer data on a network</a:t>
            </a:r>
            <a:r>
              <a:rPr lang="en-CA" dirty="0"/>
              <a:t>, so that multiple people can access the data to their level of access privilege.</a:t>
            </a:r>
          </a:p>
          <a:p>
            <a:r>
              <a:rPr lang="en-CA" dirty="0"/>
              <a:t>File sharing </a:t>
            </a:r>
            <a:r>
              <a:rPr lang="en-CA" dirty="0">
                <a:solidFill>
                  <a:schemeClr val="tx2"/>
                </a:solidFill>
              </a:rPr>
              <a:t>makes collaboration easier</a:t>
            </a:r>
            <a:r>
              <a:rPr lang="en-CA" dirty="0"/>
              <a:t>, but is also used for the </a:t>
            </a:r>
            <a:r>
              <a:rPr lang="en-CA" dirty="0">
                <a:solidFill>
                  <a:schemeClr val="tx2"/>
                </a:solidFill>
              </a:rPr>
              <a:t>illegal distribution</a:t>
            </a:r>
            <a:r>
              <a:rPr lang="en-CA" dirty="0"/>
              <a:t> of music, movies, software, and pornography.</a:t>
            </a:r>
          </a:p>
        </p:txBody>
      </p:sp>
      <p:sp>
        <p:nvSpPr>
          <p:cNvPr id="7" name="Title 1"/>
          <p:cNvSpPr>
            <a:spLocks noGrp="1"/>
          </p:cNvSpPr>
          <p:nvPr>
            <p:ph type="title"/>
          </p:nvPr>
        </p:nvSpPr>
        <p:spPr>
          <a:xfrm>
            <a:off x="89755" y="339502"/>
            <a:ext cx="8964488" cy="742950"/>
          </a:xfrm>
        </p:spPr>
        <p:txBody>
          <a:bodyPr>
            <a:noAutofit/>
          </a:bodyPr>
          <a:lstStyle/>
          <a:p>
            <a:r>
              <a:rPr lang="en-US" dirty="0"/>
              <a:t>File Sharing</a:t>
            </a:r>
          </a:p>
        </p:txBody>
      </p:sp>
    </p:spTree>
    <p:extLst>
      <p:ext uri="{BB962C8B-B14F-4D97-AF65-F5344CB8AC3E}">
        <p14:creationId xmlns:p14="http://schemas.microsoft.com/office/powerpoint/2010/main" val="4230051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3"/>
          <a:stretch>
            <a:fillRect/>
          </a:stretch>
        </p:blipFill>
        <p:spPr>
          <a:xfrm>
            <a:off x="323528" y="1085941"/>
            <a:ext cx="3571305" cy="3692525"/>
          </a:xfrm>
          <a:prstGeom prst="rect">
            <a:avLst/>
          </a:prstGeom>
        </p:spPr>
      </p:pic>
      <p:sp>
        <p:nvSpPr>
          <p:cNvPr id="7" name="Title 1"/>
          <p:cNvSpPr>
            <a:spLocks noGrp="1"/>
          </p:cNvSpPr>
          <p:nvPr>
            <p:ph type="title"/>
          </p:nvPr>
        </p:nvSpPr>
        <p:spPr>
          <a:xfrm>
            <a:off x="89755" y="339502"/>
            <a:ext cx="8964488" cy="742950"/>
          </a:xfrm>
        </p:spPr>
        <p:txBody>
          <a:bodyPr>
            <a:noAutofit/>
          </a:bodyPr>
          <a:lstStyle/>
          <a:p>
            <a:r>
              <a:rPr lang="en-US" dirty="0"/>
              <a:t>File Sharing: Napster vs </a:t>
            </a:r>
            <a:r>
              <a:rPr lang="en-US" dirty="0" err="1"/>
              <a:t>BitTorrent</a:t>
            </a:r>
            <a:endParaRPr lang="en-US" dirty="0"/>
          </a:p>
        </p:txBody>
      </p:sp>
      <p:pic>
        <p:nvPicPr>
          <p:cNvPr id="4" name="Picture 3"/>
          <p:cNvPicPr>
            <a:picLocks noChangeAspect="1"/>
          </p:cNvPicPr>
          <p:nvPr/>
        </p:nvPicPr>
        <p:blipFill>
          <a:blip r:embed="rId4"/>
          <a:stretch>
            <a:fillRect/>
          </a:stretch>
        </p:blipFill>
        <p:spPr>
          <a:xfrm>
            <a:off x="4346189" y="1082453"/>
            <a:ext cx="4186251" cy="3867732"/>
          </a:xfrm>
          <a:prstGeom prst="rect">
            <a:avLst/>
          </a:prstGeom>
        </p:spPr>
      </p:pic>
    </p:spTree>
    <p:extLst>
      <p:ext uri="{BB962C8B-B14F-4D97-AF65-F5344CB8AC3E}">
        <p14:creationId xmlns:p14="http://schemas.microsoft.com/office/powerpoint/2010/main" val="410678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1DC7-A33E-65D4-25FF-F5F79EB3AC7B}"/>
              </a:ext>
            </a:extLst>
          </p:cNvPr>
          <p:cNvSpPr>
            <a:spLocks noGrp="1"/>
          </p:cNvSpPr>
          <p:nvPr>
            <p:ph type="title"/>
          </p:nvPr>
        </p:nvSpPr>
        <p:spPr/>
        <p:txBody>
          <a:bodyPr/>
          <a:lstStyle/>
          <a:p>
            <a:pPr algn="ctr"/>
            <a:r>
              <a:rPr lang="en-CA" dirty="0"/>
              <a:t>World's Top Websites</a:t>
            </a:r>
          </a:p>
        </p:txBody>
      </p:sp>
      <p:graphicFrame>
        <p:nvGraphicFramePr>
          <p:cNvPr id="3" name="Table 2">
            <a:extLst>
              <a:ext uri="{FF2B5EF4-FFF2-40B4-BE49-F238E27FC236}">
                <a16:creationId xmlns:a16="http://schemas.microsoft.com/office/drawing/2014/main" id="{C0924138-DD79-32FB-428C-828D39D18F54}"/>
              </a:ext>
            </a:extLst>
          </p:cNvPr>
          <p:cNvGraphicFramePr>
            <a:graphicFrameLocks noGrp="1"/>
          </p:cNvGraphicFramePr>
          <p:nvPr>
            <p:extLst>
              <p:ext uri="{D42A27DB-BD31-4B8C-83A1-F6EECF244321}">
                <p14:modId xmlns:p14="http://schemas.microsoft.com/office/powerpoint/2010/main" val="774379407"/>
              </p:ext>
            </p:extLst>
          </p:nvPr>
        </p:nvGraphicFramePr>
        <p:xfrm>
          <a:off x="5796136" y="1142999"/>
          <a:ext cx="3267521" cy="3660992"/>
        </p:xfrm>
        <a:graphic>
          <a:graphicData uri="http://schemas.openxmlformats.org/drawingml/2006/table">
            <a:tbl>
              <a:tblPr>
                <a:tableStyleId>{5C22544A-7EE6-4342-B048-85BDC9FD1C3A}</a:tableStyleId>
              </a:tblPr>
              <a:tblGrid>
                <a:gridCol w="282378">
                  <a:extLst>
                    <a:ext uri="{9D8B030D-6E8A-4147-A177-3AD203B41FA5}">
                      <a16:colId xmlns:a16="http://schemas.microsoft.com/office/drawing/2014/main" val="846945846"/>
                    </a:ext>
                  </a:extLst>
                </a:gridCol>
                <a:gridCol w="701911">
                  <a:extLst>
                    <a:ext uri="{9D8B030D-6E8A-4147-A177-3AD203B41FA5}">
                      <a16:colId xmlns:a16="http://schemas.microsoft.com/office/drawing/2014/main" val="4276114524"/>
                    </a:ext>
                  </a:extLst>
                </a:gridCol>
                <a:gridCol w="435670">
                  <a:extLst>
                    <a:ext uri="{9D8B030D-6E8A-4147-A177-3AD203B41FA5}">
                      <a16:colId xmlns:a16="http://schemas.microsoft.com/office/drawing/2014/main" val="3012836459"/>
                    </a:ext>
                  </a:extLst>
                </a:gridCol>
                <a:gridCol w="435670">
                  <a:extLst>
                    <a:ext uri="{9D8B030D-6E8A-4147-A177-3AD203B41FA5}">
                      <a16:colId xmlns:a16="http://schemas.microsoft.com/office/drawing/2014/main" val="58770927"/>
                    </a:ext>
                  </a:extLst>
                </a:gridCol>
                <a:gridCol w="1411892">
                  <a:extLst>
                    <a:ext uri="{9D8B030D-6E8A-4147-A177-3AD203B41FA5}">
                      <a16:colId xmlns:a16="http://schemas.microsoft.com/office/drawing/2014/main" val="16195654"/>
                    </a:ext>
                  </a:extLst>
                </a:gridCol>
              </a:tblGrid>
              <a:tr h="542607">
                <a:tc>
                  <a:txBody>
                    <a:bodyPr/>
                    <a:lstStyle/>
                    <a:p>
                      <a:pPr algn="ctr" fontAlgn="ctr"/>
                      <a:r>
                        <a:rPr lang="en-GB" sz="800" u="none" strike="noStrike" dirty="0">
                          <a:effectLst/>
                        </a:rPr>
                        <a:t>Rank</a:t>
                      </a:r>
                      <a:endParaRPr lang="en-GB" sz="800" b="1" i="0" u="none" strike="noStrike" dirty="0">
                        <a:solidFill>
                          <a:srgbClr val="000000"/>
                        </a:solidFill>
                        <a:effectLst/>
                        <a:latin typeface="Roboto" panose="02000000000000000000" pitchFamily="2" charset="0"/>
                      </a:endParaRPr>
                    </a:p>
                  </a:txBody>
                  <a:tcPr marL="7917" marR="7917" marT="7917" marB="0" anchor="ctr"/>
                </a:tc>
                <a:tc>
                  <a:txBody>
                    <a:bodyPr/>
                    <a:lstStyle/>
                    <a:p>
                      <a:pPr algn="l" fontAlgn="ctr"/>
                      <a:r>
                        <a:rPr lang="en-GB" sz="800" u="none" strike="noStrike" dirty="0">
                          <a:effectLst/>
                        </a:rPr>
                        <a:t>Website</a:t>
                      </a:r>
                      <a:endParaRPr lang="en-GB" sz="800" b="1" i="0" u="none" strike="noStrike" dirty="0">
                        <a:solidFill>
                          <a:srgbClr val="000000"/>
                        </a:solidFill>
                        <a:effectLst/>
                        <a:latin typeface="Roboto" panose="02000000000000000000" pitchFamily="2" charset="0"/>
                      </a:endParaRPr>
                    </a:p>
                  </a:txBody>
                  <a:tcPr marL="7917" marR="7917" marT="7917" marB="0" anchor="ctr"/>
                </a:tc>
                <a:tc>
                  <a:txBody>
                    <a:bodyPr/>
                    <a:lstStyle/>
                    <a:p>
                      <a:pPr algn="ctr" fontAlgn="ctr"/>
                      <a:r>
                        <a:rPr lang="en-GB" sz="800" u="none" strike="noStrike" dirty="0">
                          <a:effectLst/>
                        </a:rPr>
                        <a:t>Monthly Traffic (billions)</a:t>
                      </a:r>
                      <a:endParaRPr lang="en-GB" sz="800" b="1" i="0" u="none" strike="noStrike" dirty="0">
                        <a:solidFill>
                          <a:srgbClr val="000000"/>
                        </a:solidFill>
                        <a:effectLst/>
                        <a:latin typeface="Roboto" panose="02000000000000000000" pitchFamily="2" charset="0"/>
                      </a:endParaRPr>
                    </a:p>
                  </a:txBody>
                  <a:tcPr marL="7917" marR="7917" marT="7917" marB="0" anchor="ctr"/>
                </a:tc>
                <a:tc>
                  <a:txBody>
                    <a:bodyPr/>
                    <a:lstStyle/>
                    <a:p>
                      <a:pPr algn="ctr" fontAlgn="ctr"/>
                      <a:r>
                        <a:rPr lang="en-US" sz="800" u="none" strike="noStrike" dirty="0">
                          <a:effectLst/>
                        </a:rPr>
                        <a:t>Traffic Share of Top 25</a:t>
                      </a:r>
                      <a:endParaRPr lang="en-US" sz="800" b="1" i="0" u="none" strike="noStrike" dirty="0">
                        <a:solidFill>
                          <a:srgbClr val="000000"/>
                        </a:solidFill>
                        <a:effectLst/>
                        <a:latin typeface="Roboto" panose="02000000000000000000" pitchFamily="2" charset="0"/>
                      </a:endParaRPr>
                    </a:p>
                  </a:txBody>
                  <a:tcPr marL="7917" marR="7917" marT="7917" marB="0" anchor="ctr"/>
                </a:tc>
                <a:tc>
                  <a:txBody>
                    <a:bodyPr/>
                    <a:lstStyle/>
                    <a:p>
                      <a:pPr algn="l" fontAlgn="ctr"/>
                      <a:r>
                        <a:rPr lang="en-GB" sz="800" u="none" strike="noStrike" dirty="0">
                          <a:effectLst/>
                        </a:rPr>
                        <a:t>Category</a:t>
                      </a:r>
                      <a:endParaRPr lang="en-GB" sz="800" b="1" i="0" u="none" strike="noStrike" dirty="0">
                        <a:solidFill>
                          <a:srgbClr val="000000"/>
                        </a:solidFill>
                        <a:effectLst/>
                        <a:latin typeface="Roboto" panose="02000000000000000000" pitchFamily="2" charset="0"/>
                      </a:endParaRPr>
                    </a:p>
                  </a:txBody>
                  <a:tcPr marL="7917" marR="7917" marT="7917" marB="0" anchor="ctr"/>
                </a:tc>
                <a:extLst>
                  <a:ext uri="{0D108BD9-81ED-4DB2-BD59-A6C34878D82A}">
                    <a16:rowId xmlns:a16="http://schemas.microsoft.com/office/drawing/2014/main" val="1072114944"/>
                  </a:ext>
                </a:extLst>
              </a:tr>
              <a:tr h="180869">
                <a:tc>
                  <a:txBody>
                    <a:bodyPr/>
                    <a:lstStyle/>
                    <a:p>
                      <a:pPr algn="ctr" fontAlgn="t"/>
                      <a:r>
                        <a:rPr lang="en-GB" sz="800" u="none" strike="noStrike">
                          <a:effectLst/>
                        </a:rPr>
                        <a:t>4</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twitter.com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6.4</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3%</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Social Media Networks</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380077666"/>
                  </a:ext>
                </a:extLst>
              </a:tr>
              <a:tr h="273386">
                <a:tc>
                  <a:txBody>
                    <a:bodyPr/>
                    <a:lstStyle/>
                    <a:p>
                      <a:pPr algn="ctr" fontAlgn="t"/>
                      <a:r>
                        <a:rPr lang="en-GB" sz="800" u="none" strike="noStrike">
                          <a:effectLst/>
                        </a:rPr>
                        <a:t>5</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instagram.com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6.3</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3%</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Social Media Networks</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762321044"/>
                  </a:ext>
                </a:extLst>
              </a:tr>
              <a:tr h="180869">
                <a:tc>
                  <a:txBody>
                    <a:bodyPr/>
                    <a:lstStyle/>
                    <a:p>
                      <a:pPr algn="ctr" fontAlgn="t"/>
                      <a:r>
                        <a:rPr lang="en-GB" sz="800" u="none" strike="noStrike">
                          <a:effectLst/>
                        </a:rPr>
                        <a:t>6</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baidu.com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4.7</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2%</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Search Engines (China)</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2974933501"/>
                  </a:ext>
                </a:extLst>
              </a:tr>
              <a:tr h="273386">
                <a:tc>
                  <a:txBody>
                    <a:bodyPr/>
                    <a:lstStyle/>
                    <a:p>
                      <a:pPr algn="ctr" fontAlgn="t"/>
                      <a:r>
                        <a:rPr lang="en-GB" sz="800" b="1" u="none" strike="noStrike">
                          <a:effectLst/>
                        </a:rPr>
                        <a:t>7</a:t>
                      </a:r>
                      <a:endParaRPr lang="en-GB" sz="800" b="1"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b="1" u="none" strike="noStrike">
                          <a:effectLst/>
                        </a:rPr>
                        <a:t>wikipedia.org</a:t>
                      </a:r>
                      <a:endParaRPr lang="en-GB" sz="800" b="1"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b="1" u="none" strike="noStrike">
                          <a:effectLst/>
                        </a:rPr>
                        <a:t>4.5</a:t>
                      </a:r>
                      <a:endParaRPr lang="en-GB" sz="800" b="1"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b="1" u="none" strike="noStrike">
                          <a:effectLst/>
                        </a:rPr>
                        <a:t>2%</a:t>
                      </a:r>
                      <a:endParaRPr lang="en-GB" sz="800" b="1"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b="1" u="none" strike="noStrike" dirty="0">
                          <a:effectLst/>
                        </a:rPr>
                        <a:t>Dictionaries and Encyclopaedias</a:t>
                      </a:r>
                      <a:endParaRPr lang="en-GB" sz="800" b="1"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3272582776"/>
                  </a:ext>
                </a:extLst>
              </a:tr>
              <a:tr h="273386">
                <a:tc>
                  <a:txBody>
                    <a:bodyPr/>
                    <a:lstStyle/>
                    <a:p>
                      <a:pPr algn="ctr" fontAlgn="t"/>
                      <a:r>
                        <a:rPr lang="en-GB" sz="800" u="none" strike="noStrike">
                          <a:effectLst/>
                        </a:rPr>
                        <a:t>11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whatsapp.com</a:t>
                      </a:r>
                      <a:endParaRPr lang="en-GB" sz="800" b="0" i="0" u="none" strike="noStrike" dirty="0">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dirty="0">
                          <a:effectLst/>
                        </a:rPr>
                        <a:t>2.8</a:t>
                      </a:r>
                      <a:endParaRPr lang="en-GB" sz="800" b="0" i="0" u="none" strike="noStrike" dirty="0">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Social Media Networks</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3027911618"/>
                  </a:ext>
                </a:extLst>
              </a:tr>
              <a:tr h="180869">
                <a:tc>
                  <a:txBody>
                    <a:bodyPr/>
                    <a:lstStyle/>
                    <a:p>
                      <a:pPr algn="ctr" fontAlgn="t"/>
                      <a:r>
                        <a:rPr lang="en-GB" sz="800" u="none" strike="noStrike">
                          <a:effectLst/>
                        </a:rPr>
                        <a:t>14</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amazon.com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2.2</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Marketplace</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2215092183"/>
                  </a:ext>
                </a:extLst>
              </a:tr>
              <a:tr h="180869">
                <a:tc>
                  <a:txBody>
                    <a:bodyPr/>
                    <a:lstStyle/>
                    <a:p>
                      <a:pPr algn="ctr" fontAlgn="t"/>
                      <a:r>
                        <a:rPr lang="en-GB" sz="800" u="none" strike="noStrike">
                          <a:effectLst/>
                        </a:rPr>
                        <a:t>15</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tiktok.com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2</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dirty="0">
                          <a:effectLst/>
                        </a:rPr>
                        <a:t>1%</a:t>
                      </a:r>
                      <a:endParaRPr lang="en-GB" sz="800" b="0" i="0" u="none" strike="noStrike" dirty="0">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Social Media Networks</a:t>
                      </a:r>
                      <a:endParaRPr lang="en-GB" sz="800" b="0" i="0" u="none" strike="noStrike">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322572699"/>
                  </a:ext>
                </a:extLst>
              </a:tr>
              <a:tr h="273386">
                <a:tc>
                  <a:txBody>
                    <a:bodyPr/>
                    <a:lstStyle/>
                    <a:p>
                      <a:pPr algn="ctr" fontAlgn="t"/>
                      <a:r>
                        <a:rPr lang="en-GB" sz="800" u="none" strike="noStrike">
                          <a:effectLst/>
                        </a:rPr>
                        <a:t>16</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live.com</a:t>
                      </a:r>
                      <a:endParaRPr lang="en-GB" sz="800" b="0" i="0" u="none" strike="noStrike" dirty="0">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2</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Email (Microsoft 365 - Outlook)</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410082770"/>
                  </a:ext>
                </a:extLst>
              </a:tr>
              <a:tr h="180869">
                <a:tc>
                  <a:txBody>
                    <a:bodyPr/>
                    <a:lstStyle/>
                    <a:p>
                      <a:pPr algn="ctr" fontAlgn="t"/>
                      <a:r>
                        <a:rPr lang="en-GB" sz="800" u="none" strike="noStrike">
                          <a:effectLst/>
                        </a:rPr>
                        <a:t>17</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openai.com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1.8</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Technology - AI</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907506101"/>
                  </a:ext>
                </a:extLst>
              </a:tr>
              <a:tr h="180869">
                <a:tc>
                  <a:txBody>
                    <a:bodyPr/>
                    <a:lstStyle/>
                    <a:p>
                      <a:pPr algn="ctr" fontAlgn="t"/>
                      <a:r>
                        <a:rPr lang="en-GB" sz="800" u="none" strike="noStrike">
                          <a:effectLst/>
                        </a:rPr>
                        <a:t>18</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reddit.com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1.7</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Social Media Networks</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3506295834"/>
                  </a:ext>
                </a:extLst>
              </a:tr>
              <a:tr h="180869">
                <a:tc>
                  <a:txBody>
                    <a:bodyPr/>
                    <a:lstStyle/>
                    <a:p>
                      <a:pPr algn="ctr" fontAlgn="t"/>
                      <a:r>
                        <a:rPr lang="en-GB" sz="800" u="none" strike="noStrike">
                          <a:effectLst/>
                        </a:rPr>
                        <a:t>20</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linkedin.com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dirty="0">
                          <a:effectLst/>
                        </a:rPr>
                        <a:t>1.6</a:t>
                      </a:r>
                      <a:endParaRPr lang="en-GB" sz="800" b="0" i="0" u="none" strike="noStrike" dirty="0">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Social Media Networks</a:t>
                      </a:r>
                      <a:endParaRPr lang="en-GB" sz="800" b="0" i="0" u="none" strike="noStrike">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110195285"/>
                  </a:ext>
                </a:extLst>
              </a:tr>
              <a:tr h="180869">
                <a:tc>
                  <a:txBody>
                    <a:bodyPr/>
                    <a:lstStyle/>
                    <a:p>
                      <a:pPr algn="ctr" fontAlgn="t"/>
                      <a:r>
                        <a:rPr lang="en-GB" sz="800" u="none" strike="noStrike">
                          <a:effectLst/>
                        </a:rPr>
                        <a:t>21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netflix.com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1.4</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Streaming &amp; Online TV</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3211932021"/>
                  </a:ext>
                </a:extLst>
              </a:tr>
              <a:tr h="180869">
                <a:tc>
                  <a:txBody>
                    <a:bodyPr/>
                    <a:lstStyle/>
                    <a:p>
                      <a:pPr algn="ctr" fontAlgn="t"/>
                      <a:r>
                        <a:rPr lang="en-GB" sz="800" u="none" strike="noStrike">
                          <a:effectLst/>
                        </a:rPr>
                        <a:t>22</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office.com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1.4</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Microsoft 365</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3417813379"/>
                  </a:ext>
                </a:extLst>
              </a:tr>
              <a:tr h="216151">
                <a:tc>
                  <a:txBody>
                    <a:bodyPr/>
                    <a:lstStyle/>
                    <a:p>
                      <a:pPr algn="ctr" fontAlgn="t"/>
                      <a:r>
                        <a:rPr lang="en-GB" sz="800" u="none" strike="noStrike">
                          <a:effectLst/>
                        </a:rPr>
                        <a:t>25</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a:effectLst/>
                        </a:rPr>
                        <a:t>bing.com</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1.3</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ctr" fontAlgn="t"/>
                      <a:r>
                        <a:rPr lang="en-GB" sz="800" u="none" strike="noStrike">
                          <a:effectLst/>
                        </a:rPr>
                        <a:t>1%</a:t>
                      </a:r>
                      <a:endParaRPr lang="en-GB" sz="800" b="0" i="0" u="none" strike="noStrike">
                        <a:solidFill>
                          <a:srgbClr val="000000"/>
                        </a:solidFill>
                        <a:effectLst/>
                        <a:latin typeface="Roboto" panose="02000000000000000000" pitchFamily="2" charset="0"/>
                      </a:endParaRPr>
                    </a:p>
                  </a:txBody>
                  <a:tcPr marL="7917" marR="7917" marT="7917" marB="0"/>
                </a:tc>
                <a:tc>
                  <a:txBody>
                    <a:bodyPr/>
                    <a:lstStyle/>
                    <a:p>
                      <a:pPr algn="l" fontAlgn="t"/>
                      <a:r>
                        <a:rPr lang="en-GB" sz="800" u="none" strike="noStrike" dirty="0">
                          <a:effectLst/>
                        </a:rPr>
                        <a:t>Search Engines</a:t>
                      </a:r>
                      <a:endParaRPr lang="en-GB" sz="800" b="0" i="0" u="none" strike="noStrike" dirty="0">
                        <a:solidFill>
                          <a:srgbClr val="000000"/>
                        </a:solidFill>
                        <a:effectLst/>
                        <a:latin typeface="Roboto" panose="02000000000000000000" pitchFamily="2" charset="0"/>
                      </a:endParaRPr>
                    </a:p>
                  </a:txBody>
                  <a:tcPr marL="7917" marR="7917" marT="7917" marB="0"/>
                </a:tc>
                <a:extLst>
                  <a:ext uri="{0D108BD9-81ED-4DB2-BD59-A6C34878D82A}">
                    <a16:rowId xmlns:a16="http://schemas.microsoft.com/office/drawing/2014/main" val="523640124"/>
                  </a:ext>
                </a:extLst>
              </a:tr>
              <a:tr h="180869">
                <a:tc>
                  <a:txBody>
                    <a:bodyPr/>
                    <a:lstStyle/>
                    <a:p>
                      <a:pPr algn="ctr" fontAlgn="b"/>
                      <a:endParaRPr lang="en-GB" sz="800" b="0" i="0" u="none" strike="noStrike">
                        <a:solidFill>
                          <a:srgbClr val="000000"/>
                        </a:solidFill>
                        <a:effectLst/>
                        <a:latin typeface="Lucida Console" panose="020B0609040504020204" pitchFamily="49" charset="0"/>
                      </a:endParaRPr>
                    </a:p>
                  </a:txBody>
                  <a:tcPr marL="7917" marR="7917" marT="7917" marB="0" anchor="ctr"/>
                </a:tc>
                <a:tc>
                  <a:txBody>
                    <a:bodyPr/>
                    <a:lstStyle/>
                    <a:p>
                      <a:pPr algn="l" fontAlgn="t"/>
                      <a:r>
                        <a:rPr lang="en-GB" sz="800" b="1" u="none" strike="noStrike">
                          <a:effectLst/>
                        </a:rPr>
                        <a:t>Total visits</a:t>
                      </a:r>
                      <a:endParaRPr lang="en-GB" sz="800" b="1" i="0" u="none" strike="noStrike">
                        <a:solidFill>
                          <a:srgbClr val="000000"/>
                        </a:solidFill>
                        <a:effectLst/>
                        <a:latin typeface="Roboto" panose="02000000000000000000" pitchFamily="2" charset="0"/>
                      </a:endParaRPr>
                    </a:p>
                  </a:txBody>
                  <a:tcPr marL="7917" marR="7917" marT="7917" marB="0" anchor="ctr"/>
                </a:tc>
                <a:tc>
                  <a:txBody>
                    <a:bodyPr/>
                    <a:lstStyle/>
                    <a:p>
                      <a:pPr algn="ctr" fontAlgn="b"/>
                      <a:r>
                        <a:rPr lang="en-GB" sz="800" b="1" u="none" strike="noStrike">
                          <a:effectLst/>
                        </a:rPr>
                        <a:t>192</a:t>
                      </a:r>
                      <a:endParaRPr lang="en-GB" sz="800" b="1" i="0" u="none" strike="noStrike">
                        <a:solidFill>
                          <a:srgbClr val="000000"/>
                        </a:solidFill>
                        <a:effectLst/>
                        <a:latin typeface="Lucida Console" panose="020B0609040504020204" pitchFamily="49" charset="0"/>
                      </a:endParaRPr>
                    </a:p>
                  </a:txBody>
                  <a:tcPr marL="7917" marR="7917" marT="7917" marB="0" anchor="ctr"/>
                </a:tc>
                <a:tc>
                  <a:txBody>
                    <a:bodyPr/>
                    <a:lstStyle/>
                    <a:p>
                      <a:pPr algn="r" fontAlgn="b"/>
                      <a:r>
                        <a:rPr lang="en-GB" sz="800" b="1" u="none" strike="noStrike" dirty="0">
                          <a:effectLst/>
                        </a:rPr>
                        <a:t>24</a:t>
                      </a:r>
                      <a:endParaRPr lang="en-GB" sz="800" b="1" i="0" u="none" strike="noStrike" dirty="0">
                        <a:solidFill>
                          <a:srgbClr val="000000"/>
                        </a:solidFill>
                        <a:effectLst/>
                        <a:latin typeface="Lucida Console" panose="020B0609040504020204" pitchFamily="49" charset="0"/>
                      </a:endParaRPr>
                    </a:p>
                  </a:txBody>
                  <a:tcPr marL="7917" marR="7917" marT="7917" marB="0" anchor="ctr"/>
                </a:tc>
                <a:tc>
                  <a:txBody>
                    <a:bodyPr/>
                    <a:lstStyle/>
                    <a:p>
                      <a:pPr algn="l" fontAlgn="t"/>
                      <a:r>
                        <a:rPr lang="en-GB" sz="800" b="1" u="none" strike="noStrike" dirty="0">
                          <a:effectLst/>
                        </a:rPr>
                        <a:t>visits/month/human</a:t>
                      </a:r>
                      <a:endParaRPr lang="en-GB" sz="800" b="1" i="0" u="none" strike="noStrike" dirty="0">
                        <a:solidFill>
                          <a:srgbClr val="000000"/>
                        </a:solidFill>
                        <a:effectLst/>
                        <a:latin typeface="Roboto" panose="02000000000000000000" pitchFamily="2" charset="0"/>
                      </a:endParaRPr>
                    </a:p>
                  </a:txBody>
                  <a:tcPr marL="7917" marR="7917" marT="7917" marB="0" anchor="ctr"/>
                </a:tc>
                <a:extLst>
                  <a:ext uri="{0D108BD9-81ED-4DB2-BD59-A6C34878D82A}">
                    <a16:rowId xmlns:a16="http://schemas.microsoft.com/office/drawing/2014/main" val="4097384843"/>
                  </a:ext>
                </a:extLst>
              </a:tr>
            </a:tbl>
          </a:graphicData>
        </a:graphic>
      </p:graphicFrame>
      <p:graphicFrame>
        <p:nvGraphicFramePr>
          <p:cNvPr id="4" name="Table 3">
            <a:extLst>
              <a:ext uri="{FF2B5EF4-FFF2-40B4-BE49-F238E27FC236}">
                <a16:creationId xmlns:a16="http://schemas.microsoft.com/office/drawing/2014/main" id="{CC881A63-628B-C4E7-6CB0-E1768D9EDF62}"/>
              </a:ext>
            </a:extLst>
          </p:cNvPr>
          <p:cNvGraphicFramePr>
            <a:graphicFrameLocks noGrp="1"/>
          </p:cNvGraphicFramePr>
          <p:nvPr>
            <p:extLst>
              <p:ext uri="{D42A27DB-BD31-4B8C-83A1-F6EECF244321}">
                <p14:modId xmlns:p14="http://schemas.microsoft.com/office/powerpoint/2010/main" val="1762967039"/>
              </p:ext>
            </p:extLst>
          </p:nvPr>
        </p:nvGraphicFramePr>
        <p:xfrm>
          <a:off x="477888" y="1161890"/>
          <a:ext cx="5030216" cy="3642108"/>
        </p:xfrm>
        <a:graphic>
          <a:graphicData uri="http://schemas.openxmlformats.org/drawingml/2006/table">
            <a:tbl>
              <a:tblPr>
                <a:tableStyleId>{5C22544A-7EE6-4342-B048-85BDC9FD1C3A}</a:tableStyleId>
              </a:tblPr>
              <a:tblGrid>
                <a:gridCol w="765468">
                  <a:extLst>
                    <a:ext uri="{9D8B030D-6E8A-4147-A177-3AD203B41FA5}">
                      <a16:colId xmlns:a16="http://schemas.microsoft.com/office/drawing/2014/main" val="1418426620"/>
                    </a:ext>
                  </a:extLst>
                </a:gridCol>
                <a:gridCol w="1789474">
                  <a:extLst>
                    <a:ext uri="{9D8B030D-6E8A-4147-A177-3AD203B41FA5}">
                      <a16:colId xmlns:a16="http://schemas.microsoft.com/office/drawing/2014/main" val="2476304644"/>
                    </a:ext>
                  </a:extLst>
                </a:gridCol>
                <a:gridCol w="1117826">
                  <a:extLst>
                    <a:ext uri="{9D8B030D-6E8A-4147-A177-3AD203B41FA5}">
                      <a16:colId xmlns:a16="http://schemas.microsoft.com/office/drawing/2014/main" val="207555302"/>
                    </a:ext>
                  </a:extLst>
                </a:gridCol>
                <a:gridCol w="1357448">
                  <a:extLst>
                    <a:ext uri="{9D8B030D-6E8A-4147-A177-3AD203B41FA5}">
                      <a16:colId xmlns:a16="http://schemas.microsoft.com/office/drawing/2014/main" val="3782633818"/>
                    </a:ext>
                  </a:extLst>
                </a:gridCol>
              </a:tblGrid>
              <a:tr h="1560904">
                <a:tc>
                  <a:txBody>
                    <a:bodyPr/>
                    <a:lstStyle/>
                    <a:p>
                      <a:pPr algn="ctr" fontAlgn="ctr"/>
                      <a:r>
                        <a:rPr lang="en-GB" sz="2000" u="none" strike="noStrike" dirty="0">
                          <a:effectLst/>
                        </a:rPr>
                        <a:t>Rank</a:t>
                      </a:r>
                      <a:endParaRPr lang="en-GB" sz="20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ctr"/>
                      <a:r>
                        <a:rPr lang="en-GB" sz="2000" u="none" strike="noStrike" dirty="0">
                          <a:effectLst/>
                        </a:rPr>
                        <a:t>Website</a:t>
                      </a:r>
                      <a:endParaRPr lang="en-GB" sz="20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ctr"/>
                      <a:r>
                        <a:rPr lang="en-GB" sz="2000" u="none" strike="noStrike" dirty="0">
                          <a:effectLst/>
                        </a:rPr>
                        <a:t>Monthly Traffic (billions)</a:t>
                      </a:r>
                      <a:endParaRPr lang="en-GB" sz="20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ctr"/>
                      <a:r>
                        <a:rPr lang="en-US" sz="2000" u="none" strike="noStrike" dirty="0">
                          <a:effectLst/>
                        </a:rPr>
                        <a:t>Traffic Share of Top 25</a:t>
                      </a:r>
                      <a:endParaRPr lang="en-US" sz="2000" b="1" i="0" u="none" strike="noStrike" dirty="0">
                        <a:solidFill>
                          <a:srgbClr val="000000"/>
                        </a:solidFill>
                        <a:effectLst/>
                        <a:latin typeface="Roboto" panose="02000000000000000000" pitchFamily="2" charset="0"/>
                      </a:endParaRPr>
                    </a:p>
                  </a:txBody>
                  <a:tcPr marL="9525" marR="9525" marT="9525" marB="0" anchor="ctr"/>
                </a:tc>
                <a:extLst>
                  <a:ext uri="{0D108BD9-81ED-4DB2-BD59-A6C34878D82A}">
                    <a16:rowId xmlns:a16="http://schemas.microsoft.com/office/drawing/2014/main" val="3314803739"/>
                  </a:ext>
                </a:extLst>
              </a:tr>
              <a:tr h="520301">
                <a:tc>
                  <a:txBody>
                    <a:bodyPr/>
                    <a:lstStyle/>
                    <a:p>
                      <a:pPr algn="ctr" fontAlgn="t"/>
                      <a:r>
                        <a:rPr lang="en-GB" sz="2000" u="none" strike="noStrike">
                          <a:effectLst/>
                        </a:rPr>
                        <a:t>1</a:t>
                      </a:r>
                      <a:endParaRPr lang="en-GB" sz="2000" b="0" i="0" u="none" strike="noStrike">
                        <a:solidFill>
                          <a:srgbClr val="000000"/>
                        </a:solidFill>
                        <a:effectLst/>
                        <a:latin typeface="Roboto" panose="02000000000000000000" pitchFamily="2" charset="0"/>
                      </a:endParaRPr>
                    </a:p>
                  </a:txBody>
                  <a:tcPr marL="9525" marR="9525" marT="9525" marB="0"/>
                </a:tc>
                <a:tc>
                  <a:txBody>
                    <a:bodyPr/>
                    <a:lstStyle/>
                    <a:p>
                      <a:pPr algn="l" fontAlgn="t"/>
                      <a:r>
                        <a:rPr lang="en-GB" sz="2000" b="1" u="none" strike="noStrike" dirty="0">
                          <a:effectLst/>
                        </a:rPr>
                        <a:t>google.com</a:t>
                      </a:r>
                      <a:endParaRPr lang="en-GB" sz="2000" b="1" i="0" u="none" strike="noStrike" dirty="0">
                        <a:solidFill>
                          <a:srgbClr val="000000"/>
                        </a:solidFill>
                        <a:effectLst/>
                        <a:latin typeface="Roboto" panose="02000000000000000000" pitchFamily="2" charset="0"/>
                      </a:endParaRPr>
                    </a:p>
                  </a:txBody>
                  <a:tcPr marL="9525" marR="9525" marT="9525" marB="0"/>
                </a:tc>
                <a:tc>
                  <a:txBody>
                    <a:bodyPr/>
                    <a:lstStyle/>
                    <a:p>
                      <a:pPr algn="ctr" fontAlgn="t"/>
                      <a:r>
                        <a:rPr lang="en-GB" sz="2000" u="none" strike="noStrike" dirty="0">
                          <a:effectLst/>
                        </a:rPr>
                        <a:t>83.9</a:t>
                      </a:r>
                      <a:endParaRPr lang="en-GB" sz="2000" b="1" i="0" u="none" strike="noStrike" dirty="0">
                        <a:solidFill>
                          <a:srgbClr val="000000"/>
                        </a:solidFill>
                        <a:effectLst/>
                        <a:latin typeface="Roboto" panose="02000000000000000000" pitchFamily="2" charset="0"/>
                      </a:endParaRPr>
                    </a:p>
                  </a:txBody>
                  <a:tcPr marL="9525" marR="9525" marT="9525" marB="0"/>
                </a:tc>
                <a:tc>
                  <a:txBody>
                    <a:bodyPr/>
                    <a:lstStyle/>
                    <a:p>
                      <a:pPr algn="ctr" fontAlgn="t"/>
                      <a:r>
                        <a:rPr lang="en-GB" sz="2000" u="none" strike="noStrike">
                          <a:effectLst/>
                        </a:rPr>
                        <a:t>44%</a:t>
                      </a:r>
                      <a:endParaRPr lang="en-GB" sz="2000" b="1" i="0" u="none" strike="noStrike">
                        <a:solidFill>
                          <a:srgbClr val="000000"/>
                        </a:solidFill>
                        <a:effectLst/>
                        <a:latin typeface="Roboto" panose="02000000000000000000" pitchFamily="2" charset="0"/>
                      </a:endParaRPr>
                    </a:p>
                  </a:txBody>
                  <a:tcPr marL="9525" marR="9525" marT="9525" marB="0"/>
                </a:tc>
                <a:extLst>
                  <a:ext uri="{0D108BD9-81ED-4DB2-BD59-A6C34878D82A}">
                    <a16:rowId xmlns:a16="http://schemas.microsoft.com/office/drawing/2014/main" val="1632358213"/>
                  </a:ext>
                </a:extLst>
              </a:tr>
              <a:tr h="520301">
                <a:tc>
                  <a:txBody>
                    <a:bodyPr/>
                    <a:lstStyle/>
                    <a:p>
                      <a:pPr algn="ctr" fontAlgn="t"/>
                      <a:r>
                        <a:rPr lang="en-GB" sz="2000" u="none" strike="noStrike">
                          <a:effectLst/>
                        </a:rPr>
                        <a:t>2</a:t>
                      </a:r>
                      <a:endParaRPr lang="en-GB" sz="2000" b="0" i="0" u="none" strike="noStrike">
                        <a:solidFill>
                          <a:srgbClr val="000000"/>
                        </a:solidFill>
                        <a:effectLst/>
                        <a:latin typeface="Roboto" panose="02000000000000000000" pitchFamily="2" charset="0"/>
                      </a:endParaRPr>
                    </a:p>
                  </a:txBody>
                  <a:tcPr marL="9525" marR="9525" marT="9525" marB="0"/>
                </a:tc>
                <a:tc>
                  <a:txBody>
                    <a:bodyPr/>
                    <a:lstStyle/>
                    <a:p>
                      <a:pPr algn="l" fontAlgn="t"/>
                      <a:r>
                        <a:rPr lang="en-GB" sz="2000" b="1" u="none" strike="noStrike">
                          <a:effectLst/>
                        </a:rPr>
                        <a:t>youtube.com</a:t>
                      </a:r>
                      <a:endParaRPr lang="en-GB" sz="2000" b="1" i="0" u="none" strike="noStrike">
                        <a:solidFill>
                          <a:srgbClr val="000000"/>
                        </a:solidFill>
                        <a:effectLst/>
                        <a:latin typeface="Roboto" panose="02000000000000000000" pitchFamily="2" charset="0"/>
                      </a:endParaRPr>
                    </a:p>
                  </a:txBody>
                  <a:tcPr marL="9525" marR="9525" marT="9525" marB="0"/>
                </a:tc>
                <a:tc>
                  <a:txBody>
                    <a:bodyPr/>
                    <a:lstStyle/>
                    <a:p>
                      <a:pPr algn="ctr" fontAlgn="t"/>
                      <a:r>
                        <a:rPr lang="en-GB" sz="2000" u="none" strike="noStrike">
                          <a:effectLst/>
                        </a:rPr>
                        <a:t>32.7</a:t>
                      </a:r>
                      <a:endParaRPr lang="en-GB" sz="2000" b="1" i="0" u="none" strike="noStrike">
                        <a:solidFill>
                          <a:srgbClr val="000000"/>
                        </a:solidFill>
                        <a:effectLst/>
                        <a:latin typeface="Roboto" panose="02000000000000000000" pitchFamily="2" charset="0"/>
                      </a:endParaRPr>
                    </a:p>
                  </a:txBody>
                  <a:tcPr marL="9525" marR="9525" marT="9525" marB="0"/>
                </a:tc>
                <a:tc>
                  <a:txBody>
                    <a:bodyPr/>
                    <a:lstStyle/>
                    <a:p>
                      <a:pPr algn="ctr" fontAlgn="t"/>
                      <a:r>
                        <a:rPr lang="en-GB" sz="2000" u="none" strike="noStrike" dirty="0">
                          <a:effectLst/>
                        </a:rPr>
                        <a:t>17%</a:t>
                      </a:r>
                      <a:endParaRPr lang="en-GB" sz="2000" b="1" i="0" u="none" strike="noStrike" dirty="0">
                        <a:solidFill>
                          <a:srgbClr val="000000"/>
                        </a:solidFill>
                        <a:effectLst/>
                        <a:latin typeface="Roboto" panose="02000000000000000000" pitchFamily="2" charset="0"/>
                      </a:endParaRPr>
                    </a:p>
                  </a:txBody>
                  <a:tcPr marL="9525" marR="9525" marT="9525" marB="0"/>
                </a:tc>
                <a:extLst>
                  <a:ext uri="{0D108BD9-81ED-4DB2-BD59-A6C34878D82A}">
                    <a16:rowId xmlns:a16="http://schemas.microsoft.com/office/drawing/2014/main" val="3362592077"/>
                  </a:ext>
                </a:extLst>
              </a:tr>
              <a:tr h="520301">
                <a:tc>
                  <a:txBody>
                    <a:bodyPr/>
                    <a:lstStyle/>
                    <a:p>
                      <a:pPr algn="ctr" fontAlgn="t"/>
                      <a:r>
                        <a:rPr lang="en-GB" sz="2000" u="none" strike="noStrike">
                          <a:effectLst/>
                        </a:rPr>
                        <a:t>3</a:t>
                      </a:r>
                      <a:endParaRPr lang="en-GB" sz="2000" b="0" i="0" u="none" strike="noStrike">
                        <a:solidFill>
                          <a:srgbClr val="000000"/>
                        </a:solidFill>
                        <a:effectLst/>
                        <a:latin typeface="Roboto" panose="02000000000000000000" pitchFamily="2" charset="0"/>
                      </a:endParaRPr>
                    </a:p>
                  </a:txBody>
                  <a:tcPr marL="9525" marR="9525" marT="9525" marB="0"/>
                </a:tc>
                <a:tc>
                  <a:txBody>
                    <a:bodyPr/>
                    <a:lstStyle/>
                    <a:p>
                      <a:pPr algn="l" fontAlgn="t"/>
                      <a:r>
                        <a:rPr lang="en-GB" sz="2000" b="1" u="none" strike="noStrike" dirty="0">
                          <a:effectLst/>
                        </a:rPr>
                        <a:t>facebook.com</a:t>
                      </a:r>
                      <a:endParaRPr lang="en-GB" sz="2000" b="1" i="0" u="none" strike="noStrike" dirty="0">
                        <a:solidFill>
                          <a:srgbClr val="000000"/>
                        </a:solidFill>
                        <a:effectLst/>
                        <a:latin typeface="Roboto" panose="02000000000000000000" pitchFamily="2" charset="0"/>
                      </a:endParaRPr>
                    </a:p>
                  </a:txBody>
                  <a:tcPr marL="9525" marR="9525" marT="9525" marB="0"/>
                </a:tc>
                <a:tc>
                  <a:txBody>
                    <a:bodyPr/>
                    <a:lstStyle/>
                    <a:p>
                      <a:pPr algn="ctr" fontAlgn="t"/>
                      <a:r>
                        <a:rPr lang="en-GB" sz="2000" u="none" strike="noStrike">
                          <a:effectLst/>
                        </a:rPr>
                        <a:t>16.8</a:t>
                      </a:r>
                      <a:endParaRPr lang="en-GB" sz="2000" b="1" i="0" u="none" strike="noStrike">
                        <a:solidFill>
                          <a:srgbClr val="000000"/>
                        </a:solidFill>
                        <a:effectLst/>
                        <a:latin typeface="Roboto" panose="02000000000000000000" pitchFamily="2" charset="0"/>
                      </a:endParaRPr>
                    </a:p>
                  </a:txBody>
                  <a:tcPr marL="9525" marR="9525" marT="9525" marB="0"/>
                </a:tc>
                <a:tc>
                  <a:txBody>
                    <a:bodyPr/>
                    <a:lstStyle/>
                    <a:p>
                      <a:pPr algn="ctr" fontAlgn="t"/>
                      <a:r>
                        <a:rPr lang="en-GB" sz="2000" u="none" strike="noStrike" dirty="0">
                          <a:effectLst/>
                        </a:rPr>
                        <a:t>9%</a:t>
                      </a:r>
                      <a:endParaRPr lang="en-GB" sz="2000" b="1" i="0" u="none" strike="noStrike" dirty="0">
                        <a:solidFill>
                          <a:srgbClr val="000000"/>
                        </a:solidFill>
                        <a:effectLst/>
                        <a:latin typeface="Roboto" panose="02000000000000000000" pitchFamily="2" charset="0"/>
                      </a:endParaRPr>
                    </a:p>
                  </a:txBody>
                  <a:tcPr marL="9525" marR="9525" marT="9525" marB="0"/>
                </a:tc>
                <a:extLst>
                  <a:ext uri="{0D108BD9-81ED-4DB2-BD59-A6C34878D82A}">
                    <a16:rowId xmlns:a16="http://schemas.microsoft.com/office/drawing/2014/main" val="2435688559"/>
                  </a:ext>
                </a:extLst>
              </a:tr>
              <a:tr h="520301">
                <a:tc>
                  <a:txBody>
                    <a:bodyPr/>
                    <a:lstStyle/>
                    <a:p>
                      <a:pPr algn="ctr" fontAlgn="t"/>
                      <a:r>
                        <a:rPr lang="en-GB" sz="2000" u="none" strike="noStrike">
                          <a:effectLst/>
                        </a:rPr>
                        <a:t> </a:t>
                      </a:r>
                      <a:endParaRPr lang="en-GB" sz="2000" b="0" i="0" u="none" strike="noStrike">
                        <a:solidFill>
                          <a:srgbClr val="000000"/>
                        </a:solidFill>
                        <a:effectLst/>
                        <a:latin typeface="Roboto" panose="02000000000000000000" pitchFamily="2" charset="0"/>
                      </a:endParaRPr>
                    </a:p>
                  </a:txBody>
                  <a:tcPr marL="9525" marR="9525" marT="9525" marB="0"/>
                </a:tc>
                <a:tc>
                  <a:txBody>
                    <a:bodyPr/>
                    <a:lstStyle/>
                    <a:p>
                      <a:pPr algn="l" fontAlgn="t"/>
                      <a:r>
                        <a:rPr lang="en-GB" sz="2000" u="none" strike="noStrike">
                          <a:effectLst/>
                        </a:rPr>
                        <a:t>Top Three</a:t>
                      </a:r>
                      <a:endParaRPr lang="en-GB" sz="2000" b="1" i="0" u="none" strike="noStrike">
                        <a:solidFill>
                          <a:srgbClr val="000000"/>
                        </a:solidFill>
                        <a:effectLst/>
                        <a:latin typeface="Roboto" panose="02000000000000000000" pitchFamily="2" charset="0"/>
                      </a:endParaRPr>
                    </a:p>
                  </a:txBody>
                  <a:tcPr marL="9525" marR="9525" marT="9525" marB="0"/>
                </a:tc>
                <a:tc>
                  <a:txBody>
                    <a:bodyPr/>
                    <a:lstStyle/>
                    <a:p>
                      <a:pPr algn="ctr" fontAlgn="t"/>
                      <a:r>
                        <a:rPr lang="en-GB" sz="2000" u="none" strike="noStrike">
                          <a:effectLst/>
                        </a:rPr>
                        <a:t> </a:t>
                      </a:r>
                      <a:endParaRPr lang="en-GB" sz="2000" b="1" i="0" u="none" strike="noStrike">
                        <a:solidFill>
                          <a:srgbClr val="000000"/>
                        </a:solidFill>
                        <a:effectLst/>
                        <a:latin typeface="Roboto" panose="02000000000000000000" pitchFamily="2" charset="0"/>
                      </a:endParaRPr>
                    </a:p>
                  </a:txBody>
                  <a:tcPr marL="9525" marR="9525" marT="9525" marB="0"/>
                </a:tc>
                <a:tc>
                  <a:txBody>
                    <a:bodyPr/>
                    <a:lstStyle/>
                    <a:p>
                      <a:pPr algn="ctr" fontAlgn="t"/>
                      <a:r>
                        <a:rPr lang="en-GB" sz="2000" b="1" u="none" strike="noStrike" dirty="0">
                          <a:effectLst/>
                        </a:rPr>
                        <a:t>69%</a:t>
                      </a:r>
                      <a:endParaRPr lang="en-GB" sz="2000" b="1" i="0" u="none" strike="noStrike" dirty="0">
                        <a:solidFill>
                          <a:srgbClr val="000000"/>
                        </a:solidFill>
                        <a:effectLst/>
                        <a:latin typeface="Roboto" panose="02000000000000000000" pitchFamily="2" charset="0"/>
                      </a:endParaRPr>
                    </a:p>
                  </a:txBody>
                  <a:tcPr marL="9525" marR="9525" marT="9525" marB="0"/>
                </a:tc>
                <a:extLst>
                  <a:ext uri="{0D108BD9-81ED-4DB2-BD59-A6C34878D82A}">
                    <a16:rowId xmlns:a16="http://schemas.microsoft.com/office/drawing/2014/main" val="2044902001"/>
                  </a:ext>
                </a:extLst>
              </a:tr>
            </a:tbl>
          </a:graphicData>
        </a:graphic>
      </p:graphicFrame>
    </p:spTree>
    <p:extLst>
      <p:ext uri="{BB962C8B-B14F-4D97-AF65-F5344CB8AC3E}">
        <p14:creationId xmlns:p14="http://schemas.microsoft.com/office/powerpoint/2010/main" val="279372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03598"/>
            <a:ext cx="9144000" cy="3939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9755" y="339502"/>
            <a:ext cx="3546141" cy="792088"/>
          </a:xfrm>
        </p:spPr>
        <p:txBody>
          <a:bodyPr>
            <a:noAutofit/>
          </a:bodyPr>
          <a:lstStyle/>
          <a:p>
            <a:r>
              <a:rPr lang="en-US" sz="2800" dirty="0"/>
              <a:t>Computer Networks?</a:t>
            </a:r>
          </a:p>
        </p:txBody>
      </p:sp>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0500" y="0"/>
            <a:ext cx="5143500" cy="5143500"/>
          </a:xfrm>
          <a:prstGeom prst="rect">
            <a:avLst/>
          </a:prstGeom>
        </p:spPr>
      </p:pic>
      <p:sp>
        <p:nvSpPr>
          <p:cNvPr id="4" name="TextBox 3"/>
          <p:cNvSpPr txBox="1"/>
          <p:nvPr/>
        </p:nvSpPr>
        <p:spPr>
          <a:xfrm>
            <a:off x="179512" y="1563638"/>
            <a:ext cx="3672408" cy="3108543"/>
          </a:xfrm>
          <a:prstGeom prst="rect">
            <a:avLst/>
          </a:prstGeom>
          <a:noFill/>
        </p:spPr>
        <p:txBody>
          <a:bodyPr wrap="square" rtlCol="0">
            <a:spAutoFit/>
          </a:bodyPr>
          <a:lstStyle/>
          <a:p>
            <a:r>
              <a:rPr lang="en-US" sz="2800" dirty="0">
                <a:solidFill>
                  <a:schemeClr val="tx2"/>
                </a:solidFill>
              </a:rPr>
              <a:t>Network</a:t>
            </a:r>
            <a:r>
              <a:rPr lang="en-US" sz="2800" dirty="0"/>
              <a:t>: a set of computers connected together for the purpose of sharing resources.</a:t>
            </a:r>
          </a:p>
          <a:p>
            <a:r>
              <a:rPr lang="en-US" sz="2800" dirty="0">
                <a:solidFill>
                  <a:schemeClr val="tx2"/>
                </a:solidFill>
              </a:rPr>
              <a:t>Internet</a:t>
            </a:r>
            <a:r>
              <a:rPr lang="en-US" sz="2800" dirty="0"/>
              <a:t>: a network of peer networks.</a:t>
            </a:r>
            <a:endParaRPr lang="en-CA" sz="2800" dirty="0"/>
          </a:p>
        </p:txBody>
      </p:sp>
    </p:spTree>
    <p:extLst>
      <p:ext uri="{BB962C8B-B14F-4D97-AF65-F5344CB8AC3E}">
        <p14:creationId xmlns:p14="http://schemas.microsoft.com/office/powerpoint/2010/main" val="12353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131590"/>
            <a:ext cx="8712968" cy="3693000"/>
          </a:xfrm>
        </p:spPr>
        <p:txBody>
          <a:bodyPr>
            <a:normAutofit/>
          </a:bodyPr>
          <a:lstStyle/>
          <a:p>
            <a:r>
              <a:rPr lang="en-US" b="1" dirty="0"/>
              <a:t>WAN</a:t>
            </a:r>
            <a:r>
              <a:rPr lang="en-US" dirty="0"/>
              <a:t> = Wide Area Network, e.g. public </a:t>
            </a:r>
            <a:r>
              <a:rPr lang="en-US" b="1" dirty="0"/>
              <a:t>Internet</a:t>
            </a:r>
          </a:p>
          <a:p>
            <a:r>
              <a:rPr lang="en-US" b="1" dirty="0"/>
              <a:t>Intranet</a:t>
            </a:r>
            <a:r>
              <a:rPr lang="en-US" dirty="0"/>
              <a:t> = inside a private network. PCs, BYOD, servers for file + print + storage + data sharing.</a:t>
            </a:r>
          </a:p>
          <a:p>
            <a:pPr lvl="1"/>
            <a:r>
              <a:rPr lang="en-US" b="1" dirty="0"/>
              <a:t>LAN </a:t>
            </a:r>
            <a:r>
              <a:rPr lang="en-US" dirty="0"/>
              <a:t>= high speed </a:t>
            </a:r>
            <a:r>
              <a:rPr lang="en-CA" dirty="0"/>
              <a:t>Local Area Network for an Intranet</a:t>
            </a:r>
          </a:p>
          <a:p>
            <a:pPr lvl="1"/>
            <a:r>
              <a:rPr lang="en-US" b="1" dirty="0"/>
              <a:t>VPN </a:t>
            </a:r>
            <a:r>
              <a:rPr lang="en-US" dirty="0"/>
              <a:t>= </a:t>
            </a:r>
            <a:r>
              <a:rPr lang="en-CA" dirty="0"/>
              <a:t>Virtual Private Network – remote connection to a </a:t>
            </a:r>
            <a:br>
              <a:rPr lang="en-CA" dirty="0"/>
            </a:br>
            <a:r>
              <a:rPr lang="en-CA" dirty="0"/>
              <a:t>private intranet across a public network via IP tunnelling.</a:t>
            </a:r>
          </a:p>
          <a:p>
            <a:r>
              <a:rPr lang="en-CA" b="1" dirty="0"/>
              <a:t>MAN</a:t>
            </a:r>
            <a:r>
              <a:rPr lang="en-CA" dirty="0"/>
              <a:t> = Metropolitan Area Network, TTC subway station </a:t>
            </a:r>
            <a:r>
              <a:rPr lang="en-CA" dirty="0" err="1"/>
              <a:t>WiFi</a:t>
            </a:r>
            <a:r>
              <a:rPr lang="en-CA" dirty="0"/>
              <a:t> is on a MAN from BAI Communications</a:t>
            </a:r>
            <a:endParaRPr lang="en-US" dirty="0"/>
          </a:p>
          <a:p>
            <a:pPr marL="274320" lvl="1" indent="0">
              <a:buNone/>
            </a:pPr>
            <a:endParaRPr lang="en-US" dirty="0"/>
          </a:p>
        </p:txBody>
      </p:sp>
      <p:sp>
        <p:nvSpPr>
          <p:cNvPr id="7" name="Title 1"/>
          <p:cNvSpPr>
            <a:spLocks noGrp="1"/>
          </p:cNvSpPr>
          <p:nvPr>
            <p:ph type="title"/>
          </p:nvPr>
        </p:nvSpPr>
        <p:spPr>
          <a:xfrm>
            <a:off x="35496" y="339502"/>
            <a:ext cx="9217024" cy="742950"/>
          </a:xfrm>
        </p:spPr>
        <p:txBody>
          <a:bodyPr>
            <a:noAutofit/>
          </a:bodyPr>
          <a:lstStyle/>
          <a:p>
            <a:pPr algn="ctr"/>
            <a:r>
              <a:rPr lang="en-US" dirty="0"/>
              <a:t>Types of Computer Networks</a:t>
            </a:r>
          </a:p>
        </p:txBody>
      </p:sp>
    </p:spTree>
    <p:extLst>
      <p:ext uri="{BB962C8B-B14F-4D97-AF65-F5344CB8AC3E}">
        <p14:creationId xmlns:p14="http://schemas.microsoft.com/office/powerpoint/2010/main" val="147997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of the Internet</a:t>
            </a:r>
            <a:endParaRPr lang="en-CA" dirty="0"/>
          </a:p>
        </p:txBody>
      </p:sp>
      <p:sp>
        <p:nvSpPr>
          <p:cNvPr id="3" name="Content Placeholder 2"/>
          <p:cNvSpPr>
            <a:spLocks noGrp="1"/>
          </p:cNvSpPr>
          <p:nvPr>
            <p:ph idx="1"/>
          </p:nvPr>
        </p:nvSpPr>
        <p:spPr>
          <a:xfrm>
            <a:off x="457200" y="1200150"/>
            <a:ext cx="8435280" cy="3657600"/>
          </a:xfrm>
        </p:spPr>
        <p:txBody>
          <a:bodyPr>
            <a:normAutofit/>
          </a:bodyPr>
          <a:lstStyle/>
          <a:p>
            <a:r>
              <a:rPr lang="en-US" b="1" dirty="0"/>
              <a:t>Open Standards</a:t>
            </a:r>
            <a:r>
              <a:rPr lang="en-US" dirty="0"/>
              <a:t>: </a:t>
            </a:r>
            <a:r>
              <a:rPr lang="en-US" dirty="0">
                <a:hlinkClick r:id="rId3"/>
              </a:rPr>
              <a:t>TCP/IP</a:t>
            </a:r>
            <a:r>
              <a:rPr lang="en-US" dirty="0"/>
              <a:t>, </a:t>
            </a:r>
            <a:r>
              <a:rPr lang="en-US" dirty="0">
                <a:hlinkClick r:id="rId4"/>
              </a:rPr>
              <a:t>HTTP</a:t>
            </a:r>
            <a:r>
              <a:rPr lang="en-US" dirty="0"/>
              <a:t>, </a:t>
            </a:r>
            <a:r>
              <a:rPr lang="en-US" dirty="0">
                <a:hlinkClick r:id="rId5"/>
              </a:rPr>
              <a:t>HTML</a:t>
            </a:r>
            <a:r>
              <a:rPr lang="en-US" dirty="0"/>
              <a:t>, </a:t>
            </a:r>
            <a:r>
              <a:rPr lang="en-CA" dirty="0">
                <a:hlinkClick r:id="rId6"/>
              </a:rPr>
              <a:t>WWW</a:t>
            </a:r>
            <a:r>
              <a:rPr lang="en-CA" dirty="0"/>
              <a:t> </a:t>
            </a:r>
            <a:r>
              <a:rPr lang="en-CA" dirty="0">
                <a:hlinkClick r:id="rId7"/>
              </a:rPr>
              <a:t>browser</a:t>
            </a:r>
            <a:endParaRPr lang="en-CA" dirty="0"/>
          </a:p>
          <a:p>
            <a:pPr lvl="1"/>
            <a:r>
              <a:rPr lang="en-CA" dirty="0">
                <a:hlinkClick r:id="rId8"/>
              </a:rPr>
              <a:t>Sir</a:t>
            </a:r>
            <a:r>
              <a:rPr lang="en-CA" dirty="0"/>
              <a:t> </a:t>
            </a:r>
            <a:r>
              <a:rPr lang="en-CA" dirty="0">
                <a:hlinkClick r:id="rId9"/>
              </a:rPr>
              <a:t>Tim</a:t>
            </a:r>
            <a:r>
              <a:rPr lang="en-CA" dirty="0"/>
              <a:t> </a:t>
            </a:r>
            <a:r>
              <a:rPr lang="en-CA" dirty="0">
                <a:hlinkClick r:id="rId10"/>
              </a:rPr>
              <a:t>Berners</a:t>
            </a:r>
            <a:r>
              <a:rPr lang="en-CA" dirty="0"/>
              <a:t>-</a:t>
            </a:r>
            <a:r>
              <a:rPr lang="en-CA" dirty="0">
                <a:hlinkClick r:id="rId11"/>
              </a:rPr>
              <a:t>Lee</a:t>
            </a:r>
            <a:r>
              <a:rPr lang="en-CA" dirty="0"/>
              <a:t> 1990. </a:t>
            </a:r>
            <a:r>
              <a:rPr lang="en-CA" dirty="0">
                <a:hlinkClick r:id="rId12"/>
              </a:rPr>
              <a:t>Marc</a:t>
            </a:r>
            <a:r>
              <a:rPr lang="en-CA" dirty="0"/>
              <a:t> </a:t>
            </a:r>
            <a:r>
              <a:rPr lang="en-CA" dirty="0">
                <a:hlinkClick r:id="rId13"/>
              </a:rPr>
              <a:t>Andreessen</a:t>
            </a:r>
            <a:r>
              <a:rPr lang="en-CA" dirty="0"/>
              <a:t> 1993. </a:t>
            </a:r>
            <a:r>
              <a:rPr lang="en-CA" dirty="0">
                <a:hlinkClick r:id="rId14"/>
              </a:rPr>
              <a:t>W3C</a:t>
            </a:r>
            <a:r>
              <a:rPr lang="en-CA" dirty="0"/>
              <a:t> 1994.</a:t>
            </a:r>
          </a:p>
          <a:p>
            <a:r>
              <a:rPr lang="en-US" b="1" dirty="0"/>
              <a:t>Open Source</a:t>
            </a:r>
            <a:r>
              <a:rPr lang="en-US" dirty="0"/>
              <a:t>: GNU/Linux 1991, Apache Web Server 1995</a:t>
            </a:r>
            <a:endParaRPr lang="en-CA" dirty="0"/>
          </a:p>
          <a:p>
            <a:r>
              <a:rPr lang="en-CA" b="1" dirty="0"/>
              <a:t>World-wide</a:t>
            </a:r>
            <a:r>
              <a:rPr lang="en-CA" dirty="0"/>
              <a:t> networking from glass fibre &amp; telecom goldrush</a:t>
            </a:r>
          </a:p>
          <a:p>
            <a:r>
              <a:rPr lang="en-CA" b="1" dirty="0"/>
              <a:t>Affordable</a:t>
            </a:r>
            <a:r>
              <a:rPr lang="en-CA" dirty="0"/>
              <a:t> bandwidth: speed + capacity grows for same $</a:t>
            </a:r>
          </a:p>
          <a:p>
            <a:r>
              <a:rPr lang="en-CA" b="1" dirty="0"/>
              <a:t>Decentralized</a:t>
            </a:r>
            <a:r>
              <a:rPr lang="en-CA" dirty="0"/>
              <a:t>, cooperative infrastructure. e.g. peering</a:t>
            </a:r>
            <a:br>
              <a:rPr lang="en-CA" dirty="0"/>
            </a:br>
            <a:r>
              <a:rPr lang="en-CA" dirty="0"/>
              <a:t>Growth by </a:t>
            </a:r>
            <a:r>
              <a:rPr lang="en-CA" b="1" dirty="0"/>
              <a:t>cooperation</a:t>
            </a:r>
            <a:r>
              <a:rPr lang="en-CA" dirty="0"/>
              <a:t>. Innovation by </a:t>
            </a:r>
            <a:r>
              <a:rPr lang="en-CA" b="1" dirty="0"/>
              <a:t>competition</a:t>
            </a:r>
            <a:r>
              <a:rPr lang="en-CA" dirty="0"/>
              <a:t>. </a:t>
            </a:r>
          </a:p>
          <a:p>
            <a:r>
              <a:rPr lang="en-CA" b="1" dirty="0"/>
              <a:t>Net neutrality</a:t>
            </a:r>
            <a:r>
              <a:rPr lang="en-CA" dirty="0"/>
              <a:t>: all packets are created equal</a:t>
            </a:r>
          </a:p>
        </p:txBody>
      </p:sp>
    </p:spTree>
    <p:extLst>
      <p:ext uri="{BB962C8B-B14F-4D97-AF65-F5344CB8AC3E}">
        <p14:creationId xmlns:p14="http://schemas.microsoft.com/office/powerpoint/2010/main" val="189976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144D5F-F6EA-4D02-B497-134D3E8DF7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05904"/>
            <a:ext cx="9144000" cy="4693580"/>
          </a:xfrm>
          <a:prstGeom prst="rect">
            <a:avLst/>
          </a:prstGeom>
        </p:spPr>
      </p:pic>
      <p:sp>
        <p:nvSpPr>
          <p:cNvPr id="18" name="Arrow: Left-Right 17">
            <a:extLst>
              <a:ext uri="{FF2B5EF4-FFF2-40B4-BE49-F238E27FC236}">
                <a16:creationId xmlns:a16="http://schemas.microsoft.com/office/drawing/2014/main" id="{B8CCC72A-DCE7-4CA6-8943-F627A379D1D1}"/>
              </a:ext>
            </a:extLst>
          </p:cNvPr>
          <p:cNvSpPr/>
          <p:nvPr/>
        </p:nvSpPr>
        <p:spPr>
          <a:xfrm>
            <a:off x="5156066" y="661824"/>
            <a:ext cx="841064" cy="4396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sz="1600" dirty="0"/>
              <a:t>Peer</a:t>
            </a:r>
          </a:p>
        </p:txBody>
      </p:sp>
      <p:sp>
        <p:nvSpPr>
          <p:cNvPr id="21" name="Arrow: Left-Right 20">
            <a:extLst>
              <a:ext uri="{FF2B5EF4-FFF2-40B4-BE49-F238E27FC236}">
                <a16:creationId xmlns:a16="http://schemas.microsoft.com/office/drawing/2014/main" id="{26A4B9A2-E850-4309-80A7-4DB8B5536526}"/>
              </a:ext>
            </a:extLst>
          </p:cNvPr>
          <p:cNvSpPr/>
          <p:nvPr/>
        </p:nvSpPr>
        <p:spPr>
          <a:xfrm>
            <a:off x="6289063" y="1494162"/>
            <a:ext cx="841064" cy="4396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sz="1600" dirty="0"/>
              <a:t>Peer</a:t>
            </a:r>
          </a:p>
        </p:txBody>
      </p:sp>
      <p:sp>
        <p:nvSpPr>
          <p:cNvPr id="22" name="Arrow: Left-Right 21">
            <a:extLst>
              <a:ext uri="{FF2B5EF4-FFF2-40B4-BE49-F238E27FC236}">
                <a16:creationId xmlns:a16="http://schemas.microsoft.com/office/drawing/2014/main" id="{2661CED9-2DF9-41F5-9E46-67A2C3E3DC5E}"/>
              </a:ext>
            </a:extLst>
          </p:cNvPr>
          <p:cNvSpPr/>
          <p:nvPr/>
        </p:nvSpPr>
        <p:spPr>
          <a:xfrm>
            <a:off x="4026743" y="1494162"/>
            <a:ext cx="841064" cy="4396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CA" sz="1600" dirty="0"/>
              <a:t>Peer</a:t>
            </a:r>
          </a:p>
        </p:txBody>
      </p:sp>
      <p:sp>
        <p:nvSpPr>
          <p:cNvPr id="6" name="TextBox 5">
            <a:extLst>
              <a:ext uri="{FF2B5EF4-FFF2-40B4-BE49-F238E27FC236}">
                <a16:creationId xmlns:a16="http://schemas.microsoft.com/office/drawing/2014/main" id="{C0CF1C04-B715-48AE-9CE8-5BB5CF21284E}"/>
              </a:ext>
            </a:extLst>
          </p:cNvPr>
          <p:cNvSpPr txBox="1"/>
          <p:nvPr/>
        </p:nvSpPr>
        <p:spPr>
          <a:xfrm>
            <a:off x="1475656" y="671214"/>
            <a:ext cx="363640" cy="215444"/>
          </a:xfrm>
          <a:prstGeom prst="rect">
            <a:avLst/>
          </a:prstGeom>
          <a:solidFill>
            <a:schemeClr val="bg1"/>
          </a:solidFill>
        </p:spPr>
        <p:txBody>
          <a:bodyPr wrap="square" lIns="0" tIns="0" rIns="0" bIns="0" rtlCol="0">
            <a:spAutoFit/>
          </a:bodyPr>
          <a:lstStyle/>
          <a:p>
            <a:r>
              <a:rPr lang="en-CA" sz="1400" b="1" dirty="0">
                <a:solidFill>
                  <a:schemeClr val="tx1">
                    <a:lumMod val="75000"/>
                    <a:lumOff val="25000"/>
                  </a:schemeClr>
                </a:solidFill>
                <a:latin typeface="Liberation Sans Narrow" panose="020B0606020202030204" pitchFamily="34" charset="0"/>
                <a:ea typeface="DejaVu Sans Mono" panose="020B0609030804020204" pitchFamily="49" charset="0"/>
                <a:cs typeface="DejaVu Sans Mono" panose="020B0609030804020204" pitchFamily="49" charset="0"/>
              </a:rPr>
              <a:t>IXP</a:t>
            </a:r>
            <a:endParaRPr lang="en-CA" sz="1300" b="1" dirty="0">
              <a:solidFill>
                <a:schemeClr val="tx1">
                  <a:lumMod val="75000"/>
                  <a:lumOff val="25000"/>
                </a:schemeClr>
              </a:solidFill>
              <a:latin typeface="Liberation Sans Narrow" panose="020B0606020202030204" pitchFamily="34" charset="0"/>
              <a:ea typeface="DejaVu Sans Mono" panose="020B0609030804020204" pitchFamily="49" charset="0"/>
              <a:cs typeface="DejaVu Sans Mono" panose="020B0609030804020204" pitchFamily="49" charset="0"/>
            </a:endParaRPr>
          </a:p>
        </p:txBody>
      </p:sp>
      <p:sp>
        <p:nvSpPr>
          <p:cNvPr id="19" name="TextBox 18">
            <a:extLst>
              <a:ext uri="{FF2B5EF4-FFF2-40B4-BE49-F238E27FC236}">
                <a16:creationId xmlns:a16="http://schemas.microsoft.com/office/drawing/2014/main" id="{D88D9E63-F7F7-41C5-A8F8-9AE308A425F4}"/>
              </a:ext>
            </a:extLst>
          </p:cNvPr>
          <p:cNvSpPr txBox="1"/>
          <p:nvPr/>
        </p:nvSpPr>
        <p:spPr>
          <a:xfrm>
            <a:off x="1455360" y="653752"/>
            <a:ext cx="363640" cy="230832"/>
          </a:xfrm>
          <a:prstGeom prst="rect">
            <a:avLst/>
          </a:prstGeom>
          <a:solidFill>
            <a:schemeClr val="bg1"/>
          </a:solidFill>
        </p:spPr>
        <p:txBody>
          <a:bodyPr wrap="square" lIns="36000" tIns="0" rIns="0" bIns="0" rtlCol="0">
            <a:spAutoFit/>
          </a:bodyPr>
          <a:lstStyle/>
          <a:p>
            <a:r>
              <a:rPr lang="en-CA" sz="1500" b="1" dirty="0">
                <a:solidFill>
                  <a:schemeClr val="tx1">
                    <a:lumMod val="75000"/>
                    <a:lumOff val="25000"/>
                  </a:schemeClr>
                </a:solidFill>
                <a:latin typeface="Liberation Sans Narrow" panose="020B0606020202030204" pitchFamily="34" charset="0"/>
                <a:ea typeface="DejaVu Sans Mono" panose="020B0609030804020204" pitchFamily="49" charset="0"/>
                <a:cs typeface="DejaVu Sans Mono" panose="020B0609030804020204" pitchFamily="49" charset="0"/>
              </a:rPr>
              <a:t>IXP</a:t>
            </a:r>
          </a:p>
        </p:txBody>
      </p:sp>
      <p:sp>
        <p:nvSpPr>
          <p:cNvPr id="20" name="TextBox 19">
            <a:extLst>
              <a:ext uri="{FF2B5EF4-FFF2-40B4-BE49-F238E27FC236}">
                <a16:creationId xmlns:a16="http://schemas.microsoft.com/office/drawing/2014/main" id="{5EB85C91-502F-4864-B86E-C6302CB28F6A}"/>
              </a:ext>
            </a:extLst>
          </p:cNvPr>
          <p:cNvSpPr txBox="1"/>
          <p:nvPr/>
        </p:nvSpPr>
        <p:spPr>
          <a:xfrm>
            <a:off x="1657476" y="1612529"/>
            <a:ext cx="363640" cy="230832"/>
          </a:xfrm>
          <a:prstGeom prst="rect">
            <a:avLst/>
          </a:prstGeom>
          <a:solidFill>
            <a:schemeClr val="bg1"/>
          </a:solidFill>
        </p:spPr>
        <p:txBody>
          <a:bodyPr wrap="square" lIns="36000" tIns="0" rIns="0" bIns="0" rtlCol="0">
            <a:spAutoFit/>
          </a:bodyPr>
          <a:lstStyle/>
          <a:p>
            <a:r>
              <a:rPr lang="en-CA" sz="1500" b="1" dirty="0">
                <a:solidFill>
                  <a:schemeClr val="tx1">
                    <a:lumMod val="75000"/>
                    <a:lumOff val="25000"/>
                  </a:schemeClr>
                </a:solidFill>
                <a:latin typeface="Liberation Sans Narrow" panose="020B0606020202030204" pitchFamily="34" charset="0"/>
                <a:ea typeface="DejaVu Sans Mono" panose="020B0609030804020204" pitchFamily="49" charset="0"/>
                <a:cs typeface="DejaVu Sans Mono" panose="020B0609030804020204" pitchFamily="49" charset="0"/>
              </a:rPr>
              <a:t>IXP</a:t>
            </a:r>
          </a:p>
        </p:txBody>
      </p:sp>
      <p:sp>
        <p:nvSpPr>
          <p:cNvPr id="24" name="TextBox 23">
            <a:extLst>
              <a:ext uri="{FF2B5EF4-FFF2-40B4-BE49-F238E27FC236}">
                <a16:creationId xmlns:a16="http://schemas.microsoft.com/office/drawing/2014/main" id="{883BFD7A-C0CE-4241-8B96-5010B1594D00}"/>
              </a:ext>
            </a:extLst>
          </p:cNvPr>
          <p:cNvSpPr txBox="1"/>
          <p:nvPr/>
        </p:nvSpPr>
        <p:spPr>
          <a:xfrm>
            <a:off x="1501627" y="2744391"/>
            <a:ext cx="363640" cy="230832"/>
          </a:xfrm>
          <a:prstGeom prst="rect">
            <a:avLst/>
          </a:prstGeom>
          <a:solidFill>
            <a:schemeClr val="bg1"/>
          </a:solidFill>
        </p:spPr>
        <p:txBody>
          <a:bodyPr wrap="square" lIns="36000" tIns="0" rIns="0" bIns="0" rtlCol="0">
            <a:spAutoFit/>
          </a:bodyPr>
          <a:lstStyle/>
          <a:p>
            <a:r>
              <a:rPr lang="en-CA" sz="1500" b="1" dirty="0">
                <a:solidFill>
                  <a:schemeClr val="tx1">
                    <a:lumMod val="75000"/>
                    <a:lumOff val="25000"/>
                  </a:schemeClr>
                </a:solidFill>
                <a:latin typeface="Liberation Sans Narrow" panose="020B0606020202030204" pitchFamily="34" charset="0"/>
                <a:ea typeface="DejaVu Sans Mono" panose="020B0609030804020204" pitchFamily="49" charset="0"/>
                <a:cs typeface="DejaVu Sans Mono" panose="020B0609030804020204" pitchFamily="49" charset="0"/>
              </a:rPr>
              <a:t>ISP</a:t>
            </a:r>
          </a:p>
        </p:txBody>
      </p:sp>
      <p:sp>
        <p:nvSpPr>
          <p:cNvPr id="25" name="TextBox 24">
            <a:extLst>
              <a:ext uri="{FF2B5EF4-FFF2-40B4-BE49-F238E27FC236}">
                <a16:creationId xmlns:a16="http://schemas.microsoft.com/office/drawing/2014/main" id="{C0484CA6-902A-4CD0-BD1D-F3BC4C0E3C7C}"/>
              </a:ext>
            </a:extLst>
          </p:cNvPr>
          <p:cNvSpPr txBox="1"/>
          <p:nvPr/>
        </p:nvSpPr>
        <p:spPr>
          <a:xfrm>
            <a:off x="971600" y="14655"/>
            <a:ext cx="7200800" cy="230832"/>
          </a:xfrm>
          <a:prstGeom prst="rect">
            <a:avLst/>
          </a:prstGeom>
          <a:noFill/>
        </p:spPr>
        <p:txBody>
          <a:bodyPr wrap="square" lIns="36000" tIns="0" rIns="0" bIns="0" rtlCol="0">
            <a:spAutoFit/>
          </a:bodyPr>
          <a:lstStyle/>
          <a:p>
            <a:pPr algn="ctr"/>
            <a:r>
              <a:rPr lang="en-CA" sz="1500" b="1" dirty="0">
                <a:solidFill>
                  <a:schemeClr val="tx1">
                    <a:lumMod val="75000"/>
                    <a:lumOff val="25000"/>
                  </a:schemeClr>
                </a:solidFill>
                <a:latin typeface="Liberation Sans Narrow" panose="020B0606020202030204" pitchFamily="34" charset="0"/>
                <a:ea typeface="DejaVu Sans Mono" panose="020B0609030804020204" pitchFamily="49" charset="0"/>
                <a:cs typeface="DejaVu Sans Mono" panose="020B0609030804020204" pitchFamily="49" charset="0"/>
              </a:rPr>
              <a:t>Tier 1 / 2  IXP – Internet Exchange Point                          Tier 3 ISP – Internet Service Provider</a:t>
            </a:r>
          </a:p>
        </p:txBody>
      </p:sp>
      <p:grpSp>
        <p:nvGrpSpPr>
          <p:cNvPr id="8" name="Group 7">
            <a:extLst>
              <a:ext uri="{FF2B5EF4-FFF2-40B4-BE49-F238E27FC236}">
                <a16:creationId xmlns:a16="http://schemas.microsoft.com/office/drawing/2014/main" id="{36EBDEC1-660C-448F-A21C-9F106AD28FFD}"/>
              </a:ext>
            </a:extLst>
          </p:cNvPr>
          <p:cNvGrpSpPr/>
          <p:nvPr/>
        </p:nvGrpSpPr>
        <p:grpSpPr>
          <a:xfrm>
            <a:off x="1115616" y="1828982"/>
            <a:ext cx="1241416" cy="841064"/>
            <a:chOff x="1163136" y="3096818"/>
            <a:chExt cx="1241416" cy="841064"/>
          </a:xfrm>
        </p:grpSpPr>
        <p:sp>
          <p:nvSpPr>
            <p:cNvPr id="16" name="Arrow: Left-Right 15">
              <a:extLst>
                <a:ext uri="{FF2B5EF4-FFF2-40B4-BE49-F238E27FC236}">
                  <a16:creationId xmlns:a16="http://schemas.microsoft.com/office/drawing/2014/main" id="{5198E3A4-8513-448F-98DE-89EAA105E55F}"/>
                </a:ext>
              </a:extLst>
            </p:cNvPr>
            <p:cNvSpPr/>
            <p:nvPr/>
          </p:nvSpPr>
          <p:spPr>
            <a:xfrm rot="5400000">
              <a:off x="1764186" y="3297516"/>
              <a:ext cx="841064" cy="4396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800" dirty="0"/>
                <a:t>$</a:t>
              </a:r>
              <a:endParaRPr lang="en-CA" dirty="0"/>
            </a:p>
          </p:txBody>
        </p:sp>
        <p:sp>
          <p:nvSpPr>
            <p:cNvPr id="7" name="Rectangle 6">
              <a:extLst>
                <a:ext uri="{FF2B5EF4-FFF2-40B4-BE49-F238E27FC236}">
                  <a16:creationId xmlns:a16="http://schemas.microsoft.com/office/drawing/2014/main" id="{06D3AAE7-9F32-4154-B6F7-B66619ADD820}"/>
                </a:ext>
              </a:extLst>
            </p:cNvPr>
            <p:cNvSpPr/>
            <p:nvPr/>
          </p:nvSpPr>
          <p:spPr>
            <a:xfrm>
              <a:off x="1163136" y="3373334"/>
              <a:ext cx="841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transit</a:t>
              </a:r>
            </a:p>
          </p:txBody>
        </p:sp>
      </p:grpSp>
      <p:grpSp>
        <p:nvGrpSpPr>
          <p:cNvPr id="27" name="Group 26">
            <a:extLst>
              <a:ext uri="{FF2B5EF4-FFF2-40B4-BE49-F238E27FC236}">
                <a16:creationId xmlns:a16="http://schemas.microsoft.com/office/drawing/2014/main" id="{D90B80D7-440D-4D20-AA37-530C602F70DA}"/>
              </a:ext>
            </a:extLst>
          </p:cNvPr>
          <p:cNvGrpSpPr/>
          <p:nvPr/>
        </p:nvGrpSpPr>
        <p:grpSpPr>
          <a:xfrm>
            <a:off x="1115616" y="3095400"/>
            <a:ext cx="1241416" cy="841064"/>
            <a:chOff x="1163136" y="3096818"/>
            <a:chExt cx="1241416" cy="841064"/>
          </a:xfrm>
        </p:grpSpPr>
        <p:sp>
          <p:nvSpPr>
            <p:cNvPr id="28" name="Arrow: Left-Right 27">
              <a:extLst>
                <a:ext uri="{FF2B5EF4-FFF2-40B4-BE49-F238E27FC236}">
                  <a16:creationId xmlns:a16="http://schemas.microsoft.com/office/drawing/2014/main" id="{9A73E91D-DE51-4A03-A477-926F11A8C9D5}"/>
                </a:ext>
              </a:extLst>
            </p:cNvPr>
            <p:cNvSpPr/>
            <p:nvPr/>
          </p:nvSpPr>
          <p:spPr>
            <a:xfrm rot="5400000">
              <a:off x="1764186" y="3297516"/>
              <a:ext cx="841064" cy="4396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800" dirty="0"/>
                <a:t>$</a:t>
              </a:r>
              <a:endParaRPr lang="en-CA" dirty="0"/>
            </a:p>
          </p:txBody>
        </p:sp>
        <p:sp>
          <p:nvSpPr>
            <p:cNvPr id="29" name="Rectangle 28">
              <a:extLst>
                <a:ext uri="{FF2B5EF4-FFF2-40B4-BE49-F238E27FC236}">
                  <a16:creationId xmlns:a16="http://schemas.microsoft.com/office/drawing/2014/main" id="{EC0CA9CB-F824-49F5-BE0F-32074DD2FD30}"/>
                </a:ext>
              </a:extLst>
            </p:cNvPr>
            <p:cNvSpPr/>
            <p:nvPr/>
          </p:nvSpPr>
          <p:spPr>
            <a:xfrm>
              <a:off x="1163136" y="3373334"/>
              <a:ext cx="841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transit</a:t>
              </a:r>
            </a:p>
          </p:txBody>
        </p:sp>
      </p:grpSp>
      <p:grpSp>
        <p:nvGrpSpPr>
          <p:cNvPr id="30" name="Group 29">
            <a:extLst>
              <a:ext uri="{FF2B5EF4-FFF2-40B4-BE49-F238E27FC236}">
                <a16:creationId xmlns:a16="http://schemas.microsoft.com/office/drawing/2014/main" id="{238C9A75-9590-454F-92FD-1C8A68A64F2F}"/>
              </a:ext>
            </a:extLst>
          </p:cNvPr>
          <p:cNvGrpSpPr/>
          <p:nvPr/>
        </p:nvGrpSpPr>
        <p:grpSpPr>
          <a:xfrm>
            <a:off x="1115616" y="753821"/>
            <a:ext cx="1241416" cy="841064"/>
            <a:chOff x="1163136" y="3096818"/>
            <a:chExt cx="1241416" cy="841064"/>
          </a:xfrm>
        </p:grpSpPr>
        <p:sp>
          <p:nvSpPr>
            <p:cNvPr id="31" name="Arrow: Left-Right 30">
              <a:extLst>
                <a:ext uri="{FF2B5EF4-FFF2-40B4-BE49-F238E27FC236}">
                  <a16:creationId xmlns:a16="http://schemas.microsoft.com/office/drawing/2014/main" id="{444AD44F-2B0D-40E6-B0D4-8FF29CD54762}"/>
                </a:ext>
              </a:extLst>
            </p:cNvPr>
            <p:cNvSpPr/>
            <p:nvPr/>
          </p:nvSpPr>
          <p:spPr>
            <a:xfrm rot="5400000">
              <a:off x="1764186" y="3297516"/>
              <a:ext cx="841064" cy="4396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800" dirty="0"/>
                <a:t>$</a:t>
              </a:r>
              <a:endParaRPr lang="en-CA" dirty="0"/>
            </a:p>
          </p:txBody>
        </p:sp>
        <p:sp>
          <p:nvSpPr>
            <p:cNvPr id="32" name="Rectangle 31">
              <a:extLst>
                <a:ext uri="{FF2B5EF4-FFF2-40B4-BE49-F238E27FC236}">
                  <a16:creationId xmlns:a16="http://schemas.microsoft.com/office/drawing/2014/main" id="{0B88E037-9A21-4B34-999B-5DA62D5E2D43}"/>
                </a:ext>
              </a:extLst>
            </p:cNvPr>
            <p:cNvSpPr/>
            <p:nvPr/>
          </p:nvSpPr>
          <p:spPr>
            <a:xfrm>
              <a:off x="1163136" y="3373334"/>
              <a:ext cx="841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t>transit</a:t>
              </a:r>
            </a:p>
          </p:txBody>
        </p:sp>
      </p:grpSp>
      <p:sp>
        <p:nvSpPr>
          <p:cNvPr id="9" name="TextBox 8">
            <a:extLst>
              <a:ext uri="{FF2B5EF4-FFF2-40B4-BE49-F238E27FC236}">
                <a16:creationId xmlns:a16="http://schemas.microsoft.com/office/drawing/2014/main" id="{A252CA0C-EFDB-44B4-9FD8-46476F5D14F6}"/>
              </a:ext>
            </a:extLst>
          </p:cNvPr>
          <p:cNvSpPr txBox="1"/>
          <p:nvPr/>
        </p:nvSpPr>
        <p:spPr>
          <a:xfrm>
            <a:off x="2051720" y="4578834"/>
            <a:ext cx="4392488" cy="369332"/>
          </a:xfrm>
          <a:prstGeom prst="rect">
            <a:avLst/>
          </a:prstGeom>
          <a:noFill/>
        </p:spPr>
        <p:txBody>
          <a:bodyPr wrap="square" rtlCol="0">
            <a:spAutoFit/>
          </a:bodyPr>
          <a:lstStyle/>
          <a:p>
            <a:r>
              <a:rPr lang="en-CA" dirty="0"/>
              <a:t> 2B PCs    1B tablets    5B smartphones</a:t>
            </a:r>
          </a:p>
        </p:txBody>
      </p:sp>
    </p:spTree>
    <p:extLst>
      <p:ext uri="{BB962C8B-B14F-4D97-AF65-F5344CB8AC3E}">
        <p14:creationId xmlns:p14="http://schemas.microsoft.com/office/powerpoint/2010/main" val="3921313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ustom 5">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0070C0"/>
      </a:hlink>
      <a:folHlink>
        <a:srgbClr val="0070C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42500</TotalTime>
  <Words>24267</Words>
  <Application>Microsoft Office PowerPoint</Application>
  <PresentationFormat>On-screen Show (16:9)</PresentationFormat>
  <Paragraphs>1078</Paragraphs>
  <Slides>43</Slides>
  <Notes>43</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43</vt:i4>
      </vt:variant>
    </vt:vector>
  </HeadingPairs>
  <TitlesOfParts>
    <vt:vector size="63" baseType="lpstr">
      <vt:lpstr>Arial</vt:lpstr>
      <vt:lpstr>Calibri</vt:lpstr>
      <vt:lpstr>DIN</vt:lpstr>
      <vt:lpstr>Franklin Gothic Demi</vt:lpstr>
      <vt:lpstr>Graphik Condensed</vt:lpstr>
      <vt:lpstr>HelveticaNeue</vt:lpstr>
      <vt:lpstr>Liberation Sans Narrow</vt:lpstr>
      <vt:lpstr>Lucida Console</vt:lpstr>
      <vt:lpstr>MaisonNeue-Book</vt:lpstr>
      <vt:lpstr>minion-pro</vt:lpstr>
      <vt:lpstr>Mona Sans</vt:lpstr>
      <vt:lpstr>Open Sans</vt:lpstr>
      <vt:lpstr>proxima-nova</vt:lpstr>
      <vt:lpstr>Roboto</vt:lpstr>
      <vt:lpstr>Segoe UI</vt:lpstr>
      <vt:lpstr>tablet-gothic</vt:lpstr>
      <vt:lpstr>Webdings</vt:lpstr>
      <vt:lpstr>Wingdings</vt:lpstr>
      <vt:lpstr>Clarity</vt:lpstr>
      <vt:lpstr>1_Clarity</vt:lpstr>
      <vt:lpstr>Computer Principles for Programmers</vt:lpstr>
      <vt:lpstr>News of the Week</vt:lpstr>
      <vt:lpstr>Agenda</vt:lpstr>
      <vt:lpstr>Activity</vt:lpstr>
      <vt:lpstr>World's Top Websites</vt:lpstr>
      <vt:lpstr>Computer Networks?</vt:lpstr>
      <vt:lpstr>Types of Computer Networks</vt:lpstr>
      <vt:lpstr>Success of the Internet</vt:lpstr>
      <vt:lpstr>PowerPoint Presentation</vt:lpstr>
      <vt:lpstr>PowerPoint Presentation</vt:lpstr>
      <vt:lpstr>PowerPoint Presentation</vt:lpstr>
      <vt:lpstr>Tier 1 &amp; 2  Internet Exchanges</vt:lpstr>
      <vt:lpstr>IXPs connected through the oceans</vt:lpstr>
      <vt:lpstr>The Internet is brought to you by…</vt:lpstr>
      <vt:lpstr>What are the issues of shared computing and networking?</vt:lpstr>
      <vt:lpstr>PowerPoint Presentation</vt:lpstr>
      <vt:lpstr>“Dumb” Terminals &amp; Single-Tier design The server does all computing, processing, storing.  Terminal / Thin client interacts with user as directed by the server.</vt:lpstr>
      <vt:lpstr>Two-Tier design  &amp;  Client–Server Model</vt:lpstr>
      <vt:lpstr>FTP needs Client–Server applications</vt:lpstr>
      <vt:lpstr>PowerPoint Presentation</vt:lpstr>
      <vt:lpstr>PowerPoint Presentation</vt:lpstr>
      <vt:lpstr>Cloud Computing – thanks, Internet.</vt:lpstr>
      <vt:lpstr>PowerPoint Presentation</vt:lpstr>
      <vt:lpstr>Cloud Computing Services</vt:lpstr>
      <vt:lpstr>PowerPoint Presentation</vt:lpstr>
      <vt:lpstr>Cloud Computing – IaaS  Infrastructure as a Service</vt:lpstr>
      <vt:lpstr>Cloud Computing – PaaS  Platform as a Service </vt:lpstr>
      <vt:lpstr>Cloud Computing – SaaS  Software as a Service</vt:lpstr>
      <vt:lpstr>Peer to Peer and Blockchain need networks</vt:lpstr>
      <vt:lpstr>What is the impact of technology?</vt:lpstr>
      <vt:lpstr>Notes – not on the quiz</vt:lpstr>
      <vt:lpstr>PowerPoint Presentation</vt:lpstr>
      <vt:lpstr>PowerPoint Presentation</vt:lpstr>
      <vt:lpstr>PowerPoint Presentation</vt:lpstr>
      <vt:lpstr>Cloud Organization: Virtual Machines and Containers</vt:lpstr>
      <vt:lpstr>PowerPoint Presentation</vt:lpstr>
      <vt:lpstr>PowerPoint Presentation</vt:lpstr>
      <vt:lpstr>PowerPoint Presentation</vt:lpstr>
      <vt:lpstr>Net Neutrality (Tim Wu, 2003)</vt:lpstr>
      <vt:lpstr>PowerPoint Presentation</vt:lpstr>
      <vt:lpstr>Is sharing music/video files illegal?</vt:lpstr>
      <vt:lpstr>File Sharing</vt:lpstr>
      <vt:lpstr>File Sharing: Napster vs BitTorrent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Khojasteh;Marc.Gurwitz@senecacollege.ca;Danny.Roy@senecacollege.ca;Timothy.McKenna@senecacollege.ca</dc:creator>
  <cp:lastModifiedBy>Tim McKenna</cp:lastModifiedBy>
  <cp:revision>1266</cp:revision>
  <cp:lastPrinted>2020-02-19T04:25:50Z</cp:lastPrinted>
  <dcterms:created xsi:type="dcterms:W3CDTF">2016-05-30T19:06:58Z</dcterms:created>
  <dcterms:modified xsi:type="dcterms:W3CDTF">2024-06-12T18:47:55Z</dcterms:modified>
</cp:coreProperties>
</file>